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67"/>
  </p:notesMasterIdLst>
  <p:sldIdLst>
    <p:sldId id="285" r:id="rId2"/>
    <p:sldId id="289" r:id="rId3"/>
    <p:sldId id="290" r:id="rId4"/>
    <p:sldId id="291" r:id="rId5"/>
    <p:sldId id="302" r:id="rId6"/>
    <p:sldId id="292" r:id="rId7"/>
    <p:sldId id="357" r:id="rId8"/>
    <p:sldId id="294" r:id="rId9"/>
    <p:sldId id="295" r:id="rId10"/>
    <p:sldId id="352" r:id="rId11"/>
    <p:sldId id="299" r:id="rId12"/>
    <p:sldId id="298" r:id="rId13"/>
    <p:sldId id="301" r:id="rId14"/>
    <p:sldId id="359" r:id="rId15"/>
    <p:sldId id="358" r:id="rId16"/>
    <p:sldId id="287" r:id="rId17"/>
    <p:sldId id="288" r:id="rId18"/>
    <p:sldId id="303" r:id="rId19"/>
    <p:sldId id="304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53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48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54" r:id="rId54"/>
    <p:sldId id="355" r:id="rId55"/>
    <p:sldId id="356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</p:sldIdLst>
  <p:sldSz cx="9906000" cy="6858000" type="A4"/>
  <p:notesSz cx="6807200" cy="9939338"/>
  <p:embeddedFontLst>
    <p:embeddedFont>
      <p:font typeface="나눔고딕" panose="020D0604000000000000" pitchFamily="50" charset="-127"/>
      <p:regular r:id="rId68"/>
      <p:bold r:id="rId69"/>
    </p:embeddedFont>
    <p:embeddedFont>
      <p:font typeface="나눔스퀘어 ExtraBold" panose="020B0600000101010101" pitchFamily="50" charset="-127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KoPub돋움체 Medium" panose="00000600000000000000" pitchFamily="2" charset="-127"/>
      <p:regular r:id="rId75"/>
    </p:embeddedFont>
    <p:embeddedFont>
      <p:font typeface="Wingdings 2" panose="05020102010507070707" pitchFamily="18" charset="2"/>
      <p:regular r:id="rId76"/>
    </p:embeddedFont>
    <p:embeddedFont>
      <p:font typeface="KoPub돋움체 Bold" panose="00000800000000000000" pitchFamily="2" charset="-127"/>
      <p:bold r:id="rId77"/>
    </p:embeddedFont>
    <p:embeddedFont>
      <p:font typeface="Tahoma" panose="020B0604030504040204" pitchFamily="34" charset="0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나눔스퀘어 Bold" panose="020B0600000101010101" pitchFamily="50" charset="-127"/>
      <p:bold r:id="rId82"/>
    </p:embeddedFont>
    <p:embeddedFont>
      <p:font typeface="Rix고딕 L" panose="02020603020101020101" pitchFamily="18" charset="-127"/>
      <p:regular r:id="rId83"/>
    </p:embeddedFont>
    <p:embeddedFont>
      <p:font typeface="KoPub돋움체 Light" panose="00000300000000000000" pitchFamily="2" charset="-127"/>
      <p:regular r:id="rId84"/>
    </p:embeddedFont>
    <p:embeddedFont>
      <p:font typeface="Arial Unicode MS" panose="020B0604020202020204" pitchFamily="50" charset="-127"/>
      <p:regular r:id="rId85"/>
    </p:embeddedFont>
    <p:embeddedFont>
      <p:font typeface="나눔바른고딕" panose="020B0603020101020101" pitchFamily="50" charset="-127"/>
      <p:regular r:id="rId86"/>
      <p:bold r:id="rId87"/>
    </p:embeddedFont>
    <p:embeddedFont>
      <p:font typeface="나눔스퀘어" panose="020B0600000101010101" pitchFamily="50" charset="-127"/>
      <p:regular r:id="rId8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867" userDrawn="1">
          <p15:clr>
            <a:srgbClr val="A4A3A4"/>
          </p15:clr>
        </p15:guide>
        <p15:guide id="4" orient="horz" pos="1117" userDrawn="1">
          <p15:clr>
            <a:srgbClr val="A4A3A4"/>
          </p15:clr>
        </p15:guide>
        <p15:guide id="5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60000"/>
    <a:srgbClr val="ABDDFB"/>
    <a:srgbClr val="22A8F0"/>
    <a:srgbClr val="79C9F9"/>
    <a:srgbClr val="005E9E"/>
    <a:srgbClr val="7C8E9C"/>
    <a:srgbClr val="99A7B1"/>
    <a:srgbClr val="E2E7EA"/>
    <a:srgbClr val="03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9" autoAdjust="0"/>
    <p:restoredTop sz="94374" autoAdjust="0"/>
  </p:normalViewPr>
  <p:slideViewPr>
    <p:cSldViewPr>
      <p:cViewPr varScale="1">
        <p:scale>
          <a:sx n="134" d="100"/>
          <a:sy n="134" d="100"/>
        </p:scale>
        <p:origin x="240" y="120"/>
      </p:cViewPr>
      <p:guideLst>
        <p:guide orient="horz" pos="799"/>
        <p:guide orient="horz" pos="867"/>
        <p:guide orient="horz" pos="111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B007A-C98A-4A1A-9B99-D97238764C43}" type="datetimeFigureOut">
              <a:rPr lang="ko-KR" altLang="en-US" smtClean="0"/>
              <a:t>2019-07-15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6AE7B-178D-4BD8-9B4D-42D3360397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21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6AE7B-178D-4BD8-9B4D-42D33603977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0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91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D8A81D-03E4-40ED-90B2-497BE4BDB031}"/>
              </a:ext>
            </a:extLst>
          </p:cNvPr>
          <p:cNvGrpSpPr/>
          <p:nvPr userDrawn="1"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38" name="Rt0">
              <a:extLst>
                <a:ext uri="{FF2B5EF4-FFF2-40B4-BE49-F238E27FC236}">
                  <a16:creationId xmlns:a16="http://schemas.microsoft.com/office/drawing/2014/main" id="{24156E51-B391-413D-B9E5-BA9BC8135C43}"/>
                </a:ext>
              </a:extLst>
            </p:cNvPr>
            <p:cNvSpPr/>
            <p:nvPr userDrawn="1"/>
          </p:nvSpPr>
          <p:spPr>
            <a:xfrm>
              <a:off x="0" y="0"/>
              <a:ext cx="9906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t0">
              <a:extLst>
                <a:ext uri="{FF2B5EF4-FFF2-40B4-BE49-F238E27FC236}">
                  <a16:creationId xmlns:a16="http://schemas.microsoft.com/office/drawing/2014/main" id="{52A6C175-CB03-4159-8413-D278FA859F7D}"/>
                </a:ext>
              </a:extLst>
            </p:cNvPr>
            <p:cNvSpPr/>
            <p:nvPr userDrawn="1"/>
          </p:nvSpPr>
          <p:spPr>
            <a:xfrm>
              <a:off x="0" y="0"/>
              <a:ext cx="9906000" cy="1124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사각형: 둥근 모서리 7">
            <a:extLst>
              <a:ext uri="{FF2B5EF4-FFF2-40B4-BE49-F238E27FC236}">
                <a16:creationId xmlns:a16="http://schemas.microsoft.com/office/drawing/2014/main" id="{7449E4C8-1312-4A7B-9B92-7859AF52FA0D}"/>
              </a:ext>
            </a:extLst>
          </p:cNvPr>
          <p:cNvSpPr/>
          <p:nvPr userDrawn="1"/>
        </p:nvSpPr>
        <p:spPr>
          <a:xfrm>
            <a:off x="4736976" y="6632877"/>
            <a:ext cx="432048" cy="1207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50D6999-D5CC-44D6-8812-229E7628C6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46" y="6609609"/>
            <a:ext cx="655678" cy="167284"/>
          </a:xfrm>
          <a:prstGeom prst="rect">
            <a:avLst/>
          </a:prstGeom>
        </p:spPr>
      </p:pic>
      <p:sp>
        <p:nvSpPr>
          <p:cNvPr id="44" name="Rt4">
            <a:extLst>
              <a:ext uri="{FF2B5EF4-FFF2-40B4-BE49-F238E27FC236}">
                <a16:creationId xmlns:a16="http://schemas.microsoft.com/office/drawing/2014/main" id="{419B297D-343C-4591-9038-F5B37CE0BCD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64568" y="6631696"/>
            <a:ext cx="1024639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defTabSz="457200">
              <a:lnSpc>
                <a:spcPct val="100000"/>
              </a:lnSpc>
              <a:defRPr/>
            </a:pPr>
            <a:r>
              <a:rPr lang="ko-KR" altLang="en-US" sz="8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자금세탁방지시스템 재구축</a:t>
            </a:r>
            <a:endParaRPr lang="ko-KR" altLang="en-US" sz="8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37397" y="6630514"/>
            <a:ext cx="431208" cy="12311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80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 smtClean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ln w="1270">
                  <a:solidFill>
                    <a:srgbClr val="4472C4">
                      <a:alpha val="0"/>
                    </a:srgbClr>
                  </a:solidFill>
                </a:ln>
              </a:rPr>
              <a:t>- </a:t>
            </a:r>
            <a:fld id="{FB38E40C-4F93-4E56-877A-C28EC1FFA5A5}" type="slidenum">
              <a:rPr smtClean="0">
                <a:ln w="1270">
                  <a:solidFill>
                    <a:srgbClr val="4472C4">
                      <a:alpha val="0"/>
                    </a:srgbClr>
                  </a:solidFill>
                </a:ln>
              </a:rPr>
              <a:pPr/>
              <a:t>‹#›</a:t>
            </a:fld>
            <a:endParaRPr lang="ko-KR" altLang="en-US" dirty="0">
              <a:ln w="1270"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pic>
        <p:nvPicPr>
          <p:cNvPr id="46" name="Picture 5">
            <a:extLst>
              <a:ext uri="{FF2B5EF4-FFF2-40B4-BE49-F238E27FC236}">
                <a16:creationId xmlns:a16="http://schemas.microsoft.com/office/drawing/2014/main" id="{D3C2F2B1-3B48-4102-A1E5-0A0C67FBA4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6" y="6629373"/>
            <a:ext cx="792088" cy="12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defTabSz="457200" latinLnBrk="0">
              <a:buFont typeface="Wingdings" pitchFamily="2" charset="2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0512B64-9C81-4618-9F45-C5BF8CA57BD1}"/>
              </a:ext>
            </a:extLst>
          </p:cNvPr>
          <p:cNvGrpSpPr/>
          <p:nvPr userDrawn="1"/>
        </p:nvGrpSpPr>
        <p:grpSpPr>
          <a:xfrm>
            <a:off x="5492141" y="72008"/>
            <a:ext cx="3780420" cy="188640"/>
            <a:chOff x="4880992" y="72008"/>
            <a:chExt cx="3780420" cy="18864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424BFA-342E-46A7-A636-C17C34539E77}"/>
                </a:ext>
              </a:extLst>
            </p:cNvPr>
            <p:cNvGrpSpPr/>
            <p:nvPr/>
          </p:nvGrpSpPr>
          <p:grpSpPr>
            <a:xfrm>
              <a:off x="4880992" y="72008"/>
              <a:ext cx="3780420" cy="188640"/>
              <a:chOff x="4880992" y="72008"/>
              <a:chExt cx="3780420" cy="26064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65E8BF7-48CE-420A-BDD2-7A332172C36E}"/>
                  </a:ext>
                </a:extLst>
              </p:cNvPr>
              <p:cNvSpPr/>
              <p:nvPr/>
            </p:nvSpPr>
            <p:spPr>
              <a:xfrm>
                <a:off x="4880992" y="72008"/>
                <a:ext cx="3780420" cy="260648"/>
              </a:xfrm>
              <a:prstGeom prst="rect">
                <a:avLst/>
              </a:prstGeom>
              <a:noFill/>
              <a:ln w="381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sz="1463" kern="0" dirty="0">
                  <a:solidFill>
                    <a:srgbClr val="BD0032"/>
                  </a:solidFill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1AE8C684-AC34-4A29-BE6B-F6E267062574}"/>
                  </a:ext>
                </a:extLst>
              </p:cNvPr>
              <p:cNvGrpSpPr/>
              <p:nvPr/>
            </p:nvGrpSpPr>
            <p:grpSpPr>
              <a:xfrm>
                <a:off x="5961112" y="72008"/>
                <a:ext cx="2160240" cy="260647"/>
                <a:chOff x="5205028" y="1"/>
                <a:chExt cx="2160240" cy="476672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634F62E9-5F35-4460-80E7-F27DF0C4C426}"/>
                    </a:ext>
                  </a:extLst>
                </p:cNvPr>
                <p:cNvCxnSpPr/>
                <p:nvPr/>
              </p:nvCxnSpPr>
              <p:spPr>
                <a:xfrm>
                  <a:off x="5745088" y="1"/>
                  <a:ext cx="0" cy="476672"/>
                </a:xfrm>
                <a:prstGeom prst="line">
                  <a:avLst/>
                </a:prstGeom>
                <a:noFill/>
                <a:ln w="3810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090CF3B4-9ED6-4BE4-92E9-5114AD698F63}"/>
                    </a:ext>
                  </a:extLst>
                </p:cNvPr>
                <p:cNvCxnSpPr/>
                <p:nvPr/>
              </p:nvCxnSpPr>
              <p:spPr>
                <a:xfrm>
                  <a:off x="5205028" y="1"/>
                  <a:ext cx="0" cy="476672"/>
                </a:xfrm>
                <a:prstGeom prst="line">
                  <a:avLst/>
                </a:prstGeom>
                <a:noFill/>
                <a:ln w="3810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1DE86DE2-00A8-4BE9-A038-A801365E8941}"/>
                    </a:ext>
                  </a:extLst>
                </p:cNvPr>
                <p:cNvCxnSpPr/>
                <p:nvPr/>
              </p:nvCxnSpPr>
              <p:spPr>
                <a:xfrm>
                  <a:off x="6285148" y="1"/>
                  <a:ext cx="0" cy="476672"/>
                </a:xfrm>
                <a:prstGeom prst="line">
                  <a:avLst/>
                </a:prstGeom>
                <a:noFill/>
                <a:ln w="3810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A0C37376-E03E-4A2E-BF39-2CEADF915F10}"/>
                    </a:ext>
                  </a:extLst>
                </p:cNvPr>
                <p:cNvCxnSpPr/>
                <p:nvPr/>
              </p:nvCxnSpPr>
              <p:spPr>
                <a:xfrm>
                  <a:off x="6825208" y="1"/>
                  <a:ext cx="0" cy="476672"/>
                </a:xfrm>
                <a:prstGeom prst="line">
                  <a:avLst/>
                </a:prstGeom>
                <a:noFill/>
                <a:ln w="3810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154F1224-CEE8-4AD5-8A46-A470CAE9B073}"/>
                    </a:ext>
                  </a:extLst>
                </p:cNvPr>
                <p:cNvCxnSpPr/>
                <p:nvPr/>
              </p:nvCxnSpPr>
              <p:spPr>
                <a:xfrm>
                  <a:off x="7365268" y="1"/>
                  <a:ext cx="0" cy="476672"/>
                </a:xfrm>
                <a:prstGeom prst="line">
                  <a:avLst/>
                </a:prstGeom>
                <a:noFill/>
                <a:ln w="3810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73" name="Text Box 535">
              <a:extLst>
                <a:ext uri="{FF2B5EF4-FFF2-40B4-BE49-F238E27FC236}">
                  <a16:creationId xmlns:a16="http://schemas.microsoft.com/office/drawing/2014/main" id="{DE4DA09B-E38B-4E22-AB01-82EAEC1D2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076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A6A6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6A6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Text Box 535">
              <a:extLst>
                <a:ext uri="{FF2B5EF4-FFF2-40B4-BE49-F238E27FC236}">
                  <a16:creationId xmlns:a16="http://schemas.microsoft.com/office/drawing/2014/main" id="{7CA8A3CB-69AC-45F2-A4FF-08A0AD527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13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Text Box 535">
              <a:extLst>
                <a:ext uri="{FF2B5EF4-FFF2-40B4-BE49-F238E27FC236}">
                  <a16:creationId xmlns:a16="http://schemas.microsoft.com/office/drawing/2014/main" id="{BB5F6348-B2AB-4AF0-AD29-F8B450409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519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6" name="Text Box 535">
              <a:extLst>
                <a:ext uri="{FF2B5EF4-FFF2-40B4-BE49-F238E27FC236}">
                  <a16:creationId xmlns:a16="http://schemas.microsoft.com/office/drawing/2014/main" id="{8FAFBEF2-0321-48C9-8B5F-0F4E5491C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25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Ⅳ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Text Box 535">
              <a:extLst>
                <a:ext uri="{FF2B5EF4-FFF2-40B4-BE49-F238E27FC236}">
                  <a16:creationId xmlns:a16="http://schemas.microsoft.com/office/drawing/2014/main" id="{ED015237-0681-4198-8294-4896FDCAE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31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Ⅴ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3" name="Text Box 535">
              <a:extLst>
                <a:ext uri="{FF2B5EF4-FFF2-40B4-BE49-F238E27FC236}">
                  <a16:creationId xmlns:a16="http://schemas.microsoft.com/office/drawing/2014/main" id="{F9E1BCEB-5B8F-4A31-9B22-790813C37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37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Ⅵ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4" name="Text Box 535">
              <a:extLst>
                <a:ext uri="{FF2B5EF4-FFF2-40B4-BE49-F238E27FC236}">
                  <a16:creationId xmlns:a16="http://schemas.microsoft.com/office/drawing/2014/main" id="{F5490F7D-0427-4B3B-9B1B-AD51E4B50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5435" y="89383"/>
              <a:ext cx="11189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Ⅶ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2" name="그룹 91"/>
          <p:cNvGrpSpPr/>
          <p:nvPr userDrawn="1"/>
        </p:nvGrpSpPr>
        <p:grpSpPr>
          <a:xfrm>
            <a:off x="7109395" y="73088"/>
            <a:ext cx="540058" cy="296653"/>
            <a:chOff x="4736976" y="2805472"/>
            <a:chExt cx="540058" cy="29665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A1797B9-F733-4B09-A2EA-AA7D62970967}"/>
                </a:ext>
              </a:extLst>
            </p:cNvPr>
            <p:cNvSpPr/>
            <p:nvPr userDrawn="1"/>
          </p:nvSpPr>
          <p:spPr>
            <a:xfrm>
              <a:off x="4736976" y="2805472"/>
              <a:ext cx="540058" cy="188640"/>
            </a:xfrm>
            <a:prstGeom prst="rect">
              <a:avLst/>
            </a:prstGeom>
            <a:solidFill>
              <a:srgbClr val="BD003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en-US" sz="1463" kern="0" dirty="0">
                <a:solidFill>
                  <a:srgbClr val="BD0032"/>
                </a:solidFill>
              </a:endParaRPr>
            </a:p>
          </p:txBody>
        </p:sp>
        <p:sp>
          <p:nvSpPr>
            <p:cNvPr id="94" name="Text Box 535">
              <a:extLst>
                <a:ext uri="{FF2B5EF4-FFF2-40B4-BE49-F238E27FC236}">
                  <a16:creationId xmlns:a16="http://schemas.microsoft.com/office/drawing/2014/main" id="{DE4DA09B-E38B-4E22-AB01-82EAEC1D2315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951061" y="2822848"/>
              <a:ext cx="111889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spc="-4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Ⅳ</a:t>
              </a:r>
              <a:endPara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30E2B06-67A0-40DA-874C-59090B2A493F}"/>
                </a:ext>
              </a:extLst>
            </p:cNvPr>
            <p:cNvSpPr/>
            <p:nvPr userDrawn="1"/>
          </p:nvSpPr>
          <p:spPr>
            <a:xfrm>
              <a:off x="4736976" y="2805473"/>
              <a:ext cx="540058" cy="80628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6" name="Text Box 535">
              <a:extLst>
                <a:ext uri="{FF2B5EF4-FFF2-40B4-BE49-F238E27FC236}">
                  <a16:creationId xmlns:a16="http://schemas.microsoft.com/office/drawing/2014/main" id="{A990F8BF-F440-4748-BFB6-EC005D8B6597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4876202" y="3009792"/>
              <a:ext cx="261610" cy="92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t" anchorCtr="0">
              <a:spAutoFit/>
            </a:bodyPr>
            <a:lstStyle/>
            <a:p>
              <a:pPr algn="ctr">
                <a:defRPr/>
              </a:pPr>
              <a:r>
                <a:rPr lang="ko-KR" altLang="en-US" sz="600" spc="-4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BD003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사업관리</a:t>
              </a:r>
              <a:endParaRPr lang="ko-KR" altLang="en-US" sz="6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6FA9D72-DE66-40DF-AA17-9E3F7A98F2D3}"/>
              </a:ext>
            </a:extLst>
          </p:cNvPr>
          <p:cNvGrpSpPr/>
          <p:nvPr userDrawn="1"/>
        </p:nvGrpSpPr>
        <p:grpSpPr>
          <a:xfrm>
            <a:off x="8567738" y="8890"/>
            <a:ext cx="1338262" cy="1115854"/>
            <a:chOff x="8567738" y="8890"/>
            <a:chExt cx="1338262" cy="1115854"/>
          </a:xfrm>
        </p:grpSpPr>
        <p:pic>
          <p:nvPicPr>
            <p:cNvPr id="105" name="LcS7">
              <a:extLst>
                <a:ext uri="{FF2B5EF4-FFF2-40B4-BE49-F238E27FC236}">
                  <a16:creationId xmlns:a16="http://schemas.microsoft.com/office/drawing/2014/main" id="{A890237F-ECC5-43E0-BFEB-3AA45975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07" r="13230"/>
            <a:stretch/>
          </p:blipFill>
          <p:spPr>
            <a:xfrm flipH="1">
              <a:off x="8567738" y="8890"/>
              <a:ext cx="1338262" cy="1115854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7FB34E8-3497-4BAF-8FE0-F5CF9AAD356E}"/>
                </a:ext>
              </a:extLst>
            </p:cNvPr>
            <p:cNvGrpSpPr/>
            <p:nvPr/>
          </p:nvGrpSpPr>
          <p:grpSpPr>
            <a:xfrm>
              <a:off x="8758725" y="516324"/>
              <a:ext cx="649188" cy="428400"/>
              <a:chOff x="8855369" y="517526"/>
              <a:chExt cx="647794" cy="42748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6FC0C43-86B2-411E-8C51-E2C82465A2C9}"/>
                  </a:ext>
                </a:extLst>
              </p:cNvPr>
              <p:cNvGrpSpPr/>
              <p:nvPr/>
            </p:nvGrpSpPr>
            <p:grpSpPr>
              <a:xfrm>
                <a:off x="8855369" y="517526"/>
                <a:ext cx="647794" cy="427480"/>
                <a:chOff x="6575425" y="140208"/>
                <a:chExt cx="2554035" cy="1685417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8815CFAB-E9A4-4256-A88A-F6BDAD522E4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579753" y="140208"/>
                  <a:ext cx="2549707" cy="499918"/>
                  <a:chOff x="632520" y="1556792"/>
                  <a:chExt cx="8640960" cy="972108"/>
                </a:xfrm>
              </p:grpSpPr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B22A993F-64DE-472C-A994-EB3C5E66900E}"/>
                      </a:ext>
                    </a:extLst>
                  </p:cNvPr>
                  <p:cNvGrpSpPr/>
                  <p:nvPr/>
                </p:nvGrpSpPr>
                <p:grpSpPr>
                  <a:xfrm>
                    <a:off x="632520" y="1556792"/>
                    <a:ext cx="4320480" cy="900100"/>
                    <a:chOff x="632520" y="1556792"/>
                    <a:chExt cx="8640960" cy="900100"/>
                  </a:xfrm>
                </p:grpSpPr>
                <p:sp>
                  <p:nvSpPr>
                    <p:cNvPr id="114" name="직사각형 113">
                      <a:extLst>
                        <a:ext uri="{FF2B5EF4-FFF2-40B4-BE49-F238E27FC236}">
                          <a16:creationId xmlns:a16="http://schemas.microsoft.com/office/drawing/2014/main" id="{14EC3A6C-FAFF-4612-A20B-29C72F679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520" y="2024844"/>
                      <a:ext cx="8640960" cy="432048"/>
                    </a:xfrm>
                    <a:prstGeom prst="rect">
                      <a:avLst/>
                    </a:prstGeom>
                    <a:solidFill>
                      <a:srgbClr val="B8AA97"/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 algn="ctr"/>
                      <a:endParaRPr lang="ko-KR" altLang="en-US" sz="1463" kern="0" dirty="0">
                        <a:solidFill>
                          <a:srgbClr val="BD0032"/>
                        </a:solidFill>
                      </a:endParaRPr>
                    </a:p>
                  </p:txBody>
                </p:sp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120B013E-ACA8-4AD7-A973-3A4E83FBC4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520" y="1556792"/>
                      <a:ext cx="8640960" cy="486321"/>
                    </a:xfrm>
                    <a:prstGeom prst="rect">
                      <a:avLst/>
                    </a:prstGeom>
                    <a:gradFill>
                      <a:gsLst>
                        <a:gs pos="70000">
                          <a:srgbClr val="BD0032"/>
                        </a:gs>
                        <a:gs pos="100000">
                          <a:srgbClr val="920026"/>
                        </a:gs>
                      </a:gsLst>
                      <a:lin ang="5400000" scaled="1"/>
                    </a:gra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 algn="ctr"/>
                      <a:endParaRPr lang="ko-KR" altLang="en-US" sz="1463" kern="0" dirty="0">
                        <a:solidFill>
                          <a:srgbClr val="BD0032"/>
                        </a:solidFill>
                      </a:endParaRPr>
                    </a:p>
                  </p:txBody>
                </p:sp>
              </p:grpSp>
              <p:sp>
                <p:nvSpPr>
                  <p:cNvPr id="112" name="화살표: 오각형 63">
                    <a:extLst>
                      <a:ext uri="{FF2B5EF4-FFF2-40B4-BE49-F238E27FC236}">
                        <a16:creationId xmlns:a16="http://schemas.microsoft.com/office/drawing/2014/main" id="{F4EAFC4A-E104-40C0-8613-FD528731826A}"/>
                      </a:ext>
                    </a:extLst>
                  </p:cNvPr>
                  <p:cNvSpPr/>
                  <p:nvPr/>
                </p:nvSpPr>
                <p:spPr>
                  <a:xfrm flipH="1">
                    <a:off x="4160918" y="1556792"/>
                    <a:ext cx="5112562" cy="972108"/>
                  </a:xfrm>
                  <a:prstGeom prst="homePlate">
                    <a:avLst>
                      <a:gd name="adj" fmla="val 4216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" name="자유형: 도형 64">
                    <a:extLst>
                      <a:ext uri="{FF2B5EF4-FFF2-40B4-BE49-F238E27FC236}">
                        <a16:creationId xmlns:a16="http://schemas.microsoft.com/office/drawing/2014/main" id="{53C23B5D-D437-490F-9C71-4B8D7AB2BDAB}"/>
                      </a:ext>
                    </a:extLst>
                  </p:cNvPr>
                  <p:cNvSpPr/>
                  <p:nvPr/>
                </p:nvSpPr>
                <p:spPr>
                  <a:xfrm>
                    <a:off x="4160044" y="1559719"/>
                    <a:ext cx="5105401" cy="966787"/>
                  </a:xfrm>
                  <a:custGeom>
                    <a:avLst/>
                    <a:gdLst>
                      <a:gd name="connsiteX0" fmla="*/ 407194 w 5105400"/>
                      <a:gd name="connsiteY0" fmla="*/ 0 h 966787"/>
                      <a:gd name="connsiteX1" fmla="*/ 0 w 5105400"/>
                      <a:gd name="connsiteY1" fmla="*/ 481012 h 966787"/>
                      <a:gd name="connsiteX2" fmla="*/ 409575 w 5105400"/>
                      <a:gd name="connsiteY2" fmla="*/ 966787 h 966787"/>
                      <a:gd name="connsiteX3" fmla="*/ 5105400 w 5105400"/>
                      <a:gd name="connsiteY3" fmla="*/ 966787 h 966787"/>
                      <a:gd name="connsiteX0" fmla="*/ 700848 w 5105400"/>
                      <a:gd name="connsiteY0" fmla="*/ 0 h 966787"/>
                      <a:gd name="connsiteX1" fmla="*/ 0 w 5105400"/>
                      <a:gd name="connsiteY1" fmla="*/ 481012 h 966787"/>
                      <a:gd name="connsiteX2" fmla="*/ 409575 w 5105400"/>
                      <a:gd name="connsiteY2" fmla="*/ 966787 h 966787"/>
                      <a:gd name="connsiteX3" fmla="*/ 5105400 w 5105400"/>
                      <a:gd name="connsiteY3" fmla="*/ 966787 h 966787"/>
                      <a:gd name="connsiteX0" fmla="*/ 700848 w 5105400"/>
                      <a:gd name="connsiteY0" fmla="*/ 0 h 966787"/>
                      <a:gd name="connsiteX1" fmla="*/ 0 w 5105400"/>
                      <a:gd name="connsiteY1" fmla="*/ 481012 h 966787"/>
                      <a:gd name="connsiteX2" fmla="*/ 709101 w 5105400"/>
                      <a:gd name="connsiteY2" fmla="*/ 966787 h 966787"/>
                      <a:gd name="connsiteX3" fmla="*/ 5105400 w 5105400"/>
                      <a:gd name="connsiteY3" fmla="*/ 966787 h 966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05400" h="966787">
                        <a:moveTo>
                          <a:pt x="700848" y="0"/>
                        </a:moveTo>
                        <a:lnTo>
                          <a:pt x="0" y="481012"/>
                        </a:lnTo>
                        <a:lnTo>
                          <a:pt x="709101" y="966787"/>
                        </a:lnTo>
                        <a:lnTo>
                          <a:pt x="5105400" y="966787"/>
                        </a:lnTo>
                      </a:path>
                    </a:pathLst>
                  </a:custGeom>
                  <a:noFill/>
                  <a:ln w="2540" cap="rnd">
                    <a:solidFill>
                      <a:srgbClr val="B8A997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10" name="자유형: 도형 61">
                  <a:extLst>
                    <a:ext uri="{FF2B5EF4-FFF2-40B4-BE49-F238E27FC236}">
                      <a16:creationId xmlns:a16="http://schemas.microsoft.com/office/drawing/2014/main" id="{E103A543-C84E-4EE6-B030-B2E234A2DCD0}"/>
                    </a:ext>
                  </a:extLst>
                </p:cNvPr>
                <p:cNvSpPr/>
                <p:nvPr/>
              </p:nvSpPr>
              <p:spPr>
                <a:xfrm>
                  <a:off x="6575425" y="142875"/>
                  <a:ext cx="2552700" cy="1682750"/>
                </a:xfrm>
                <a:custGeom>
                  <a:avLst/>
                  <a:gdLst>
                    <a:gd name="connsiteX0" fmla="*/ 2540000 w 2540000"/>
                    <a:gd name="connsiteY0" fmla="*/ 492125 h 1682750"/>
                    <a:gd name="connsiteX1" fmla="*/ 2540000 w 2540000"/>
                    <a:gd name="connsiteY1" fmla="*/ 1682750 h 1682750"/>
                    <a:gd name="connsiteX2" fmla="*/ 0 w 2540000"/>
                    <a:gd name="connsiteY2" fmla="*/ 1682750 h 1682750"/>
                    <a:gd name="connsiteX3" fmla="*/ 0 w 2540000"/>
                    <a:gd name="connsiteY3" fmla="*/ 0 h 1682750"/>
                    <a:gd name="connsiteX0" fmla="*/ 2540000 w 2540000"/>
                    <a:gd name="connsiteY0" fmla="*/ 496583 h 1682750"/>
                    <a:gd name="connsiteX1" fmla="*/ 2540000 w 2540000"/>
                    <a:gd name="connsiteY1" fmla="*/ 1682750 h 1682750"/>
                    <a:gd name="connsiteX2" fmla="*/ 0 w 2540000"/>
                    <a:gd name="connsiteY2" fmla="*/ 1682750 h 1682750"/>
                    <a:gd name="connsiteX3" fmla="*/ 0 w 2540000"/>
                    <a:gd name="connsiteY3" fmla="*/ 0 h 168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40000" h="1682750">
                      <a:moveTo>
                        <a:pt x="2540000" y="496583"/>
                      </a:moveTo>
                      <a:lnTo>
                        <a:pt x="2540000" y="1682750"/>
                      </a:lnTo>
                      <a:lnTo>
                        <a:pt x="0" y="168275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" cap="rnd">
                  <a:solidFill>
                    <a:srgbClr val="B8A997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08" name="Picture 5">
                <a:extLst>
                  <a:ext uri="{FF2B5EF4-FFF2-40B4-BE49-F238E27FC236}">
                    <a16:creationId xmlns:a16="http://schemas.microsoft.com/office/drawing/2014/main" id="{09ADA508-3A4E-4232-BA36-356905D5D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AFEFF"/>
                  </a:clrFrom>
                  <a:clrTo>
                    <a:srgbClr val="FA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784" y="558065"/>
                <a:ext cx="283458" cy="45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16" name="Text Box 3">
            <a:extLst>
              <a:ext uri="{FF2B5EF4-FFF2-40B4-BE49-F238E27FC236}">
                <a16:creationId xmlns:a16="http://schemas.microsoft.com/office/drawing/2014/main" id="{82E63A56-E528-464E-8663-CD30FD4DF4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12426" y="679804"/>
            <a:ext cx="5418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t" anchorCtr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Digital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AML</a:t>
            </a:r>
            <a:endParaRPr lang="ko-KR" altLang="en-US" sz="800" spc="-5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2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A31FD87-0B0B-406F-B002-53F2158C8E1C}"/>
              </a:ext>
            </a:extLst>
          </p:cNvPr>
          <p:cNvGrpSpPr/>
          <p:nvPr userDrawn="1"/>
        </p:nvGrpSpPr>
        <p:grpSpPr>
          <a:xfrm>
            <a:off x="177" y="1340768"/>
            <a:ext cx="9907221" cy="5184576"/>
            <a:chOff x="177" y="1340768"/>
            <a:chExt cx="9907221" cy="5184576"/>
          </a:xfrm>
        </p:grpSpPr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16BB7CEE-282B-444E-8D81-863BDA5B2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76" y="1340768"/>
              <a:ext cx="9433048" cy="5184576"/>
            </a:xfrm>
            <a:prstGeom prst="rect">
              <a:avLst/>
            </a:prstGeom>
            <a:ln>
              <a:solidFill>
                <a:srgbClr val="FF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/>
              <a:endParaRPr lang="ko-KR" altLang="en-US" sz="972" dirty="0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9" name="Line 28">
              <a:extLst>
                <a:ext uri="{FF2B5EF4-FFF2-40B4-BE49-F238E27FC236}">
                  <a16:creationId xmlns:a16="http://schemas.microsoft.com/office/drawing/2014/main" id="{6F3C5D1D-73FD-4173-BE44-73C14797B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" y="1628800"/>
              <a:ext cx="9907221" cy="0"/>
            </a:xfrm>
            <a:prstGeom prst="line">
              <a:avLst/>
            </a:prstGeom>
            <a:ln>
              <a:solidFill>
                <a:srgbClr val="FF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/>
              <a:endParaRPr lang="ko-KR" altLang="en-US" sz="972" dirty="0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4DFEC4-AA20-446D-95CE-D169FB4B038C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lvl="0" defTabSz="457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0371" y="6630514"/>
            <a:ext cx="24525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>
              <a:defRPr lang="ko-KR" altLang="en-US" sz="80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fld id="{3DC40A3E-F5CA-407E-AADD-A11338E18F4C}" type="slidenum">
              <a:rPr lang="en-US" altLang="ko-KR" smtClean="0"/>
              <a:pPr algn="ctr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816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300" kern="1200" dirty="0">
          <a:ln w="1270">
            <a:solidFill>
              <a:schemeClr val="accent1">
                <a:alpha val="0"/>
              </a:schemeClr>
            </a:solidFill>
          </a:ln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microsoft.com/office/2007/relationships/hdphoto" Target="../media/hdphoto1.wdp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2.wdp"/><Relationship Id="rId9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2.wdp"/><Relationship Id="rId9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10" Type="http://schemas.openxmlformats.org/officeDocument/2006/relationships/image" Target="../media/image92.png"/><Relationship Id="rId4" Type="http://schemas.openxmlformats.org/officeDocument/2006/relationships/image" Target="../media/image101.png"/><Relationship Id="rId9" Type="http://schemas.openxmlformats.org/officeDocument/2006/relationships/image" Target="../media/image10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12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09.png"/><Relationship Id="rId5" Type="http://schemas.openxmlformats.org/officeDocument/2006/relationships/image" Target="../media/image116.png"/><Relationship Id="rId10" Type="http://schemas.openxmlformats.org/officeDocument/2006/relationships/image" Target="../media/image108.png"/><Relationship Id="rId4" Type="http://schemas.openxmlformats.org/officeDocument/2006/relationships/image" Target="../media/image115.png"/><Relationship Id="rId9" Type="http://schemas.openxmlformats.org/officeDocument/2006/relationships/image" Target="../media/image12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5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.png"/><Relationship Id="rId7" Type="http://schemas.openxmlformats.org/officeDocument/2006/relationships/image" Target="../media/image147.jpeg"/><Relationship Id="rId12" Type="http://schemas.openxmlformats.org/officeDocument/2006/relationships/image" Target="../media/image152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11" Type="http://schemas.openxmlformats.org/officeDocument/2006/relationships/image" Target="../media/image151.jpeg"/><Relationship Id="rId5" Type="http://schemas.openxmlformats.org/officeDocument/2006/relationships/image" Target="../media/image145.png"/><Relationship Id="rId10" Type="http://schemas.openxmlformats.org/officeDocument/2006/relationships/image" Target="../media/image150.jpeg"/><Relationship Id="rId4" Type="http://schemas.openxmlformats.org/officeDocument/2006/relationships/image" Target="../media/image144.jpeg"/><Relationship Id="rId9" Type="http://schemas.openxmlformats.org/officeDocument/2006/relationships/image" Target="../media/image14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7" descr="11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46" y="3738506"/>
            <a:ext cx="6288118" cy="81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109"/>
          <a:stretch/>
        </p:blipFill>
        <p:spPr>
          <a:xfrm>
            <a:off x="4657676" y="4099050"/>
            <a:ext cx="855067" cy="436522"/>
          </a:xfrm>
          <a:prstGeom prst="rect">
            <a:avLst/>
          </a:prstGeom>
        </p:spPr>
      </p:pic>
      <p:sp>
        <p:nvSpPr>
          <p:cNvPr id="5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수행조직 구성방안</a:t>
            </a:r>
            <a:endParaRPr lang="ko-KR" altLang="en-US" dirty="0"/>
          </a:p>
        </p:txBody>
      </p:sp>
      <p:sp>
        <p:nvSpPr>
          <p:cNvPr id="7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조직구성방안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다수의 금융권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자금세탁방지시스템</a:t>
            </a:r>
            <a:r>
              <a:rPr lang="en-US" altLang="ko-KR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구축한 경험을 바탕으로 가장 효율적이고 안정적인 조직 구조를 구성하였으며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전사지원조직의 기술지원을 바탕으로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업무분야별 전문인력을 적재적소에 투입하여 안정적으로 본 사업을 수행합니다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 특성을 충족하는 수행 조직 구성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3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460314" y="4873917"/>
            <a:ext cx="9065707" cy="16051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3054"/>
            <a:endParaRPr lang="ko-KR" altLang="en-US" sz="900" dirty="0">
              <a:ln>
                <a:solidFill>
                  <a:srgbClr val="0071BC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482217" y="4873920"/>
            <a:ext cx="3132000" cy="1413216"/>
            <a:chOff x="2760881" y="4770126"/>
            <a:chExt cx="2123139" cy="899816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2760881" y="4770126"/>
              <a:ext cx="0" cy="899816"/>
            </a:xfrm>
            <a:prstGeom prst="lin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 w="med" len="med"/>
            </a:ln>
          </p:spPr>
        </p:cxnSp>
        <p:cxnSp>
          <p:nvCxnSpPr>
            <p:cNvPr id="81" name="직선 연결선 80"/>
            <p:cNvCxnSpPr/>
            <p:nvPr/>
          </p:nvCxnSpPr>
          <p:spPr>
            <a:xfrm>
              <a:off x="4884020" y="4770126"/>
              <a:ext cx="0" cy="899816"/>
            </a:xfrm>
            <a:prstGeom prst="lin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  <a:prstDash val="sysDash"/>
              <a:round/>
              <a:headEnd/>
              <a:tailEnd type="none" w="med" len="med"/>
            </a:ln>
          </p:spPr>
        </p:cxnSp>
      </p:grpSp>
      <p:sp>
        <p:nvSpPr>
          <p:cNvPr id="70" name="TextBox 69"/>
          <p:cNvSpPr txBox="1"/>
          <p:nvPr/>
        </p:nvSpPr>
        <p:spPr>
          <a:xfrm>
            <a:off x="3603519" y="5009312"/>
            <a:ext cx="2872811" cy="12716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marL="88900" indent="-889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itchFamily="34" charset="0"/>
              <a:buChar char="•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200025" lvl="1" indent="-1143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Rix고딕 M" panose="02020603020101020101" pitchFamily="18" charset="-127"/>
              <a:buChar char="―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marL="95250" lvl="2" indent="-95250" fontAlgn="ctr" latinLnBrk="0">
              <a:lnSpc>
                <a:spcPct val="110000"/>
              </a:lnSpc>
              <a:spcAft>
                <a:spcPts val="200"/>
              </a:spcAft>
              <a:buClr>
                <a:srgbClr val="808080"/>
              </a:buClr>
              <a:buSzPct val="80000"/>
              <a:buFont typeface="Wingdings" pitchFamily="2" charset="2"/>
              <a:buChar char=""/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굴림" charset="-127"/>
              </a:defRPr>
            </a:lvl3pPr>
          </a:lstStyle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자금세탁방지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구축 실무경험이 풍부한 특급 </a:t>
            </a:r>
            <a:r>
              <a:rPr lang="ko-KR" altLang="en-US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경력의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전문 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PM</a:t>
            </a: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사업관리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품질관리 영역에 전문인력을 배치하여 프로젝트 품질을 향상 </a:t>
            </a:r>
            <a:endParaRPr lang="ko-KR" altLang="en-US" dirty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체계적인 사업관리 및 문제 발생시 신속한 의사결정</a:t>
            </a:r>
            <a:endParaRPr lang="en-US" altLang="ko-KR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자금세탁방지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데이터 구축 경험이 풍부한 인력으로 마트 구축 및 데이터 이행 수행 </a:t>
            </a:r>
            <a:endParaRPr lang="en-US" altLang="ko-KR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자금세탁방지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경험이 풍부한 제안사 전문인력으로 업무 구축  </a:t>
            </a:r>
            <a:endParaRPr lang="en-US" altLang="ko-KR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</p:txBody>
      </p:sp>
      <p:sp>
        <p:nvSpPr>
          <p:cNvPr id="71" name="양쪽 모서리가 둥근 사각형 70"/>
          <p:cNvSpPr/>
          <p:nvPr/>
        </p:nvSpPr>
        <p:spPr>
          <a:xfrm>
            <a:off x="436211" y="4548298"/>
            <a:ext cx="9065707" cy="391095"/>
          </a:xfrm>
          <a:prstGeom prst="round2SameRect">
            <a:avLst>
              <a:gd name="adj1" fmla="val 24183"/>
              <a:gd name="adj2" fmla="val 0"/>
            </a:avLst>
          </a:prstGeom>
          <a:solidFill>
            <a:srgbClr val="22A8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rgbClr val="0071BC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2" name="AutoShape 94"/>
          <p:cNvSpPr>
            <a:spLocks noChangeArrowheads="1"/>
          </p:cNvSpPr>
          <p:nvPr/>
        </p:nvSpPr>
        <p:spPr bwMode="auto">
          <a:xfrm>
            <a:off x="4178540" y="4584500"/>
            <a:ext cx="156933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역량이 뛰어나고 책임감이 강한</a:t>
            </a:r>
            <a:endParaRPr lang="en-US" altLang="ko-KR" sz="1000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/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수행 전문인력 배치</a:t>
            </a:r>
            <a:endParaRPr lang="ko-KR" altLang="en-US" sz="1000" dirty="0">
              <a:ln>
                <a:solidFill>
                  <a:srgbClr val="0071BC">
                    <a:alpha val="0"/>
                  </a:srgb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482215" y="4632944"/>
            <a:ext cx="3121404" cy="228195"/>
            <a:chOff x="2760881" y="4444504"/>
            <a:chExt cx="2064000" cy="38160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2760881" y="4444504"/>
              <a:ext cx="0" cy="3816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/>
              <a:tailEnd type="none" w="med" len="med"/>
            </a:ln>
          </p:spPr>
        </p:cxnSp>
        <p:cxnSp>
          <p:nvCxnSpPr>
            <p:cNvPr id="79" name="직선 연결선 78"/>
            <p:cNvCxnSpPr/>
            <p:nvPr/>
          </p:nvCxnSpPr>
          <p:spPr>
            <a:xfrm>
              <a:off x="4824881" y="4444504"/>
              <a:ext cx="0" cy="3816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/>
              <a:tailEnd type="none" w="med" len="med"/>
            </a:ln>
          </p:spPr>
        </p:cxnSp>
      </p:grpSp>
      <p:sp>
        <p:nvSpPr>
          <p:cNvPr id="74" name="AutoShape 94"/>
          <p:cNvSpPr>
            <a:spLocks noChangeArrowheads="1"/>
          </p:cNvSpPr>
          <p:nvPr/>
        </p:nvSpPr>
        <p:spPr bwMode="auto">
          <a:xfrm>
            <a:off x="1118670" y="4584500"/>
            <a:ext cx="168154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국내 최고의 자금세탁방지 컨설팅</a:t>
            </a:r>
            <a:endParaRPr lang="en-US" altLang="ko-KR" sz="1000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latinLnBrk="0"/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수행 경험의 전문 컨설턴트 투입</a:t>
            </a:r>
            <a:endParaRPr lang="ko-KR" altLang="en-US" sz="1000" dirty="0">
              <a:ln>
                <a:solidFill>
                  <a:srgbClr val="0071BC">
                    <a:alpha val="0"/>
                  </a:srgbClr>
                </a:solidFill>
              </a:ln>
              <a:solidFill>
                <a:schemeClr val="bg1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5" name="AutoShape 94"/>
          <p:cNvSpPr>
            <a:spLocks noChangeArrowheads="1"/>
          </p:cNvSpPr>
          <p:nvPr/>
        </p:nvSpPr>
        <p:spPr bwMode="auto">
          <a:xfrm>
            <a:off x="7436387" y="4584500"/>
            <a:ext cx="1157368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latinLnBrk="0"/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전사 지원 조직에  </a:t>
            </a:r>
            <a:r>
              <a:rPr lang="ko-KR" altLang="en-US" sz="1000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의한</a:t>
            </a:r>
            <a:br>
              <a:rPr lang="ko-KR" altLang="en-US" sz="1000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</a:br>
            <a:r>
              <a:rPr lang="ko-KR" altLang="en-US" sz="1000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전문기술 집중 </a:t>
            </a:r>
            <a:r>
              <a:rPr lang="ko-KR" altLang="en-US" sz="1000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rPr>
              <a:t>지원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2102" y="5009312"/>
            <a:ext cx="2840565" cy="8130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marL="88900" indent="-889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itchFamily="34" charset="0"/>
              <a:buChar char="•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200025" lvl="1" indent="-1143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Rix고딕 M" panose="02020603020101020101" pitchFamily="18" charset="-127"/>
              <a:buChar char="―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marL="95250" lvl="2" indent="-95250" fontAlgn="ctr" latinLnBrk="0">
              <a:lnSpc>
                <a:spcPct val="110000"/>
              </a:lnSpc>
              <a:spcAft>
                <a:spcPts val="200"/>
              </a:spcAft>
              <a:buClr>
                <a:srgbClr val="808080"/>
              </a:buClr>
              <a:buSzPct val="80000"/>
              <a:buFont typeface="Wingdings" pitchFamily="2" charset="2"/>
              <a:buChar char=""/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굴림" charset="-127"/>
              </a:defRPr>
            </a:lvl3pPr>
          </a:lstStyle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금융 컴플라이언스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및 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Biz Data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분석 전문가로 구성된 컨설팅 회사의 감독기관과의 폭넓은 네트워크와 국내외 금융기관의 다양한 컨설팅 업무 경험을 적극 반영</a:t>
            </a:r>
            <a:endParaRPr lang="en-US" altLang="ko-KR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금융정보분석원 국가 자금세탁 위헝평가 시스템 구축 컨설팅 수행 경험의 전문 컨설턴트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투입</a:t>
            </a:r>
            <a:endParaRPr lang="ko-KR" altLang="en-US" dirty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33046" y="5009312"/>
            <a:ext cx="2804861" cy="10166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marL="88900" indent="-889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itchFamily="34" charset="0"/>
              <a:buChar char="•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1pPr>
            <a:lvl2pPr marL="200025" lvl="1" indent="-114300" latinLnBrk="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Rix고딕 M" panose="02020603020101020101" pitchFamily="18" charset="-127"/>
              <a:buChar char="―"/>
              <a:tabLst>
                <a:tab pos="522604" algn="l"/>
              </a:tabLst>
              <a:defRPr sz="9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Rix모던고딕 M" pitchFamily="18" charset="-127"/>
                <a:ea typeface="Rix모던고딕 M" pitchFamily="18" charset="-127"/>
              </a:defRPr>
            </a:lvl2pPr>
            <a:lvl3pPr marL="95250" lvl="2" indent="-95250" fontAlgn="ctr" latinLnBrk="0">
              <a:lnSpc>
                <a:spcPct val="110000"/>
              </a:lnSpc>
              <a:spcAft>
                <a:spcPts val="200"/>
              </a:spcAft>
              <a:buClr>
                <a:srgbClr val="808080"/>
              </a:buClr>
              <a:buSzPct val="80000"/>
              <a:buFont typeface="Wingdings" pitchFamily="2" charset="2"/>
              <a:buChar char=""/>
              <a:defRPr kumimoji="1" sz="90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itchFamily="18" charset="-127"/>
                <a:ea typeface="KoPub돋움체 Light" pitchFamily="18" charset="-127"/>
                <a:cs typeface="굴림" charset="-127"/>
              </a:defRPr>
            </a:lvl3pPr>
          </a:lstStyle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전사 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PMO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 조직을 통한 사전 리스크 </a:t>
            </a:r>
            <a:r>
              <a:rPr lang="ko-KR" altLang="en-US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진단 및 지속적인 모니터링 관리</a:t>
            </a: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국내솔루션팀 책임하에 문제 </a:t>
            </a:r>
            <a:r>
              <a:rPr lang="ko-KR" altLang="en-US" dirty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발생시 신속한 조치를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위한 전사적인 지원체계</a:t>
            </a:r>
            <a:endParaRPr lang="en-US" altLang="ko-KR" dirty="0" smtClean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  <a:p>
            <a:pPr lvl="2">
              <a:spcAft>
                <a:spcPts val="400"/>
              </a:spcAft>
              <a:buSzPct val="100000"/>
            </a:pP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솔루션컨설팅 조직의 </a:t>
            </a:r>
            <a:r>
              <a:rPr lang="en-US" altLang="ko-KR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TA, AA, </a:t>
            </a:r>
            <a:r>
              <a:rPr lang="ko-KR" altLang="en-US" dirty="0" smtClean="0">
                <a:ln>
                  <a:solidFill>
                    <a:srgbClr val="0071BC">
                      <a:alpha val="0"/>
                    </a:srgbClr>
                  </a:solidFill>
                </a:ln>
                <a:solidFill>
                  <a:srgbClr val="333333"/>
                </a:solidFill>
              </a:rPr>
              <a:t>솔루션 기술지원으로 안정적인 인프라 및 아키텍처 조기 구성   </a:t>
            </a:r>
            <a:endParaRPr lang="ko-KR" altLang="en-US" dirty="0">
              <a:ln>
                <a:solidFill>
                  <a:srgbClr val="0071BC">
                    <a:alpha val="0"/>
                  </a:srgbClr>
                </a:solidFill>
              </a:ln>
              <a:solidFill>
                <a:srgbClr val="333333"/>
              </a:solidFill>
            </a:endParaRPr>
          </a:p>
        </p:txBody>
      </p:sp>
      <p:pic>
        <p:nvPicPr>
          <p:cNvPr id="102" name="Picture 80" descr="헤드-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3" y="2075708"/>
            <a:ext cx="6106103" cy="166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Rectangle 81"/>
          <p:cNvSpPr>
            <a:spLocks noChangeArrowheads="1"/>
          </p:cNvSpPr>
          <p:nvPr/>
        </p:nvSpPr>
        <p:spPr bwMode="auto">
          <a:xfrm>
            <a:off x="4232920" y="2146781"/>
            <a:ext cx="1843453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4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성공적인 사업수행을 위한</a:t>
            </a:r>
            <a:endParaRPr lang="en-US" altLang="ko-KR" sz="1400" dirty="0" smtClean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A5003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전문 조직 구성</a:t>
            </a:r>
            <a:endParaRPr lang="en-US" altLang="ko-KR" b="1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A5003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8" name="Picture 167" descr="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9" t="8446" r="2921" b="25337"/>
          <a:stretch>
            <a:fillRect/>
          </a:stretch>
        </p:blipFill>
        <p:spPr bwMode="auto">
          <a:xfrm>
            <a:off x="6003514" y="2965248"/>
            <a:ext cx="2261854" cy="11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167" descr="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9" t="8446" r="2921" b="25337"/>
          <a:stretch>
            <a:fillRect/>
          </a:stretch>
        </p:blipFill>
        <p:spPr bwMode="auto">
          <a:xfrm flipH="1">
            <a:off x="1952251" y="2965248"/>
            <a:ext cx="2261854" cy="11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73" descr="감사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56" y="3379408"/>
            <a:ext cx="1087112" cy="62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AutoShape 83"/>
          <p:cNvSpPr>
            <a:spLocks noChangeArrowheads="1"/>
          </p:cNvSpPr>
          <p:nvPr/>
        </p:nvSpPr>
        <p:spPr bwMode="gray">
          <a:xfrm>
            <a:off x="1892660" y="3046781"/>
            <a:ext cx="2293937" cy="1391271"/>
          </a:xfrm>
          <a:prstGeom prst="roundRect">
            <a:avLst>
              <a:gd name="adj" fmla="val 2032"/>
            </a:avLst>
          </a:prstGeom>
          <a:solidFill>
            <a:schemeClr val="bg1"/>
          </a:solidFill>
          <a:ln w="9525" algn="ctr">
            <a:solidFill>
              <a:srgbClr val="378CD9"/>
            </a:solidFill>
            <a:round/>
            <a:headEnd/>
            <a:tailEnd/>
          </a:ln>
        </p:spPr>
        <p:txBody>
          <a:bodyPr lIns="34765" tIns="69530" rIns="34765" bIns="34765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7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6" name="Rectangle 84"/>
          <p:cNvSpPr>
            <a:spLocks noChangeArrowheads="1"/>
          </p:cNvSpPr>
          <p:nvPr/>
        </p:nvSpPr>
        <p:spPr bwMode="gray">
          <a:xfrm>
            <a:off x="1952985" y="3014558"/>
            <a:ext cx="2173287" cy="187798"/>
          </a:xfrm>
          <a:prstGeom prst="rect">
            <a:avLst/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7" name="AutoShape 85"/>
          <p:cNvSpPr>
            <a:spLocks noChangeArrowheads="1"/>
          </p:cNvSpPr>
          <p:nvPr/>
        </p:nvSpPr>
        <p:spPr bwMode="gray">
          <a:xfrm>
            <a:off x="1952985" y="3169019"/>
            <a:ext cx="2173287" cy="104775"/>
          </a:xfrm>
          <a:prstGeom prst="roundRect">
            <a:avLst>
              <a:gd name="adj" fmla="val 26088"/>
            </a:avLst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9" name="Rectangle 87"/>
          <p:cNvSpPr>
            <a:spLocks noChangeArrowheads="1"/>
          </p:cNvSpPr>
          <p:nvPr/>
        </p:nvSpPr>
        <p:spPr bwMode="gray">
          <a:xfrm>
            <a:off x="2852077" y="3069006"/>
            <a:ext cx="3751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>
              <a:spcBef>
                <a:spcPct val="10000"/>
              </a:spcBef>
              <a:buSzPct val="80000"/>
              <a:buFont typeface="Wingdings" panose="05000000000000000000" pitchFamily="2" charset="2"/>
              <a:buNone/>
            </a:pPr>
            <a:r>
              <a:rPr kumimoji="0" lang="ko-KR" altLang="en-US" sz="1100" b="1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고객사</a:t>
            </a:r>
            <a:endParaRPr kumimoji="0" lang="en-US" altLang="ko-KR" sz="1100" b="1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1" name="Rectangle 6"/>
          <p:cNvSpPr>
            <a:spLocks noChangeArrowheads="1"/>
          </p:cNvSpPr>
          <p:nvPr/>
        </p:nvSpPr>
        <p:spPr bwMode="gray">
          <a:xfrm>
            <a:off x="1975210" y="3394444"/>
            <a:ext cx="215582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원활한 사업진행을 위해 효율적인 </a:t>
            </a: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의사결정을 할 수 있도록 적극적인 지원</a:t>
            </a:r>
            <a:endParaRPr lang="en-US" altLang="ko-KR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담당자 및 의사 결정권자의 적극적인 참여</a:t>
            </a:r>
            <a:endParaRPr lang="en-US" altLang="ko-KR" sz="1000" dirty="0" smtClean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3" name="AutoShape 125"/>
          <p:cNvSpPr>
            <a:spLocks noChangeArrowheads="1"/>
          </p:cNvSpPr>
          <p:nvPr/>
        </p:nvSpPr>
        <p:spPr bwMode="gray">
          <a:xfrm>
            <a:off x="5935427" y="3027383"/>
            <a:ext cx="2293937" cy="1391271"/>
          </a:xfrm>
          <a:prstGeom prst="roundRect">
            <a:avLst>
              <a:gd name="adj" fmla="val 2032"/>
            </a:avLst>
          </a:prstGeom>
          <a:solidFill>
            <a:schemeClr val="bg1"/>
          </a:solidFill>
          <a:ln w="9525" algn="ctr">
            <a:solidFill>
              <a:srgbClr val="378CD9"/>
            </a:solidFill>
            <a:round/>
            <a:headEnd/>
            <a:tailEnd/>
          </a:ln>
        </p:spPr>
        <p:txBody>
          <a:bodyPr lIns="34765" tIns="69530" rIns="34765" bIns="34765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7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4" name="Rectangle 126"/>
          <p:cNvSpPr>
            <a:spLocks noChangeArrowheads="1"/>
          </p:cNvSpPr>
          <p:nvPr/>
        </p:nvSpPr>
        <p:spPr bwMode="gray">
          <a:xfrm>
            <a:off x="5995752" y="3008607"/>
            <a:ext cx="2173287" cy="187798"/>
          </a:xfrm>
          <a:prstGeom prst="rect">
            <a:avLst/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5" name="AutoShape 127"/>
          <p:cNvSpPr>
            <a:spLocks noChangeArrowheads="1"/>
          </p:cNvSpPr>
          <p:nvPr/>
        </p:nvSpPr>
        <p:spPr bwMode="gray">
          <a:xfrm>
            <a:off x="5995752" y="3163068"/>
            <a:ext cx="2173287" cy="104775"/>
          </a:xfrm>
          <a:prstGeom prst="roundRect">
            <a:avLst>
              <a:gd name="adj" fmla="val 26088"/>
            </a:avLst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endParaRPr lang="ko-KR" altLang="en-US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7" name="Rectangle 129"/>
          <p:cNvSpPr>
            <a:spLocks noChangeArrowheads="1"/>
          </p:cNvSpPr>
          <p:nvPr/>
        </p:nvSpPr>
        <p:spPr bwMode="gray">
          <a:xfrm>
            <a:off x="6894844" y="3049608"/>
            <a:ext cx="37510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>
              <a:spcBef>
                <a:spcPct val="10000"/>
              </a:spcBef>
              <a:buSzPct val="80000"/>
              <a:buFont typeface="Wingdings" panose="05000000000000000000" pitchFamily="2" charset="2"/>
              <a:buNone/>
            </a:pPr>
            <a:r>
              <a:rPr kumimoji="0" lang="ko-KR" altLang="en-US" sz="1100" b="1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제안사</a:t>
            </a:r>
            <a:endParaRPr kumimoji="0" lang="en-US" altLang="ko-KR" sz="1100" b="1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Rectangle 6"/>
          <p:cNvSpPr>
            <a:spLocks noChangeArrowheads="1"/>
          </p:cNvSpPr>
          <p:nvPr/>
        </p:nvSpPr>
        <p:spPr bwMode="gray">
          <a:xfrm>
            <a:off x="6017977" y="3339042"/>
            <a:ext cx="2155825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수행 경험이 풍부한 제안사의 안정적</a:t>
            </a: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b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사업관리 및  전사지원조직의 기술지원</a:t>
            </a:r>
            <a:endParaRPr lang="en-US" altLang="ko-KR" sz="10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0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자금세탁방지시스템 대상 업무별로 수행 </a:t>
            </a: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경험이</a:t>
            </a:r>
            <a:r>
              <a:rPr lang="en-US" altLang="ko-KR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풍부한 전문 인력으로 조직 구성</a:t>
            </a:r>
            <a:endParaRPr lang="en-US" altLang="ko-KR" sz="1000" dirty="0" smtClean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1.2.3.1 </a:t>
            </a:r>
            <a:r>
              <a:rPr lang="ko-KR" altLang="en-US" dirty="0" smtClean="0"/>
              <a:t>인력변동시 관리방안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63600"/>
            <a:ext cx="9432852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사업기간 중 불가피하게 투입 인원의 교체가 필요할 경우에는</a:t>
            </a:r>
            <a:r>
              <a:rPr lang="en-US" altLang="ko-KR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요청 절차를 통해 고객사와 사전 협의합니다</a:t>
            </a:r>
            <a:r>
              <a:rPr lang="en-US" altLang="ko-KR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 변동 시 업무 연속성을 보장할 수 있도록 일정기간의 인수인계 과정을 거쳐 안정적으로 업무를 수행합니다</a:t>
            </a:r>
            <a:r>
              <a:rPr lang="en-US" altLang="ko-KR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99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투입 인력 관리방안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7" name="Rectangle 65"/>
          <p:cNvSpPr>
            <a:spLocks noChangeArrowheads="1"/>
          </p:cNvSpPr>
          <p:nvPr/>
        </p:nvSpPr>
        <p:spPr bwMode="auto">
          <a:xfrm>
            <a:off x="2075294" y="2223974"/>
            <a:ext cx="82394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ko-KR" altLang="ko-KR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인력</a:t>
            </a:r>
            <a:r>
              <a:rPr lang="en-US" altLang="ko-KR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ko-KR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변동 원인</a:t>
            </a:r>
          </a:p>
        </p:txBody>
      </p:sp>
      <p:sp>
        <p:nvSpPr>
          <p:cNvPr id="31" name="Rectangle 69"/>
          <p:cNvSpPr>
            <a:spLocks noChangeArrowheads="1"/>
          </p:cNvSpPr>
          <p:nvPr/>
        </p:nvSpPr>
        <p:spPr bwMode="auto">
          <a:xfrm>
            <a:off x="6579276" y="2223974"/>
            <a:ext cx="12359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just"/>
            <a:r>
              <a:rPr lang="ko-KR" altLang="ko-KR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인력 변동 시 대처방안</a:t>
            </a:r>
          </a:p>
        </p:txBody>
      </p:sp>
      <p:sp>
        <p:nvSpPr>
          <p:cNvPr id="4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221278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투입인력 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1" name="양쪽 모서리가 둥근 사각형 521">
            <a:extLst>
              <a:ext uri="{FF2B5EF4-FFF2-40B4-BE49-F238E27FC236}">
                <a16:creationId xmlns:a16="http://schemas.microsoft.com/office/drawing/2014/main" id="{DB045639-18F2-432A-86EB-363512154C6A}"/>
              </a:ext>
            </a:extLst>
          </p:cNvPr>
          <p:cNvSpPr/>
          <p:nvPr/>
        </p:nvSpPr>
        <p:spPr>
          <a:xfrm>
            <a:off x="272479" y="2204864"/>
            <a:ext cx="4566981" cy="4212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Line 185"/>
          <p:cNvSpPr>
            <a:spLocks noChangeShapeType="1"/>
          </p:cNvSpPr>
          <p:nvPr/>
        </p:nvSpPr>
        <p:spPr bwMode="auto">
          <a:xfrm>
            <a:off x="1585766" y="3440500"/>
            <a:ext cx="2936023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AutoShape 80"/>
          <p:cNvSpPr>
            <a:spLocks noChangeArrowheads="1"/>
          </p:cNvSpPr>
          <p:nvPr/>
        </p:nvSpPr>
        <p:spPr bwMode="gray">
          <a:xfrm>
            <a:off x="436369" y="2621350"/>
            <a:ext cx="1080909" cy="728663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defTabSz="882650"/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퇴사</a:t>
            </a: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사고 등으로 </a:t>
            </a:r>
            <a:endParaRPr lang="en-US" altLang="ko-KR" sz="11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인한 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결원</a:t>
            </a:r>
          </a:p>
        </p:txBody>
      </p:sp>
      <p:sp>
        <p:nvSpPr>
          <p:cNvPr id="48" name="Text Box 82"/>
          <p:cNvSpPr txBox="1">
            <a:spLocks noChangeArrowheads="1"/>
          </p:cNvSpPr>
          <p:nvPr/>
        </p:nvSpPr>
        <p:spPr bwMode="auto">
          <a:xfrm>
            <a:off x="1670921" y="2815611"/>
            <a:ext cx="29600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프로젝트 </a:t>
            </a: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수행 팀원의 퇴사나 사고로 인한 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결원 </a:t>
            </a:r>
          </a:p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</a:pP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또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업무 조정으로 </a:t>
            </a: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인한 결원이 발생하는 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경우</a:t>
            </a:r>
          </a:p>
        </p:txBody>
      </p:sp>
      <p:sp>
        <p:nvSpPr>
          <p:cNvPr id="49" name="AutoShape 80"/>
          <p:cNvSpPr>
            <a:spLocks noChangeArrowheads="1"/>
          </p:cNvSpPr>
          <p:nvPr/>
        </p:nvSpPr>
        <p:spPr bwMode="gray">
          <a:xfrm>
            <a:off x="436369" y="3591313"/>
            <a:ext cx="1080909" cy="73025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요구사항</a:t>
            </a:r>
            <a:r>
              <a:rPr lang="en-US" altLang="ko-KR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 </a:t>
            </a:r>
          </a:p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추가</a:t>
            </a:r>
            <a:r>
              <a:rPr lang="en-US" altLang="ko-KR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/</a:t>
            </a:r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변경에 따른 </a:t>
            </a:r>
            <a:endParaRPr lang="en-US" altLang="ko-KR" sz="11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인원 추가 </a:t>
            </a:r>
            <a:endParaRPr lang="ko-KR" altLang="en-US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50" name="Text Box 83"/>
          <p:cNvSpPr txBox="1">
            <a:spLocks noChangeArrowheads="1"/>
          </p:cNvSpPr>
          <p:nvPr/>
        </p:nvSpPr>
        <p:spPr bwMode="auto">
          <a:xfrm>
            <a:off x="1670921" y="3789750"/>
            <a:ext cx="296008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rm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추가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변경으로 인한 인원 추가가 발생하는 경우</a:t>
            </a:r>
            <a:endParaRPr lang="en-US" altLang="ko-KR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AutoShape 80"/>
          <p:cNvSpPr>
            <a:spLocks noChangeArrowheads="1"/>
          </p:cNvSpPr>
          <p:nvPr/>
        </p:nvSpPr>
        <p:spPr bwMode="gray">
          <a:xfrm>
            <a:off x="436369" y="4562863"/>
            <a:ext cx="1080909" cy="73025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defTabSz="882650"/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PM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의 판단</a:t>
            </a:r>
          </a:p>
        </p:txBody>
      </p:sp>
      <p:sp>
        <p:nvSpPr>
          <p:cNvPr id="52" name="Text Box 84"/>
          <p:cNvSpPr txBox="1">
            <a:spLocks noChangeArrowheads="1"/>
          </p:cNvSpPr>
          <p:nvPr/>
        </p:nvSpPr>
        <p:spPr bwMode="auto">
          <a:xfrm>
            <a:off x="1670921" y="4761300"/>
            <a:ext cx="296008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rm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프로젝트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관리자가 수행인원의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업무변경이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필요하다고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판단한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경우</a:t>
            </a:r>
          </a:p>
        </p:txBody>
      </p:sp>
      <p:sp>
        <p:nvSpPr>
          <p:cNvPr id="53" name="Line 186"/>
          <p:cNvSpPr>
            <a:spLocks noChangeShapeType="1"/>
          </p:cNvSpPr>
          <p:nvPr/>
        </p:nvSpPr>
        <p:spPr bwMode="auto">
          <a:xfrm>
            <a:off x="1585766" y="4394588"/>
            <a:ext cx="2936023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4" name="AutoShape 80"/>
          <p:cNvSpPr>
            <a:spLocks noChangeArrowheads="1"/>
          </p:cNvSpPr>
          <p:nvPr/>
        </p:nvSpPr>
        <p:spPr bwMode="gray">
          <a:xfrm>
            <a:off x="436369" y="5536000"/>
            <a:ext cx="1080909" cy="73025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defTabSz="882650"/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고객의</a:t>
            </a:r>
            <a:b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</a:b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인원 교체 요구</a:t>
            </a:r>
          </a:p>
        </p:txBody>
      </p:sp>
      <p:sp>
        <p:nvSpPr>
          <p:cNvPr id="55" name="Text Box 84"/>
          <p:cNvSpPr txBox="1">
            <a:spLocks noChangeArrowheads="1"/>
          </p:cNvSpPr>
          <p:nvPr/>
        </p:nvSpPr>
        <p:spPr bwMode="auto">
          <a:xfrm>
            <a:off x="1670921" y="5826843"/>
            <a:ext cx="2980688" cy="15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lnSpcReduction="10000"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고객사로부터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수행인원에 대한 교체 요구가 있는 경우</a:t>
            </a:r>
          </a:p>
        </p:txBody>
      </p:sp>
      <p:sp>
        <p:nvSpPr>
          <p:cNvPr id="56" name="Line 240"/>
          <p:cNvSpPr>
            <a:spLocks noChangeShapeType="1"/>
          </p:cNvSpPr>
          <p:nvPr/>
        </p:nvSpPr>
        <p:spPr bwMode="auto">
          <a:xfrm>
            <a:off x="1585766" y="5423288"/>
            <a:ext cx="2936023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8" name="양쪽 모서리가 둥근 사각형 521">
            <a:extLst>
              <a:ext uri="{FF2B5EF4-FFF2-40B4-BE49-F238E27FC236}">
                <a16:creationId xmlns:a16="http://schemas.microsoft.com/office/drawing/2014/main" id="{DB045639-18F2-432A-86EB-363512154C6A}"/>
              </a:ext>
            </a:extLst>
          </p:cNvPr>
          <p:cNvSpPr/>
          <p:nvPr/>
        </p:nvSpPr>
        <p:spPr>
          <a:xfrm>
            <a:off x="5061012" y="2204864"/>
            <a:ext cx="4608512" cy="4212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0" name="Line 248"/>
          <p:cNvSpPr>
            <a:spLocks noChangeShapeType="1"/>
          </p:cNvSpPr>
          <p:nvPr/>
        </p:nvSpPr>
        <p:spPr bwMode="auto">
          <a:xfrm>
            <a:off x="6359510" y="3440500"/>
            <a:ext cx="3130550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1" name="AutoShape 80"/>
          <p:cNvSpPr>
            <a:spLocks noChangeArrowheads="1"/>
          </p:cNvSpPr>
          <p:nvPr/>
        </p:nvSpPr>
        <p:spPr bwMode="gray">
          <a:xfrm>
            <a:off x="5216637" y="2620538"/>
            <a:ext cx="1080098" cy="366395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프로젝트 관리상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/>
            </a:r>
            <a:b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</a:br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부득이하게</a:t>
            </a:r>
            <a:endParaRPr lang="en-US" altLang="ko-KR" sz="11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defTabSz="882650"/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인력변동 발생</a:t>
            </a:r>
            <a:endParaRPr lang="ko-KR" altLang="en-US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62" name="Text Box 82"/>
          <p:cNvSpPr txBox="1">
            <a:spLocks noChangeArrowheads="1"/>
          </p:cNvSpPr>
          <p:nvPr/>
        </p:nvSpPr>
        <p:spPr bwMode="auto">
          <a:xfrm>
            <a:off x="6452361" y="2767485"/>
            <a:ext cx="30670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소프트웨어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개발의 연속성 및 기간 단축을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위하여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초기에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투입한 개발 인력은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고객사와의 사전협의없이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교체하는 것을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지양함</a:t>
            </a:r>
          </a:p>
        </p:txBody>
      </p:sp>
      <p:sp>
        <p:nvSpPr>
          <p:cNvPr id="63" name="Text Box 83"/>
          <p:cNvSpPr txBox="1">
            <a:spLocks noChangeArrowheads="1"/>
          </p:cNvSpPr>
          <p:nvPr/>
        </p:nvSpPr>
        <p:spPr bwMode="auto">
          <a:xfrm>
            <a:off x="6452361" y="3651722"/>
            <a:ext cx="299561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 단계에 요구사항을 명확히 하고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철저한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범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 및 고객사와의 협의를 통하여 인원추가투입 혹은 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업무범위를 검토함</a:t>
            </a:r>
            <a:endParaRPr lang="en-US" altLang="ko-KR" sz="10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4" name="Text Box 84"/>
          <p:cNvSpPr txBox="1">
            <a:spLocks noChangeArrowheads="1"/>
          </p:cNvSpPr>
          <p:nvPr/>
        </p:nvSpPr>
        <p:spPr bwMode="auto">
          <a:xfrm>
            <a:off x="6452362" y="4564033"/>
            <a:ext cx="299561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  <a:defRPr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프로젝트 관리상 퇴사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사고 등으로 인한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인력변동이 발생 시에는 제안사 전문 인력과 협력사의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경험 있고 우수한 전문 기술인력을 신속히 고객사와</a:t>
            </a: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협의 후 신속히 변경투입</a:t>
            </a:r>
          </a:p>
        </p:txBody>
      </p:sp>
      <p:sp>
        <p:nvSpPr>
          <p:cNvPr id="65" name="Line 256"/>
          <p:cNvSpPr>
            <a:spLocks noChangeShapeType="1"/>
          </p:cNvSpPr>
          <p:nvPr/>
        </p:nvSpPr>
        <p:spPr bwMode="auto">
          <a:xfrm>
            <a:off x="6359510" y="4394588"/>
            <a:ext cx="3130550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6452361" y="5785647"/>
            <a:ext cx="2943669" cy="16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개발의 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일관성 유지를 위한 업무 인수</a:t>
            </a: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인계 기간 확보</a:t>
            </a:r>
          </a:p>
        </p:txBody>
      </p:sp>
      <p:sp>
        <p:nvSpPr>
          <p:cNvPr id="67" name="Line 260"/>
          <p:cNvSpPr>
            <a:spLocks noChangeShapeType="1"/>
          </p:cNvSpPr>
          <p:nvPr/>
        </p:nvSpPr>
        <p:spPr bwMode="auto">
          <a:xfrm>
            <a:off x="6359510" y="5423288"/>
            <a:ext cx="3130550" cy="0"/>
          </a:xfrm>
          <a:prstGeom prst="line">
            <a:avLst/>
          </a:prstGeom>
          <a:noFill/>
          <a:ln w="6350">
            <a:solidFill>
              <a:srgbClr val="C0C0C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9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5" name="Picture 64" descr="도형-진파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96577"/>
            <a:ext cx="4572760" cy="2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2030071" y="2246113"/>
            <a:ext cx="8383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ko-KR" altLang="en-US" sz="1100" b="1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인력변동 </a:t>
            </a:r>
            <a:r>
              <a:rPr lang="ko-KR" altLang="en-US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원인</a:t>
            </a:r>
          </a:p>
        </p:txBody>
      </p:sp>
      <p:pic>
        <p:nvPicPr>
          <p:cNvPr id="70" name="Picture 64" descr="도형-진파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12" y="2197622"/>
            <a:ext cx="4608316" cy="28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6647418" y="2246113"/>
            <a:ext cx="130274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ko-KR" altLang="en-US" sz="1100" b="1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인력변동시 </a:t>
            </a:r>
            <a:r>
              <a:rPr lang="ko-KR" altLang="en-US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대처방안</a:t>
            </a:r>
          </a:p>
        </p:txBody>
      </p:sp>
      <p:sp>
        <p:nvSpPr>
          <p:cNvPr id="59" name="양쪽 모서리가 둥근 사각형 517">
            <a:extLst>
              <a:ext uri="{FF2B5EF4-FFF2-40B4-BE49-F238E27FC236}">
                <a16:creationId xmlns:a16="http://schemas.microsoft.com/office/drawing/2014/main" id="{A5AA2F96-F258-4BB4-AB08-C02365CBE82E}"/>
              </a:ext>
            </a:extLst>
          </p:cNvPr>
          <p:cNvSpPr/>
          <p:nvPr/>
        </p:nvSpPr>
        <p:spPr>
          <a:xfrm>
            <a:off x="266504" y="2196577"/>
            <a:ext cx="4572956" cy="277758"/>
          </a:xfrm>
          <a:prstGeom prst="round2SameRect">
            <a:avLst>
              <a:gd name="adj1" fmla="val 24227"/>
              <a:gd name="adj2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 latinLnBrk="0">
              <a:defRPr/>
            </a:pP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인력 변동 원인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양쪽 모서리가 둥근 사각형 517">
            <a:extLst>
              <a:ext uri="{FF2B5EF4-FFF2-40B4-BE49-F238E27FC236}">
                <a16:creationId xmlns:a16="http://schemas.microsoft.com/office/drawing/2014/main" id="{A5AA2F96-F258-4BB4-AB08-C02365CBE82E}"/>
              </a:ext>
            </a:extLst>
          </p:cNvPr>
          <p:cNvSpPr/>
          <p:nvPr/>
        </p:nvSpPr>
        <p:spPr>
          <a:xfrm>
            <a:off x="5060816" y="2196577"/>
            <a:ext cx="4608512" cy="277758"/>
          </a:xfrm>
          <a:prstGeom prst="round2SameRect">
            <a:avLst>
              <a:gd name="adj1" fmla="val 24227"/>
              <a:gd name="adj2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 latinLnBrk="0">
              <a:defRPr/>
            </a:pP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인력 변동 시 대처방안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737397" y="6630514"/>
            <a:ext cx="431208" cy="123111"/>
          </a:xfrm>
        </p:spPr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1.2.3.2 </a:t>
            </a:r>
            <a:r>
              <a:rPr lang="ko-KR" altLang="en-US" dirty="0" smtClean="0"/>
              <a:t>주</a:t>
            </a:r>
            <a:r>
              <a:rPr lang="en-US" altLang="ko-KR" dirty="0" smtClean="0"/>
              <a:t>52</a:t>
            </a:r>
            <a:r>
              <a:rPr lang="ko-KR" altLang="en-US" dirty="0" smtClean="0"/>
              <a:t>시간 준수를 위한 투입인력 관리방안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54933"/>
            <a:ext cx="9433048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52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근무를 준수하면서 프로젝트 품질확보를 위해 제안사의 유연근로제를 적용하여 효율적인 근로시간 관리와 품질 모니터링을 수행합니다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 준수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586086" y="5006538"/>
            <a:ext cx="2655673" cy="1416979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266700" indent="-266700" defTabSz="1042959" eaLnBrk="0" latin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고객사와 제안사의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52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 근로시간 관리 방침에 대한 충분한 이해와 공감대 형성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66700" indent="-266700" defTabSz="1042959" eaLnBrk="0" latin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수행 기간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주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52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 준수 근무 방침에 대한 교육을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지속적으로 실행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66700" indent="-266700" defTabSz="1042959" eaLnBrk="0" latin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투입인력이 동의하고 자발적으로 참여할 수 있도록 관리 프로세스 제공</a:t>
            </a:r>
            <a:endParaRPr lang="en-US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오각형 18"/>
          <p:cNvSpPr/>
          <p:nvPr/>
        </p:nvSpPr>
        <p:spPr bwMode="ltGray">
          <a:xfrm>
            <a:off x="472099" y="4387477"/>
            <a:ext cx="3000966" cy="471625"/>
          </a:xfrm>
          <a:prstGeom prst="homePlate">
            <a:avLst>
              <a:gd name="adj" fmla="val 23753"/>
            </a:avLst>
          </a:prstGeom>
          <a:solidFill>
            <a:srgbClr val="D3ED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algn="ctr" latinLnBrk="0"/>
            <a:r>
              <a:rPr lang="ko-KR" altLang="en-US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제안사와 투입인력간 원활한 소통과 협의</a:t>
            </a:r>
            <a:endParaRPr lang="en-US" altLang="ko-KR" sz="1100" i="1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344" y="4439230"/>
            <a:ext cx="389736" cy="32433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ctr" latinLnBrk="0">
              <a:spcAft>
                <a:spcPts val="900"/>
              </a:spcAft>
            </a:pPr>
            <a:r>
              <a:rPr lang="en-US" altLang="ko-KR" sz="2400" b="1" i="1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2400" b="1" i="1" dirty="0" smtClean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갈매기형 수장 20"/>
          <p:cNvSpPr/>
          <p:nvPr/>
        </p:nvSpPr>
        <p:spPr bwMode="ltGray">
          <a:xfrm>
            <a:off x="3495454" y="4387477"/>
            <a:ext cx="2961994" cy="471625"/>
          </a:xfrm>
          <a:prstGeom prst="chevron">
            <a:avLst>
              <a:gd name="adj" fmla="val 23752"/>
            </a:avLst>
          </a:prstGeom>
          <a:solidFill>
            <a:srgbClr val="79C9F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0" rtlCol="0" anchor="ctr"/>
          <a:lstStyle/>
          <a:p>
            <a:pPr marL="180975" algn="ctr" latinLnBrk="0"/>
            <a:r>
              <a:rPr lang="ko-KR" altLang="en-US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관리정책</a:t>
            </a:r>
            <a:r>
              <a:rPr lang="en-US" altLang="ko-KR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altLang="ko-KR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기준 수립</a:t>
            </a:r>
            <a:endParaRPr lang="ko-KR" altLang="en-US" sz="1100" i="1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481" y="4439230"/>
            <a:ext cx="389736" cy="32433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ctr" latinLnBrk="0">
              <a:spcAft>
                <a:spcPts val="900"/>
              </a:spcAft>
            </a:pPr>
            <a:r>
              <a:rPr lang="en-US" altLang="ko-KR" sz="2400" b="1" i="1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2400" b="1" i="1" dirty="0" smtClean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72035" y="5006538"/>
            <a:ext cx="2650204" cy="1416979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171450" indent="-171450" defTabSz="1042959" eaLnBrk="0" latinLnBrk="0" hangingPunct="0">
              <a:spcBef>
                <a:spcPts val="15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오픈 직전의 근로시간을 최대한 확보할 수 있도록 일정계획 수립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1042959" eaLnBrk="0" hangingPunct="0">
              <a:spcBef>
                <a:spcPts val="15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계획에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기반한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개별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근로 계획 수립으로 시간외 근무 사전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조율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1042959" eaLnBrk="0" hangingPunct="0">
              <a:spcBef>
                <a:spcPts val="15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객관적 근로시간 관리 자료와 데이터 제공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433662" y="5065140"/>
            <a:ext cx="0" cy="127097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갈매기형 수장 24"/>
          <p:cNvSpPr/>
          <p:nvPr/>
        </p:nvSpPr>
        <p:spPr bwMode="ltGray">
          <a:xfrm>
            <a:off x="6471910" y="4374026"/>
            <a:ext cx="2961992" cy="471625"/>
          </a:xfrm>
          <a:prstGeom prst="chevron">
            <a:avLst>
              <a:gd name="adj" fmla="val 23752"/>
            </a:avLst>
          </a:prstGeom>
          <a:solidFill>
            <a:srgbClr val="038CD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80975" algn="ctr" latinLnBrk="0"/>
            <a:r>
              <a:rPr lang="en-US" altLang="ko-KR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52</a:t>
            </a:r>
            <a:r>
              <a:rPr lang="ko-KR" altLang="en-US" sz="1100" i="1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 근무제 효율적 운영 및 관리</a:t>
            </a:r>
            <a:endParaRPr lang="ko-KR" altLang="en-US" sz="1100" i="1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76377" y="4439230"/>
            <a:ext cx="389736" cy="324338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indent="-274320" algn="ctr" latinLnBrk="0">
              <a:spcAft>
                <a:spcPts val="900"/>
              </a:spcAft>
            </a:pPr>
            <a:r>
              <a:rPr lang="en-US" altLang="ko-KR" sz="2400" b="1" i="1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2400" b="1" i="1" dirty="0" smtClean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71963" y="5006538"/>
            <a:ext cx="2650204" cy="1416979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marL="171450" indent="-171450" defTabSz="1042959" eaLnBrk="0" latin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제안사 사업관리의 총괄 하에 주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52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 근로시간 관리 및 품질 모니터링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1042959" ea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표준 엑셀 파일로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개인별 근로시간을 직접 입력 받아 근로시간 운영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 </a:t>
            </a:r>
            <a:endParaRPr lang="en-US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defTabSz="1042959" eaLnBrk="0" hangingPunct="0">
              <a:spcBef>
                <a:spcPts val="1200"/>
              </a:spcBef>
              <a:buSzPct val="140000"/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고객사와의 긴밀한 소통으로 예상되는 문제점 사전 확인 및 근로시간 관리에 반영</a:t>
            </a:r>
            <a:endParaRPr lang="en-US" altLang="ko-KR" sz="10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407686" y="5055365"/>
            <a:ext cx="0" cy="127097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34783"/>
              </p:ext>
            </p:extLst>
          </p:nvPr>
        </p:nvGraphicFramePr>
        <p:xfrm>
          <a:off x="5023005" y="2408469"/>
          <a:ext cx="4410897" cy="1534558"/>
        </p:xfrm>
        <a:graphic>
          <a:graphicData uri="http://schemas.openxmlformats.org/drawingml/2006/table">
            <a:tbl>
              <a:tblPr/>
              <a:tblGrid>
                <a:gridCol w="89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51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근로시간 관리 시스템 운영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개인별 근로시간 입력을 통한 근로시간 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및 모니터링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시간외근무시 본부장 승인 및 인사팀 합의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전산 통제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03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유연근로제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선택적근로시간제 도입에 따른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개월 단위기간 동안의 근로시간 관리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개월 평균 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 준수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기본근로시간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(09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~18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외 근로 및 단축근로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 미만 근로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는 직속상사 승인 및 인사부서 합의 필요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과도한 근로시간의 제한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(7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 초과 불가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85076"/>
              </p:ext>
            </p:extLst>
          </p:nvPr>
        </p:nvGraphicFramePr>
        <p:xfrm>
          <a:off x="429943" y="2408469"/>
          <a:ext cx="4410897" cy="1534557"/>
        </p:xfrm>
        <a:graphic>
          <a:graphicData uri="http://schemas.openxmlformats.org/drawingml/2006/table">
            <a:tbl>
              <a:tblPr/>
              <a:tblGrid>
                <a:gridCol w="895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51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셧다운제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•5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•6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 퇴근안내 방송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6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 소등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시간외근무 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 한도 관리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전산 통제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1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집중근무제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~11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~4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시에 사적용무로 이석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휴대폰 통화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외부커피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흡연 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및 채팅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 자제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51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회의문화 개선</a:t>
                      </a: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시간 이내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회의록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 이내 공유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회의 없는 날 운영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98425" marR="0" lvl="0" indent="-984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표준회의방식 도입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결재판 없애기 운동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공문 및 문서작성 간소화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6000" marR="36000" marT="36002" marB="3600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221278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투입인력 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6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52500" y="4120942"/>
            <a:ext cx="1799208" cy="170902"/>
            <a:chOff x="416496" y="4120942"/>
            <a:chExt cx="1799208" cy="170902"/>
          </a:xfrm>
        </p:grpSpPr>
        <p:sp>
          <p:nvSpPr>
            <p:cNvPr id="32" name="AutoShape 163"/>
            <p:cNvSpPr>
              <a:spLocks noChangeArrowheads="1"/>
            </p:cNvSpPr>
            <p:nvPr/>
          </p:nvSpPr>
          <p:spPr bwMode="auto">
            <a:xfrm>
              <a:off x="625525" y="4122567"/>
              <a:ext cx="159017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SzPct val="80000"/>
                <a:buFontTx/>
                <a:buNone/>
              </a:pPr>
              <a:r>
                <a:rPr lang="ko-KR" altLang="en-US" sz="1100" b="1" spc="-5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투입인력 주</a:t>
              </a:r>
              <a:r>
                <a:rPr lang="en-US" altLang="ko-KR" sz="1100" b="1" spc="-5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r>
                <a:rPr lang="ko-KR" altLang="en-US" sz="1100" b="1" spc="-5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 관리 방안</a:t>
              </a:r>
              <a:endParaRPr lang="ko-KR" altLang="ko-KR" sz="1100" b="1" spc="-50" dirty="0">
                <a:ln>
                  <a:solidFill>
                    <a:srgbClr val="969696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1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496" y="4120942"/>
              <a:ext cx="144463" cy="144463"/>
              <a:chOff x="476" y="1697"/>
              <a:chExt cx="91" cy="91"/>
            </a:xfrm>
          </p:grpSpPr>
          <p:grpSp>
            <p:nvGrpSpPr>
              <p:cNvPr id="42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44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45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43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29942" y="2163171"/>
            <a:ext cx="4413983" cy="282893"/>
            <a:chOff x="415926" y="2163171"/>
            <a:chExt cx="4428000" cy="282893"/>
          </a:xfrm>
        </p:grpSpPr>
        <p:grpSp>
          <p:nvGrpSpPr>
            <p:cNvPr id="12" name="그룹 11"/>
            <p:cNvGrpSpPr/>
            <p:nvPr/>
          </p:nvGrpSpPr>
          <p:grpSpPr>
            <a:xfrm>
              <a:off x="415926" y="2163233"/>
              <a:ext cx="4428000" cy="282831"/>
              <a:chOff x="415926" y="2163233"/>
              <a:chExt cx="4428000" cy="282831"/>
            </a:xfrm>
          </p:grpSpPr>
          <p:pic>
            <p:nvPicPr>
              <p:cNvPr id="14" name="Picture 64" descr="도형-진파랑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926" y="2163233"/>
                <a:ext cx="4428000" cy="282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65"/>
              <p:cNvSpPr>
                <a:spLocks noChangeArrowheads="1"/>
              </p:cNvSpPr>
              <p:nvPr/>
            </p:nvSpPr>
            <p:spPr bwMode="auto">
              <a:xfrm>
                <a:off x="1615667" y="2204009"/>
                <a:ext cx="1973297" cy="169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r>
                  <a:rPr lang="ko-KR" altLang="en-US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고객사 주 </a:t>
                </a:r>
                <a:r>
                  <a:rPr lang="en-US" altLang="ko-KR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52</a:t>
                </a:r>
                <a:r>
                  <a:rPr lang="ko-KR" altLang="en-US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시간 근무제 관련 제도</a:t>
                </a:r>
                <a:endParaRPr lang="ko-KR" altLang="ko-KR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40" name="양쪽 모서리가 둥근 사각형 517">
              <a:extLst>
                <a:ext uri="{FF2B5EF4-FFF2-40B4-BE49-F238E27FC236}">
                  <a16:creationId xmlns:a16="http://schemas.microsoft.com/office/drawing/2014/main" id="{A5AA2F96-F258-4BB4-AB08-C02365CBE82E}"/>
                </a:ext>
              </a:extLst>
            </p:cNvPr>
            <p:cNvSpPr/>
            <p:nvPr/>
          </p:nvSpPr>
          <p:spPr>
            <a:xfrm>
              <a:off x="418535" y="2163171"/>
              <a:ext cx="4422305" cy="277758"/>
            </a:xfrm>
            <a:prstGeom prst="round2SameRect">
              <a:avLst>
                <a:gd name="adj1" fmla="val 24227"/>
                <a:gd name="adj2" fmla="val 0"/>
              </a:avLst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lIns="0" tIns="0" rIns="0" bIns="0" anchor="ctr" anchorCtr="0"/>
            <a:lstStyle/>
            <a:p>
              <a:pPr algn="ctr" latinLnBrk="0">
                <a:defRPr/>
              </a:pPr>
              <a:r>
                <a:rPr lang="ko-KR" altLang="en-US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고객사 주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52</a:t>
              </a:r>
              <a:r>
                <a:rPr lang="ko-KR" altLang="en-US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시간 근무제 관련 제도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019920" y="2145479"/>
            <a:ext cx="4419642" cy="283014"/>
            <a:chOff x="5008476" y="2145479"/>
            <a:chExt cx="4431086" cy="283014"/>
          </a:xfrm>
        </p:grpSpPr>
        <p:grpSp>
          <p:nvGrpSpPr>
            <p:cNvPr id="13" name="그룹 12"/>
            <p:cNvGrpSpPr/>
            <p:nvPr/>
          </p:nvGrpSpPr>
          <p:grpSpPr>
            <a:xfrm>
              <a:off x="5011562" y="2163237"/>
              <a:ext cx="4428000" cy="265256"/>
              <a:chOff x="5011562" y="2163237"/>
              <a:chExt cx="4428000" cy="265256"/>
            </a:xfrm>
          </p:grpSpPr>
          <p:pic>
            <p:nvPicPr>
              <p:cNvPr id="16" name="Picture 68" descr="도형-진파랑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1562" y="2163237"/>
                <a:ext cx="4428000" cy="265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69"/>
              <p:cNvSpPr>
                <a:spLocks noChangeArrowheads="1"/>
              </p:cNvSpPr>
              <p:nvPr/>
            </p:nvSpPr>
            <p:spPr bwMode="auto">
              <a:xfrm>
                <a:off x="6176123" y="2204009"/>
                <a:ext cx="2042226" cy="169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just"/>
                <a:r>
                  <a:rPr lang="ko-KR" altLang="en-US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제안사 주 </a:t>
                </a:r>
                <a:r>
                  <a:rPr lang="en-US" altLang="ko-KR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52</a:t>
                </a:r>
                <a:r>
                  <a:rPr lang="ko-KR" altLang="en-US" sz="11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시간 근로시간 관리방침</a:t>
                </a:r>
                <a:endParaRPr lang="ko-KR" altLang="ko-KR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46" name="양쪽 모서리가 둥근 사각형 517">
              <a:extLst>
                <a:ext uri="{FF2B5EF4-FFF2-40B4-BE49-F238E27FC236}">
                  <a16:creationId xmlns:a16="http://schemas.microsoft.com/office/drawing/2014/main" id="{A5AA2F96-F258-4BB4-AB08-C02365CBE82E}"/>
                </a:ext>
              </a:extLst>
            </p:cNvPr>
            <p:cNvSpPr/>
            <p:nvPr/>
          </p:nvSpPr>
          <p:spPr>
            <a:xfrm>
              <a:off x="5008476" y="2145479"/>
              <a:ext cx="4422305" cy="277758"/>
            </a:xfrm>
            <a:prstGeom prst="round2SameRect">
              <a:avLst>
                <a:gd name="adj1" fmla="val 24227"/>
                <a:gd name="adj2" fmla="val 0"/>
              </a:avLst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lIns="0" tIns="0" rIns="0" bIns="0" anchor="ctr" anchorCtr="0"/>
            <a:lstStyle/>
            <a:p>
              <a:pPr algn="ctr">
                <a:defRPr/>
              </a:pP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제안사 </a:t>
              </a:r>
              <a:r>
                <a:rPr lang="ko-KR" altLang="en-US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52</a:t>
              </a:r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시간 근로시간 </a:t>
              </a:r>
              <a:r>
                <a:rPr lang="ko-KR" altLang="en-US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 방침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47" name="Picture 55" descr="예시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4427830" y="2237541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5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1.2.4 </a:t>
            </a:r>
            <a:r>
              <a:rPr lang="ko-KR" altLang="en-US" dirty="0" smtClean="0"/>
              <a:t>투입인력 이력사항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3732" y="3284980"/>
            <a:ext cx="7401388" cy="513635"/>
          </a:xfrm>
          <a:prstGeom prst="rect">
            <a:avLst/>
          </a:prstGeom>
          <a:noFill/>
        </p:spPr>
        <p:txBody>
          <a:bodyPr wrap="none" lIns="81948" tIns="40974" rIns="81948" bIns="40974" rtlCol="0">
            <a:spAutoFit/>
          </a:bodyPr>
          <a:lstStyle/>
          <a:p>
            <a:pPr algn="ctr"/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별첨</a:t>
            </a:r>
            <a:r>
              <a:rPr lang="en-US" altLang="ko-KR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투입인력 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이력사항</a:t>
            </a:r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참고하시기 바랍니다</a:t>
            </a:r>
            <a:r>
              <a:rPr lang="en-US" altLang="ko-KR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800" b="1" spc="-72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2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/>
              <a:t>1.3.1 </a:t>
            </a:r>
            <a:r>
              <a:rPr lang="ko-KR" altLang="en-US" dirty="0"/>
              <a:t>추진일정 계획</a:t>
            </a:r>
          </a:p>
        </p:txBody>
      </p:sp>
      <p:graphicFrame>
        <p:nvGraphicFramePr>
          <p:cNvPr id="16" name="Group 7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91851"/>
              </p:ext>
            </p:extLst>
          </p:nvPr>
        </p:nvGraphicFramePr>
        <p:xfrm>
          <a:off x="200472" y="1285652"/>
          <a:ext cx="9505156" cy="5200056"/>
        </p:xfrm>
        <a:graphic>
          <a:graphicData uri="http://schemas.openxmlformats.org/drawingml/2006/table">
            <a:tbl>
              <a:tblPr/>
              <a:tblGrid>
                <a:gridCol w="408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2772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06889">
                <a:tc rowSpan="2"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업무구분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분석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설계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개발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단위테스트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통합테스트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교육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이행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오픈</a:t>
                      </a:r>
                      <a:r>
                        <a:rPr kumimoji="1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안정화</a:t>
                      </a:r>
                      <a:endParaRPr kumimoji="1" lang="ko-KR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40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M1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M2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M3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M4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M5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M6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M7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M8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M9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38">
                <a:tc row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젝트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승인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교육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938">
                <a:tc row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컨설팅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위험평가체계 수립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/AML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업무 고도화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AML RBA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체계 구축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938">
                <a:tc row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  지원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TA/AA/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솔루션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5938">
                <a:tc v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인터페이스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5938">
                <a:tc row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업무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시스템구축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구축</a:t>
                      </a: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5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업무화면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구축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Light" pitchFamily="18" charset="-127"/>
                        <a:ea typeface="KoPub돋움체 Light" pitchFamily="18" charset="-127"/>
                      </a:endParaRPr>
                    </a:p>
                  </a:txBody>
                  <a:tcPr marL="18000" marR="36000" marT="14400" marB="18000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AutoShape 152" descr="어두운 하향 대각선"/>
          <p:cNvSpPr>
            <a:spLocks noChangeArrowheads="1"/>
          </p:cNvSpPr>
          <p:nvPr/>
        </p:nvSpPr>
        <p:spPr bwMode="auto">
          <a:xfrm rot="5400000" flipV="1">
            <a:off x="7052691" y="3825295"/>
            <a:ext cx="3603326" cy="1657610"/>
          </a:xfrm>
          <a:custGeom>
            <a:avLst/>
            <a:gdLst>
              <a:gd name="T0" fmla="*/ 9598 w 21600"/>
              <a:gd name="T1" fmla="*/ 53 h 21600"/>
              <a:gd name="T2" fmla="*/ 4892 w 21600"/>
              <a:gd name="T3" fmla="*/ 106 h 21600"/>
              <a:gd name="T4" fmla="*/ 186 w 21600"/>
              <a:gd name="T5" fmla="*/ 53 h 21600"/>
              <a:gd name="T6" fmla="*/ 4892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213 w 21600"/>
              <a:gd name="T13" fmla="*/ 2208 h 21600"/>
              <a:gd name="T14" fmla="*/ 19387 w 21600"/>
              <a:gd name="T15" fmla="*/ 1939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821" y="21600"/>
                </a:lnTo>
                <a:lnTo>
                  <a:pt x="20779" y="21600"/>
                </a:lnTo>
                <a:lnTo>
                  <a:pt x="21600" y="0"/>
                </a:lnTo>
                <a:close/>
              </a:path>
            </a:pathLst>
          </a:custGeom>
          <a:pattFill prst="dkDnDiag">
            <a:fgClr>
              <a:srgbClr val="CCECFF"/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</p:spPr>
        <p:txBody>
          <a:bodyPr rot="10800000" vert="vert270" wrap="none" anchor="ctr"/>
          <a:lstStyle/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픈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en-US" altLang="ko-KR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endParaRPr lang="en-US" altLang="ko-KR" sz="12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</a:t>
            </a:r>
            <a:endParaRPr lang="en-US" altLang="ko-KR" sz="12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0" latinLnBrk="0" hangingPunct="0"/>
            <a:r>
              <a:rPr lang="ko-KR" altLang="en-US" sz="12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endParaRPr lang="ko-KR" altLang="en-US" sz="12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Rectangle 2729"/>
          <p:cNvSpPr>
            <a:spLocks noChangeArrowheads="1"/>
          </p:cNvSpPr>
          <p:nvPr/>
        </p:nvSpPr>
        <p:spPr bwMode="gray">
          <a:xfrm>
            <a:off x="1173630" y="1710645"/>
            <a:ext cx="8532000" cy="115518"/>
          </a:xfrm>
          <a:prstGeom prst="rect">
            <a:avLst/>
          </a:prstGeom>
          <a:pattFill prst="dkHorz">
            <a:fgClr>
              <a:srgbClr val="E8F8FE"/>
            </a:fgClr>
            <a:bgClr>
              <a:srgbClr val="D3F2FD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800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AutoShape 815" descr="채우기9"/>
          <p:cNvSpPr>
            <a:spLocks noChangeArrowheads="1"/>
          </p:cNvSpPr>
          <p:nvPr/>
        </p:nvSpPr>
        <p:spPr bwMode="auto">
          <a:xfrm>
            <a:off x="2744494" y="1693810"/>
            <a:ext cx="4475163" cy="12855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1877 w 21600"/>
              <a:gd name="T13" fmla="*/ 1838 h 21600"/>
              <a:gd name="T14" fmla="*/ 19723 w 21600"/>
              <a:gd name="T15" fmla="*/ 1976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45" y="21600"/>
                </a:lnTo>
                <a:lnTo>
                  <a:pt x="2145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lvl="0" algn="ctr" defTabSz="914400" eaLnBrk="1" hangingPunct="1">
              <a:buClr>
                <a:srgbClr val="969696"/>
              </a:buClr>
              <a:buSzPct val="80000"/>
              <a:defRPr/>
            </a:pP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범위관리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형상관리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자원관리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의사소통관리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품질관리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위험관리</a:t>
            </a:r>
            <a:r>
              <a:rPr lang="en-US" altLang="ko-KR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변화관리</a:t>
            </a:r>
            <a:r>
              <a: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통합관리</a:t>
            </a:r>
            <a:endParaRPr lang="ko-KR" altLang="en-US" sz="7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 Box 144"/>
          <p:cNvSpPr txBox="1">
            <a:spLocks noChangeArrowheads="1"/>
          </p:cNvSpPr>
          <p:nvPr/>
        </p:nvSpPr>
        <p:spPr bwMode="gray">
          <a:xfrm>
            <a:off x="8790520" y="1711606"/>
            <a:ext cx="8335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※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매주 주간 보고</a:t>
            </a:r>
            <a: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br>
              <a: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kumimoji="1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kumimoji="1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매월 </a:t>
            </a: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월간 보고 실시</a:t>
            </a:r>
          </a:p>
        </p:txBody>
      </p:sp>
      <p:sp>
        <p:nvSpPr>
          <p:cNvPr id="22" name="사다리꼴 21"/>
          <p:cNvSpPr/>
          <p:nvPr/>
        </p:nvSpPr>
        <p:spPr bwMode="auto">
          <a:xfrm>
            <a:off x="3735483" y="4061849"/>
            <a:ext cx="2526221" cy="192530"/>
          </a:xfrm>
          <a:prstGeom prst="trapezoid">
            <a:avLst/>
          </a:prstGeom>
          <a:pattFill prst="horzBrick">
            <a:fgClr>
              <a:srgbClr val="DDDDDD"/>
            </a:fgClr>
            <a:bgClr>
              <a:schemeClr val="bg1"/>
            </a:bgClr>
          </a:patt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latinLnBrk="0">
              <a:buClr>
                <a:srgbClr val="969696"/>
              </a:buClr>
              <a:buSzPct val="80000"/>
            </a:pP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이슈 대응</a:t>
            </a:r>
          </a:p>
        </p:txBody>
      </p:sp>
      <p:sp>
        <p:nvSpPr>
          <p:cNvPr id="23" name="사다리꼴 22"/>
          <p:cNvSpPr/>
          <p:nvPr/>
        </p:nvSpPr>
        <p:spPr bwMode="auto">
          <a:xfrm rot="10800000">
            <a:off x="6720293" y="4278714"/>
            <a:ext cx="855899" cy="332309"/>
          </a:xfrm>
          <a:prstGeom prst="trapezoid">
            <a:avLst>
              <a:gd name="adj" fmla="val 9071"/>
            </a:avLst>
          </a:prstGeom>
          <a:pattFill prst="diagBrick">
            <a:fgClr>
              <a:srgbClr val="DDDDDD"/>
            </a:fgClr>
            <a:bgClr>
              <a:schemeClr val="bg1"/>
            </a:bgClr>
          </a:patt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latinLnBrk="0">
              <a:buClr>
                <a:srgbClr val="969696"/>
              </a:buClr>
              <a:buSzPct val="80000"/>
            </a:pPr>
            <a:endParaRPr lang="ko-KR" altLang="en-US" sz="7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433093" y="4258751"/>
            <a:ext cx="854079" cy="192530"/>
            <a:chOff x="2833951" y="2486875"/>
            <a:chExt cx="1484302" cy="180000"/>
          </a:xfrm>
        </p:grpSpPr>
        <p:sp>
          <p:nvSpPr>
            <p:cNvPr id="49" name="사다리꼴 48"/>
            <p:cNvSpPr/>
            <p:nvPr/>
          </p:nvSpPr>
          <p:spPr bwMode="auto">
            <a:xfrm rot="10800000">
              <a:off x="2833951" y="2486875"/>
              <a:ext cx="1463437" cy="180000"/>
            </a:xfrm>
            <a:prstGeom prst="trapezoid">
              <a:avLst/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0" name="AutoShape 815" descr="채우기9"/>
            <p:cNvSpPr>
              <a:spLocks noChangeArrowheads="1"/>
            </p:cNvSpPr>
            <p:nvPr/>
          </p:nvSpPr>
          <p:spPr bwMode="auto">
            <a:xfrm>
              <a:off x="2845685" y="2521488"/>
              <a:ext cx="1472568" cy="121166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noProof="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</a:t>
              </a:r>
              <a:r>
                <a:rPr lang="en-US" altLang="ko-KR" sz="700" b="1" noProof="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noProof="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운영환경 구축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5" name="사다리꼴 24"/>
          <p:cNvSpPr/>
          <p:nvPr/>
        </p:nvSpPr>
        <p:spPr bwMode="auto">
          <a:xfrm>
            <a:off x="1171929" y="4065535"/>
            <a:ext cx="1263111" cy="192530"/>
          </a:xfrm>
          <a:prstGeom prst="trapezoid">
            <a:avLst/>
          </a:prstGeom>
          <a:pattFill prst="ltHorz">
            <a:fgClr>
              <a:srgbClr val="DDDDDD"/>
            </a:fgClr>
            <a:bgClr>
              <a:schemeClr val="bg1"/>
            </a:bgClr>
          </a:patt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latinLnBrk="0">
              <a:buClr>
                <a:srgbClr val="969696"/>
              </a:buClr>
              <a:buSzPct val="80000"/>
            </a:pPr>
            <a:r>
              <a: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인프라 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</a:t>
            </a:r>
            <a:r>
              <a: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</a:t>
            </a:r>
            <a:endParaRPr lang="ko-KR" altLang="en-US" sz="7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595493" y="4259551"/>
            <a:ext cx="2526221" cy="186623"/>
            <a:chOff x="1513188" y="2487321"/>
            <a:chExt cx="1693859" cy="180000"/>
          </a:xfrm>
        </p:grpSpPr>
        <p:sp>
          <p:nvSpPr>
            <p:cNvPr id="47" name="사다리꼴 46"/>
            <p:cNvSpPr/>
            <p:nvPr/>
          </p:nvSpPr>
          <p:spPr bwMode="auto">
            <a:xfrm rot="10800000">
              <a:off x="1513188" y="2487321"/>
              <a:ext cx="1693859" cy="180000"/>
            </a:xfrm>
            <a:prstGeom prst="trapezoid">
              <a:avLst/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8" name="AutoShape 815" descr="채우기9"/>
            <p:cNvSpPr>
              <a:spLocks noChangeArrowheads="1"/>
            </p:cNvSpPr>
            <p:nvPr/>
          </p:nvSpPr>
          <p:spPr bwMode="auto">
            <a:xfrm>
              <a:off x="2038017" y="2535701"/>
              <a:ext cx="656347" cy="1250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SQL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튜닝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튜닝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111418" y="4262100"/>
            <a:ext cx="483636" cy="186623"/>
            <a:chOff x="1393349" y="2497149"/>
            <a:chExt cx="1945696" cy="180000"/>
          </a:xfrm>
        </p:grpSpPr>
        <p:sp>
          <p:nvSpPr>
            <p:cNvPr id="45" name="사다리꼴 44"/>
            <p:cNvSpPr/>
            <p:nvPr/>
          </p:nvSpPr>
          <p:spPr bwMode="auto">
            <a:xfrm rot="10800000">
              <a:off x="1513188" y="2497149"/>
              <a:ext cx="1693859" cy="180000"/>
            </a:xfrm>
            <a:prstGeom prst="trapezoid">
              <a:avLst/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6" name="AutoShape 815" descr="채우기9"/>
            <p:cNvSpPr>
              <a:spLocks noChangeArrowheads="1"/>
            </p:cNvSpPr>
            <p:nvPr/>
          </p:nvSpPr>
          <p:spPr bwMode="auto">
            <a:xfrm>
              <a:off x="1393349" y="2535701"/>
              <a:ext cx="1945696" cy="1250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운영자교육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571579" y="4259553"/>
            <a:ext cx="421037" cy="186623"/>
            <a:chOff x="1513188" y="2497149"/>
            <a:chExt cx="1693859" cy="180000"/>
          </a:xfrm>
        </p:grpSpPr>
        <p:sp>
          <p:nvSpPr>
            <p:cNvPr id="43" name="사다리꼴 42"/>
            <p:cNvSpPr/>
            <p:nvPr/>
          </p:nvSpPr>
          <p:spPr bwMode="auto">
            <a:xfrm rot="10800000">
              <a:off x="1513188" y="2497149"/>
              <a:ext cx="1693859" cy="180000"/>
            </a:xfrm>
            <a:prstGeom prst="trapezoid">
              <a:avLst/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4" name="AutoShape 815" descr="채우기9"/>
            <p:cNvSpPr>
              <a:spLocks noChangeArrowheads="1"/>
            </p:cNvSpPr>
            <p:nvPr/>
          </p:nvSpPr>
          <p:spPr bwMode="auto">
            <a:xfrm>
              <a:off x="1977051" y="2535701"/>
              <a:ext cx="778283" cy="1250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이행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9" name="사다리꼴 28"/>
          <p:cNvSpPr/>
          <p:nvPr/>
        </p:nvSpPr>
        <p:spPr bwMode="auto">
          <a:xfrm>
            <a:off x="6291941" y="4068931"/>
            <a:ext cx="1263111" cy="192530"/>
          </a:xfrm>
          <a:prstGeom prst="trapezoid">
            <a:avLst/>
          </a:prstGeom>
          <a:pattFill prst="ltHorz">
            <a:fgClr>
              <a:srgbClr val="DDDDDD"/>
            </a:fgClr>
            <a:bgClr>
              <a:schemeClr val="bg1"/>
            </a:bgClr>
          </a:patt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latinLnBrk="0">
              <a:buClr>
                <a:srgbClr val="969696"/>
              </a:buClr>
              <a:buSzPct val="80000"/>
            </a:pP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통합</a:t>
            </a:r>
            <a:r>
              <a: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r>
              <a: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 지원</a:t>
            </a:r>
            <a:endParaRPr lang="ko-KR" altLang="en-US" sz="7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사다리꼴 29"/>
          <p:cNvSpPr/>
          <p:nvPr/>
        </p:nvSpPr>
        <p:spPr bwMode="auto">
          <a:xfrm>
            <a:off x="2453886" y="4057960"/>
            <a:ext cx="1263111" cy="192530"/>
          </a:xfrm>
          <a:prstGeom prst="trapezoid">
            <a:avLst/>
          </a:prstGeom>
          <a:pattFill prst="ltHorz">
            <a:fgClr>
              <a:srgbClr val="DDDDDD"/>
            </a:fgClr>
            <a:bgClr>
              <a:schemeClr val="bg1"/>
            </a:bgClr>
          </a:patt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latinLnBrk="0">
              <a:buClr>
                <a:srgbClr val="969696"/>
              </a:buClr>
              <a:buSzPct val="80000"/>
            </a:pP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 환경 이슈 대응</a:t>
            </a:r>
            <a:endParaRPr lang="ko-KR" altLang="en-US" sz="7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AutoShape 815" descr="채우기9"/>
          <p:cNvSpPr>
            <a:spLocks noChangeArrowheads="1"/>
          </p:cNvSpPr>
          <p:nvPr/>
        </p:nvSpPr>
        <p:spPr bwMode="auto">
          <a:xfrm>
            <a:off x="6919130" y="4478827"/>
            <a:ext cx="482142" cy="129600"/>
          </a:xfrm>
          <a:custGeom>
            <a:avLst/>
            <a:gdLst>
              <a:gd name="T0" fmla="*/ 1 w 21600"/>
              <a:gd name="T1" fmla="*/ 0 h 21600"/>
              <a:gd name="T2" fmla="*/ 1 w 21600"/>
              <a:gd name="T3" fmla="*/ 0 h 21600"/>
              <a:gd name="T4" fmla="*/ 0 w 21600"/>
              <a:gd name="T5" fmla="*/ 0 h 21600"/>
              <a:gd name="T6" fmla="*/ 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1870 w 21600"/>
              <a:gd name="T13" fmla="*/ 1867 h 21600"/>
              <a:gd name="T14" fmla="*/ 19730 w 21600"/>
              <a:gd name="T15" fmla="*/ 1973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45" y="21600"/>
                </a:lnTo>
                <a:lnTo>
                  <a:pt x="2145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ko-KR" altLang="en-US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성능</a:t>
            </a:r>
            <a:r>
              <a:rPr kumimoji="1" lang="ko-KR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</a:t>
            </a:r>
            <a:endParaRPr kumimoji="1" lang="ko-KR" altLang="en-US" sz="7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16468" y="4220372"/>
            <a:ext cx="6911878" cy="72000"/>
            <a:chOff x="1116026" y="3874076"/>
            <a:chExt cx="7682840" cy="67314"/>
          </a:xfrm>
        </p:grpSpPr>
        <p:sp>
          <p:nvSpPr>
            <p:cNvPr id="33" name="Line 2763"/>
            <p:cNvSpPr>
              <a:spLocks noChangeShapeType="1"/>
            </p:cNvSpPr>
            <p:nvPr/>
          </p:nvSpPr>
          <p:spPr bwMode="gray">
            <a:xfrm>
              <a:off x="1161532" y="3909794"/>
              <a:ext cx="7605658" cy="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4" name="Oval 2823"/>
            <p:cNvSpPr>
              <a:spLocks noChangeArrowheads="1"/>
            </p:cNvSpPr>
            <p:nvPr/>
          </p:nvSpPr>
          <p:spPr bwMode="gray">
            <a:xfrm>
              <a:off x="1116026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5" name="Oval 2823"/>
            <p:cNvSpPr>
              <a:spLocks noChangeArrowheads="1"/>
            </p:cNvSpPr>
            <p:nvPr/>
          </p:nvSpPr>
          <p:spPr bwMode="gray">
            <a:xfrm>
              <a:off x="8718835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6" name="Oval 2823"/>
            <p:cNvSpPr>
              <a:spLocks noChangeArrowheads="1"/>
            </p:cNvSpPr>
            <p:nvPr/>
          </p:nvSpPr>
          <p:spPr bwMode="gray">
            <a:xfrm>
              <a:off x="4934202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7" name="Oval 2823"/>
            <p:cNvSpPr>
              <a:spLocks noChangeArrowheads="1"/>
            </p:cNvSpPr>
            <p:nvPr/>
          </p:nvSpPr>
          <p:spPr bwMode="gray">
            <a:xfrm>
              <a:off x="2549448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8" name="Oval 2823"/>
            <p:cNvSpPr>
              <a:spLocks noChangeArrowheads="1"/>
            </p:cNvSpPr>
            <p:nvPr/>
          </p:nvSpPr>
          <p:spPr bwMode="gray">
            <a:xfrm>
              <a:off x="8261534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9" name="Oval 2823"/>
            <p:cNvSpPr>
              <a:spLocks noChangeArrowheads="1"/>
            </p:cNvSpPr>
            <p:nvPr/>
          </p:nvSpPr>
          <p:spPr bwMode="gray">
            <a:xfrm>
              <a:off x="7788299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0" name="Oval 2823"/>
            <p:cNvSpPr>
              <a:spLocks noChangeArrowheads="1"/>
            </p:cNvSpPr>
            <p:nvPr/>
          </p:nvSpPr>
          <p:spPr bwMode="gray">
            <a:xfrm>
              <a:off x="3971875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1" name="Oval 2823"/>
            <p:cNvSpPr>
              <a:spLocks noChangeArrowheads="1"/>
            </p:cNvSpPr>
            <p:nvPr/>
          </p:nvSpPr>
          <p:spPr bwMode="gray">
            <a:xfrm>
              <a:off x="3487011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2" name="Oval 2823"/>
            <p:cNvSpPr>
              <a:spLocks noChangeArrowheads="1"/>
            </p:cNvSpPr>
            <p:nvPr/>
          </p:nvSpPr>
          <p:spPr bwMode="gray">
            <a:xfrm>
              <a:off x="6825207" y="3874076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116468" y="4677830"/>
            <a:ext cx="6911878" cy="519548"/>
            <a:chOff x="1116026" y="4280320"/>
            <a:chExt cx="7682840" cy="485736"/>
          </a:xfrm>
        </p:grpSpPr>
        <p:sp>
          <p:nvSpPr>
            <p:cNvPr id="52" name="사다리꼴 51"/>
            <p:cNvSpPr/>
            <p:nvPr/>
          </p:nvSpPr>
          <p:spPr bwMode="auto">
            <a:xfrm>
              <a:off x="1162567" y="4280320"/>
              <a:ext cx="936000" cy="243861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공통모듈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인터페이스  분석</a:t>
              </a:r>
            </a:p>
          </p:txBody>
        </p:sp>
        <p:sp>
          <p:nvSpPr>
            <p:cNvPr id="53" name="사다리꼴 52"/>
            <p:cNvSpPr/>
            <p:nvPr/>
          </p:nvSpPr>
          <p:spPr bwMode="auto">
            <a:xfrm>
              <a:off x="2124049" y="4280320"/>
              <a:ext cx="1872001" cy="243861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공통모듈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인터페이스 설계</a:t>
              </a:r>
            </a:p>
          </p:txBody>
        </p:sp>
        <p:sp>
          <p:nvSpPr>
            <p:cNvPr id="54" name="사다리꼴 53"/>
            <p:cNvSpPr/>
            <p:nvPr/>
          </p:nvSpPr>
          <p:spPr bwMode="auto">
            <a:xfrm>
              <a:off x="4016896" y="4336561"/>
              <a:ext cx="936000" cy="180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인터페이스 개발</a:t>
              </a: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4040724" y="4521126"/>
              <a:ext cx="2808000" cy="244930"/>
              <a:chOff x="1077135" y="2497149"/>
              <a:chExt cx="2129912" cy="244930"/>
            </a:xfrm>
          </p:grpSpPr>
          <p:sp>
            <p:nvSpPr>
              <p:cNvPr id="76" name="사다리꼴 75"/>
              <p:cNvSpPr/>
              <p:nvPr/>
            </p:nvSpPr>
            <p:spPr bwMode="auto">
              <a:xfrm rot="10800000">
                <a:off x="1077135" y="2497149"/>
                <a:ext cx="2129912" cy="244930"/>
              </a:xfrm>
              <a:prstGeom prst="trapezoid">
                <a:avLst/>
              </a:prstGeom>
              <a:pattFill prst="ltVert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7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790720" y="2557275"/>
                <a:ext cx="692682" cy="12116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공통모듈 적용 지원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56" name="사다리꼴 55"/>
            <p:cNvSpPr/>
            <p:nvPr/>
          </p:nvSpPr>
          <p:spPr bwMode="auto">
            <a:xfrm>
              <a:off x="4973754" y="4341323"/>
              <a:ext cx="1872001" cy="180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인터페이스 단위테스트</a:t>
              </a: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3764801" y="4520670"/>
              <a:ext cx="565535" cy="242330"/>
              <a:chOff x="589445" y="2496693"/>
              <a:chExt cx="2046869" cy="242330"/>
            </a:xfrm>
          </p:grpSpPr>
          <p:sp>
            <p:nvSpPr>
              <p:cNvPr id="74" name="사다리꼴 73"/>
              <p:cNvSpPr/>
              <p:nvPr/>
            </p:nvSpPr>
            <p:spPr bwMode="auto">
              <a:xfrm rot="10800000">
                <a:off x="686300" y="2497149"/>
                <a:ext cx="1693857" cy="180000"/>
              </a:xfrm>
              <a:prstGeom prst="trapezoid">
                <a:avLst>
                  <a:gd name="adj" fmla="val 46167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5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589445" y="2496693"/>
                <a:ext cx="2046869" cy="242330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공통모듈 </a:t>
                </a:r>
                <a:endParaRPr kumimoji="1" lang="en-US" altLang="ko-KR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적용 가이드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8285917" y="4519774"/>
              <a:ext cx="468000" cy="174477"/>
              <a:chOff x="1733962" y="2497149"/>
              <a:chExt cx="1464201" cy="180000"/>
            </a:xfrm>
          </p:grpSpPr>
          <p:sp>
            <p:nvSpPr>
              <p:cNvPr id="72" name="사다리꼴 71"/>
              <p:cNvSpPr/>
              <p:nvPr/>
            </p:nvSpPr>
            <p:spPr bwMode="auto">
              <a:xfrm rot="10800000">
                <a:off x="1733962" y="2497149"/>
                <a:ext cx="1464201" cy="180000"/>
              </a:xfrm>
              <a:prstGeom prst="trapezoid">
                <a:avLst/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3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2029811" y="2535701"/>
                <a:ext cx="672761" cy="125001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이행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59" name="사다리꼴 58"/>
            <p:cNvSpPr/>
            <p:nvPr/>
          </p:nvSpPr>
          <p:spPr bwMode="auto">
            <a:xfrm>
              <a:off x="6866304" y="4334192"/>
              <a:ext cx="1404000" cy="180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통합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테스트 지원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579674" y="4527476"/>
              <a:ext cx="1200466" cy="180000"/>
              <a:chOff x="1495925" y="2497149"/>
              <a:chExt cx="2824190" cy="180000"/>
            </a:xfrm>
          </p:grpSpPr>
          <p:sp>
            <p:nvSpPr>
              <p:cNvPr id="70" name="사다리꼴 69"/>
              <p:cNvSpPr/>
              <p:nvPr/>
            </p:nvSpPr>
            <p:spPr bwMode="auto">
              <a:xfrm rot="10800000">
                <a:off x="1495925" y="2497149"/>
                <a:ext cx="2824190" cy="180000"/>
              </a:xfrm>
              <a:prstGeom prst="trapezoid">
                <a:avLst>
                  <a:gd name="adj" fmla="val 18827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71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670744" y="2526453"/>
                <a:ext cx="2461068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공통모듈 개발</a:t>
                </a:r>
                <a:r>
                  <a:rPr kumimoji="1" lang="en-US" altLang="ko-KR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</a:t>
                </a: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테스트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61" name="Line 2763"/>
            <p:cNvSpPr>
              <a:spLocks noChangeShapeType="1"/>
            </p:cNvSpPr>
            <p:nvPr/>
          </p:nvSpPr>
          <p:spPr bwMode="gray">
            <a:xfrm>
              <a:off x="1161532" y="4518825"/>
              <a:ext cx="7605658" cy="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2" name="Oval 2823"/>
            <p:cNvSpPr>
              <a:spLocks noChangeArrowheads="1"/>
            </p:cNvSpPr>
            <p:nvPr/>
          </p:nvSpPr>
          <p:spPr bwMode="gray">
            <a:xfrm>
              <a:off x="1116026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3" name="Oval 2823"/>
            <p:cNvSpPr>
              <a:spLocks noChangeArrowheads="1"/>
            </p:cNvSpPr>
            <p:nvPr/>
          </p:nvSpPr>
          <p:spPr bwMode="gray">
            <a:xfrm>
              <a:off x="8718835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4" name="Oval 2823"/>
            <p:cNvSpPr>
              <a:spLocks noChangeArrowheads="1"/>
            </p:cNvSpPr>
            <p:nvPr/>
          </p:nvSpPr>
          <p:spPr bwMode="gray">
            <a:xfrm>
              <a:off x="8261533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5" name="Oval 2823"/>
            <p:cNvSpPr>
              <a:spLocks noChangeArrowheads="1"/>
            </p:cNvSpPr>
            <p:nvPr/>
          </p:nvSpPr>
          <p:spPr bwMode="gray">
            <a:xfrm>
              <a:off x="6831647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6" name="Oval 2823"/>
            <p:cNvSpPr>
              <a:spLocks noChangeArrowheads="1"/>
            </p:cNvSpPr>
            <p:nvPr/>
          </p:nvSpPr>
          <p:spPr bwMode="gray">
            <a:xfrm>
              <a:off x="2072679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7" name="Oval 2823"/>
            <p:cNvSpPr>
              <a:spLocks noChangeArrowheads="1"/>
            </p:cNvSpPr>
            <p:nvPr/>
          </p:nvSpPr>
          <p:spPr bwMode="gray">
            <a:xfrm>
              <a:off x="2545913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8" name="Oval 2823"/>
            <p:cNvSpPr>
              <a:spLocks noChangeArrowheads="1"/>
            </p:cNvSpPr>
            <p:nvPr/>
          </p:nvSpPr>
          <p:spPr bwMode="gray">
            <a:xfrm>
              <a:off x="3757299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9" name="Oval 2823"/>
            <p:cNvSpPr>
              <a:spLocks noChangeArrowheads="1"/>
            </p:cNvSpPr>
            <p:nvPr/>
          </p:nvSpPr>
          <p:spPr bwMode="gray">
            <a:xfrm>
              <a:off x="4243858" y="4483107"/>
              <a:ext cx="80031" cy="67314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08025" y="5259364"/>
            <a:ext cx="6920348" cy="606756"/>
            <a:chOff x="1107583" y="5342606"/>
            <a:chExt cx="6920348" cy="606756"/>
          </a:xfrm>
        </p:grpSpPr>
        <p:sp>
          <p:nvSpPr>
            <p:cNvPr id="79" name="사다리꼴 78"/>
            <p:cNvSpPr/>
            <p:nvPr/>
          </p:nvSpPr>
          <p:spPr bwMode="auto">
            <a:xfrm>
              <a:off x="2024560" y="5415775"/>
              <a:ext cx="1684148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기본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상세 설계</a:t>
              </a:r>
            </a:p>
          </p:txBody>
        </p:sp>
        <p:sp>
          <p:nvSpPr>
            <p:cNvPr id="80" name="사다리꼴 79"/>
            <p:cNvSpPr/>
            <p:nvPr/>
          </p:nvSpPr>
          <p:spPr bwMode="auto">
            <a:xfrm>
              <a:off x="6298623" y="5414587"/>
              <a:ext cx="842074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통합테스트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(3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1" name="사다리꼴 80"/>
            <p:cNvSpPr/>
            <p:nvPr/>
          </p:nvSpPr>
          <p:spPr bwMode="auto">
            <a:xfrm>
              <a:off x="3747094" y="5410942"/>
              <a:ext cx="2526221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단위테스트</a:t>
              </a: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2024560" y="5606501"/>
              <a:ext cx="1684146" cy="308092"/>
              <a:chOff x="466993" y="2527858"/>
              <a:chExt cx="2926890" cy="153995"/>
            </a:xfrm>
          </p:grpSpPr>
          <p:sp>
            <p:nvSpPr>
              <p:cNvPr id="114" name="사다리꼴 113"/>
              <p:cNvSpPr/>
              <p:nvPr/>
            </p:nvSpPr>
            <p:spPr bwMode="auto">
              <a:xfrm rot="10800000">
                <a:off x="466993" y="2527858"/>
                <a:ext cx="2926890" cy="153995"/>
              </a:xfrm>
              <a:prstGeom prst="trapezoid">
                <a:avLst/>
              </a:prstGeom>
              <a:pattFill prst="ltVert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15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320228" y="2614820"/>
                <a:ext cx="1220424" cy="647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en-US" sz="700" b="1" noProof="0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데이터이행 설계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2023192" y="5611736"/>
              <a:ext cx="1684146" cy="145655"/>
              <a:chOff x="464619" y="2527858"/>
              <a:chExt cx="2926885" cy="136175"/>
            </a:xfrm>
          </p:grpSpPr>
          <p:sp>
            <p:nvSpPr>
              <p:cNvPr id="112" name="사다리꼴 111"/>
              <p:cNvSpPr/>
              <p:nvPr/>
            </p:nvSpPr>
            <p:spPr bwMode="auto">
              <a:xfrm rot="10800000">
                <a:off x="464619" y="2527858"/>
                <a:ext cx="2926885" cy="136175"/>
              </a:xfrm>
              <a:prstGeom prst="trapezoid">
                <a:avLst>
                  <a:gd name="adj" fmla="val 73963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13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113464" y="2531874"/>
                <a:ext cx="1633950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데이터마트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/ETL 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설계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84" name="사다리꼴 83"/>
            <p:cNvSpPr/>
            <p:nvPr/>
          </p:nvSpPr>
          <p:spPr bwMode="auto">
            <a:xfrm rot="10800000">
              <a:off x="7153561" y="5604489"/>
              <a:ext cx="421037" cy="192530"/>
            </a:xfrm>
            <a:prstGeom prst="trapezoid">
              <a:avLst>
                <a:gd name="adj" fmla="val 9071"/>
              </a:avLst>
            </a:prstGeom>
            <a:pattFill prst="diagBrick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5" name="AutoShape 815" descr="채우기9"/>
            <p:cNvSpPr>
              <a:spLocks noChangeArrowheads="1"/>
            </p:cNvSpPr>
            <p:nvPr/>
          </p:nvSpPr>
          <p:spPr bwMode="auto">
            <a:xfrm>
              <a:off x="7110157" y="5649390"/>
              <a:ext cx="507213" cy="12960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운영자 교육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1153026" y="5611737"/>
              <a:ext cx="842074" cy="299458"/>
              <a:chOff x="667982" y="2527858"/>
              <a:chExt cx="1475970" cy="180000"/>
            </a:xfrm>
          </p:grpSpPr>
          <p:sp>
            <p:nvSpPr>
              <p:cNvPr id="110" name="사다리꼴 109"/>
              <p:cNvSpPr/>
              <p:nvPr/>
            </p:nvSpPr>
            <p:spPr bwMode="auto">
              <a:xfrm rot="10800000">
                <a:off x="667982" y="2527858"/>
                <a:ext cx="1475970" cy="180000"/>
              </a:xfrm>
              <a:prstGeom prst="trapezoid">
                <a:avLst/>
              </a:prstGeom>
              <a:pattFill prst="ltVert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11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796864" y="2628865"/>
                <a:ext cx="1230869" cy="77901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en-US" sz="700" b="1" noProof="0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데이터이행 분석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1107583" y="5608340"/>
              <a:ext cx="940184" cy="140689"/>
              <a:chOff x="603296" y="2524683"/>
              <a:chExt cx="1633944" cy="131533"/>
            </a:xfrm>
          </p:grpSpPr>
          <p:sp>
            <p:nvSpPr>
              <p:cNvPr id="108" name="사다리꼴 107"/>
              <p:cNvSpPr/>
              <p:nvPr/>
            </p:nvSpPr>
            <p:spPr bwMode="auto">
              <a:xfrm rot="10800000">
                <a:off x="698334" y="2524683"/>
                <a:ext cx="1463441" cy="121528"/>
              </a:xfrm>
              <a:prstGeom prst="trapezoid">
                <a:avLst>
                  <a:gd name="adj" fmla="val 70861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9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603296" y="2535050"/>
                <a:ext cx="1633944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데이터마트</a:t>
                </a:r>
                <a:r>
                  <a:rPr kumimoji="1" lang="en-US" altLang="ko-KR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ETL</a:t>
                </a: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분석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88" name="사다리꼴 87"/>
            <p:cNvSpPr/>
            <p:nvPr/>
          </p:nvSpPr>
          <p:spPr bwMode="auto">
            <a:xfrm rot="10800000">
              <a:off x="3747095" y="5618908"/>
              <a:ext cx="2526221" cy="330454"/>
            </a:xfrm>
            <a:prstGeom prst="trapezoid">
              <a:avLst/>
            </a:prstGeom>
            <a:pattFill prst="ltVert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9" name="사다리꼴 88"/>
            <p:cNvSpPr/>
            <p:nvPr/>
          </p:nvSpPr>
          <p:spPr bwMode="auto">
            <a:xfrm rot="10800000">
              <a:off x="3747095" y="5606735"/>
              <a:ext cx="2526221" cy="171469"/>
            </a:xfrm>
            <a:prstGeom prst="trapezoid">
              <a:avLst>
                <a:gd name="adj" fmla="val 81445"/>
              </a:avLst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0" name="AutoShape 815" descr="채우기9"/>
            <p:cNvSpPr>
              <a:spLocks noChangeArrowheads="1"/>
            </p:cNvSpPr>
            <p:nvPr/>
          </p:nvSpPr>
          <p:spPr bwMode="auto">
            <a:xfrm>
              <a:off x="4224781" y="5643610"/>
              <a:ext cx="1570845" cy="1296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noProof="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데이터마트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/ETL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및 단위테스트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1" name="AutoShape 815" descr="채우기9"/>
            <p:cNvSpPr>
              <a:spLocks noChangeArrowheads="1"/>
            </p:cNvSpPr>
            <p:nvPr/>
          </p:nvSpPr>
          <p:spPr bwMode="auto">
            <a:xfrm>
              <a:off x="4331181" y="5800649"/>
              <a:ext cx="1358045" cy="1296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noProof="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데이터 이행 개발 및 단위테스트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2" name="사다리꼴 91"/>
            <p:cNvSpPr/>
            <p:nvPr/>
          </p:nvSpPr>
          <p:spPr bwMode="auto">
            <a:xfrm rot="10800000">
              <a:off x="7569009" y="5627663"/>
              <a:ext cx="421037" cy="312733"/>
            </a:xfrm>
            <a:prstGeom prst="trapezoid">
              <a:avLst>
                <a:gd name="adj" fmla="val 9071"/>
              </a:avLst>
            </a:prstGeom>
            <a:pattFill prst="diagBrick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3" name="AutoShape 815" descr="채우기9"/>
            <p:cNvSpPr>
              <a:spLocks noChangeArrowheads="1"/>
            </p:cNvSpPr>
            <p:nvPr/>
          </p:nvSpPr>
          <p:spPr bwMode="auto">
            <a:xfrm>
              <a:off x="7670122" y="5808908"/>
              <a:ext cx="185142" cy="12960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검수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7569010" y="5610652"/>
              <a:ext cx="421037" cy="186623"/>
              <a:chOff x="1742843" y="2487321"/>
              <a:chExt cx="1464201" cy="180000"/>
            </a:xfrm>
          </p:grpSpPr>
          <p:sp>
            <p:nvSpPr>
              <p:cNvPr id="106" name="사다리꼴 105"/>
              <p:cNvSpPr/>
              <p:nvPr/>
            </p:nvSpPr>
            <p:spPr bwMode="auto">
              <a:xfrm rot="10800000">
                <a:off x="1742843" y="2487321"/>
                <a:ext cx="1464201" cy="180000"/>
              </a:xfrm>
              <a:prstGeom prst="trapezoid">
                <a:avLst/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7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2029814" y="2525873"/>
                <a:ext cx="672761" cy="125001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이행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95" name="사다리꼴 94"/>
            <p:cNvSpPr/>
            <p:nvPr/>
          </p:nvSpPr>
          <p:spPr bwMode="auto">
            <a:xfrm>
              <a:off x="1156637" y="5415775"/>
              <a:ext cx="842074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요구사항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요건 정의</a:t>
              </a:r>
            </a:p>
          </p:txBody>
        </p:sp>
        <p:sp>
          <p:nvSpPr>
            <p:cNvPr id="96" name="사다리꼴 95"/>
            <p:cNvSpPr/>
            <p:nvPr/>
          </p:nvSpPr>
          <p:spPr bwMode="auto">
            <a:xfrm>
              <a:off x="7097725" y="5342606"/>
              <a:ext cx="504000" cy="252001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테스트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(2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1116053" y="5569800"/>
              <a:ext cx="6911878" cy="72000"/>
              <a:chOff x="1116026" y="4970470"/>
              <a:chExt cx="7682840" cy="67314"/>
            </a:xfrm>
          </p:grpSpPr>
          <p:sp>
            <p:nvSpPr>
              <p:cNvPr id="98" name="Line 2763"/>
              <p:cNvSpPr>
                <a:spLocks noChangeShapeType="1"/>
              </p:cNvSpPr>
              <p:nvPr/>
            </p:nvSpPr>
            <p:spPr bwMode="gray">
              <a:xfrm>
                <a:off x="1161532" y="5006188"/>
                <a:ext cx="7605658" cy="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99" name="Oval 2823"/>
              <p:cNvSpPr>
                <a:spLocks noChangeArrowheads="1"/>
              </p:cNvSpPr>
              <p:nvPr/>
            </p:nvSpPr>
            <p:spPr bwMode="gray">
              <a:xfrm>
                <a:off x="1116026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0" name="Oval 2823"/>
              <p:cNvSpPr>
                <a:spLocks noChangeArrowheads="1"/>
              </p:cNvSpPr>
              <p:nvPr/>
            </p:nvSpPr>
            <p:spPr bwMode="gray">
              <a:xfrm>
                <a:off x="8718835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1" name="Oval 2823"/>
              <p:cNvSpPr>
                <a:spLocks noChangeArrowheads="1"/>
              </p:cNvSpPr>
              <p:nvPr/>
            </p:nvSpPr>
            <p:spPr bwMode="gray">
              <a:xfrm>
                <a:off x="6831647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2" name="Oval 2823"/>
              <p:cNvSpPr>
                <a:spLocks noChangeArrowheads="1"/>
              </p:cNvSpPr>
              <p:nvPr/>
            </p:nvSpPr>
            <p:spPr bwMode="gray">
              <a:xfrm>
                <a:off x="7781859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3" name="Oval 2823"/>
              <p:cNvSpPr>
                <a:spLocks noChangeArrowheads="1"/>
              </p:cNvSpPr>
              <p:nvPr/>
            </p:nvSpPr>
            <p:spPr bwMode="gray">
              <a:xfrm>
                <a:off x="8252785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4" name="Oval 2823"/>
              <p:cNvSpPr>
                <a:spLocks noChangeArrowheads="1"/>
              </p:cNvSpPr>
              <p:nvPr/>
            </p:nvSpPr>
            <p:spPr bwMode="gray">
              <a:xfrm>
                <a:off x="3971964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05" name="Oval 2823"/>
              <p:cNvSpPr>
                <a:spLocks noChangeArrowheads="1"/>
              </p:cNvSpPr>
              <p:nvPr/>
            </p:nvSpPr>
            <p:spPr bwMode="gray">
              <a:xfrm>
                <a:off x="2072679" y="4970470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1116468" y="5875320"/>
            <a:ext cx="6911878" cy="587516"/>
            <a:chOff x="1116026" y="5958562"/>
            <a:chExt cx="6911878" cy="587516"/>
          </a:xfrm>
        </p:grpSpPr>
        <p:sp>
          <p:nvSpPr>
            <p:cNvPr id="117" name="사다리꼴 116"/>
            <p:cNvSpPr/>
            <p:nvPr/>
          </p:nvSpPr>
          <p:spPr bwMode="auto">
            <a:xfrm>
              <a:off x="2024533" y="6021457"/>
              <a:ext cx="1684148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기본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상세 설계</a:t>
              </a:r>
            </a:p>
          </p:txBody>
        </p:sp>
        <p:sp>
          <p:nvSpPr>
            <p:cNvPr id="118" name="사다리꼴 117"/>
            <p:cNvSpPr/>
            <p:nvPr/>
          </p:nvSpPr>
          <p:spPr bwMode="auto">
            <a:xfrm>
              <a:off x="6298596" y="6020269"/>
              <a:ext cx="842074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통합테스트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(3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19" name="사다리꼴 118"/>
            <p:cNvSpPr/>
            <p:nvPr/>
          </p:nvSpPr>
          <p:spPr bwMode="auto">
            <a:xfrm>
              <a:off x="3747066" y="6016625"/>
              <a:ext cx="2526221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단위테스트</a:t>
              </a: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2023165" y="6208471"/>
              <a:ext cx="1684146" cy="192530"/>
              <a:chOff x="464619" y="2519494"/>
              <a:chExt cx="2926885" cy="180000"/>
            </a:xfrm>
          </p:grpSpPr>
          <p:sp>
            <p:nvSpPr>
              <p:cNvPr id="148" name="사다리꼴 147"/>
              <p:cNvSpPr/>
              <p:nvPr/>
            </p:nvSpPr>
            <p:spPr bwMode="auto">
              <a:xfrm rot="10800000">
                <a:off x="464619" y="2519494"/>
                <a:ext cx="2926885" cy="180000"/>
              </a:xfrm>
              <a:prstGeom prst="trapezoid">
                <a:avLst>
                  <a:gd name="adj" fmla="val 73963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9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404283" y="2562698"/>
                <a:ext cx="1052318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업무화면 설계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21" name="사다리꼴 120"/>
            <p:cNvSpPr/>
            <p:nvPr/>
          </p:nvSpPr>
          <p:spPr bwMode="auto">
            <a:xfrm rot="10800000">
              <a:off x="6724630" y="6210171"/>
              <a:ext cx="421037" cy="192530"/>
            </a:xfrm>
            <a:prstGeom prst="trapezoid">
              <a:avLst>
                <a:gd name="adj" fmla="val 9071"/>
              </a:avLst>
            </a:prstGeom>
            <a:pattFill prst="diagBrick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2" name="AutoShape 815" descr="채우기9"/>
            <p:cNvSpPr>
              <a:spLocks noChangeArrowheads="1"/>
            </p:cNvSpPr>
            <p:nvPr/>
          </p:nvSpPr>
          <p:spPr bwMode="auto">
            <a:xfrm>
              <a:off x="6673549" y="6255072"/>
              <a:ext cx="508783" cy="1296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교육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1162241" y="6208472"/>
              <a:ext cx="842075" cy="192530"/>
              <a:chOff x="698334" y="2519495"/>
              <a:chExt cx="1463441" cy="180000"/>
            </a:xfrm>
          </p:grpSpPr>
          <p:sp>
            <p:nvSpPr>
              <p:cNvPr id="146" name="사다리꼴 145"/>
              <p:cNvSpPr/>
              <p:nvPr/>
            </p:nvSpPr>
            <p:spPr bwMode="auto">
              <a:xfrm rot="10800000">
                <a:off x="698334" y="2519495"/>
                <a:ext cx="1463441" cy="180000"/>
              </a:xfrm>
              <a:prstGeom prst="trapezoid">
                <a:avLst>
                  <a:gd name="adj" fmla="val 70861"/>
                </a:avLst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7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928044" y="2555599"/>
                <a:ext cx="1052315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업무화면 분석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24" name="사다리꼴 123"/>
            <p:cNvSpPr/>
            <p:nvPr/>
          </p:nvSpPr>
          <p:spPr bwMode="auto">
            <a:xfrm rot="10800000">
              <a:off x="3747068" y="6213931"/>
              <a:ext cx="2526221" cy="308048"/>
            </a:xfrm>
            <a:prstGeom prst="trapezoid">
              <a:avLst>
                <a:gd name="adj" fmla="val 81445"/>
              </a:avLst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5" name="AutoShape 815" descr="채우기9"/>
            <p:cNvSpPr>
              <a:spLocks noChangeArrowheads="1"/>
            </p:cNvSpPr>
            <p:nvPr/>
          </p:nvSpPr>
          <p:spPr bwMode="auto">
            <a:xfrm>
              <a:off x="4392090" y="6299860"/>
              <a:ext cx="1236169" cy="1296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업무화면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 및 단위테스트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6" name="사다리꼴 125"/>
            <p:cNvSpPr/>
            <p:nvPr/>
          </p:nvSpPr>
          <p:spPr bwMode="auto">
            <a:xfrm rot="10800000">
              <a:off x="7568982" y="6233345"/>
              <a:ext cx="421037" cy="312733"/>
            </a:xfrm>
            <a:prstGeom prst="trapezoid">
              <a:avLst>
                <a:gd name="adj" fmla="val 9071"/>
              </a:avLst>
            </a:prstGeom>
            <a:pattFill prst="diagBrick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7" name="AutoShape 815" descr="채우기9"/>
            <p:cNvSpPr>
              <a:spLocks noChangeArrowheads="1"/>
            </p:cNvSpPr>
            <p:nvPr/>
          </p:nvSpPr>
          <p:spPr bwMode="auto">
            <a:xfrm>
              <a:off x="7670095" y="6414589"/>
              <a:ext cx="185142" cy="12960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검수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7568983" y="6216334"/>
              <a:ext cx="421037" cy="186623"/>
              <a:chOff x="1742843" y="2487321"/>
              <a:chExt cx="1464201" cy="180000"/>
            </a:xfrm>
          </p:grpSpPr>
          <p:sp>
            <p:nvSpPr>
              <p:cNvPr id="144" name="사다리꼴 143"/>
              <p:cNvSpPr/>
              <p:nvPr/>
            </p:nvSpPr>
            <p:spPr bwMode="auto">
              <a:xfrm rot="10800000">
                <a:off x="1742843" y="2487321"/>
                <a:ext cx="1464201" cy="180000"/>
              </a:xfrm>
              <a:prstGeom prst="trapezoid">
                <a:avLst/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5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2029814" y="2525873"/>
                <a:ext cx="672761" cy="125001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이행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29" name="사다리꼴 128"/>
            <p:cNvSpPr/>
            <p:nvPr/>
          </p:nvSpPr>
          <p:spPr bwMode="auto">
            <a:xfrm>
              <a:off x="1148654" y="6021457"/>
              <a:ext cx="842074" cy="19253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요구사항</a:t>
              </a:r>
              <a:r>
                <a:rPr lang="en-US" altLang="ko-KR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요건 정의</a:t>
              </a:r>
            </a:p>
          </p:txBody>
        </p:sp>
        <p:sp>
          <p:nvSpPr>
            <p:cNvPr id="130" name="사다리꼴 129"/>
            <p:cNvSpPr/>
            <p:nvPr/>
          </p:nvSpPr>
          <p:spPr bwMode="auto">
            <a:xfrm>
              <a:off x="7097698" y="5958562"/>
              <a:ext cx="504000" cy="252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테스트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(2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1" name="사다리꼴 130"/>
            <p:cNvSpPr/>
            <p:nvPr/>
          </p:nvSpPr>
          <p:spPr bwMode="auto">
            <a:xfrm rot="10800000">
              <a:off x="3730447" y="6213437"/>
              <a:ext cx="615362" cy="187564"/>
            </a:xfrm>
            <a:prstGeom prst="trapezoid">
              <a:avLst>
                <a:gd name="adj" fmla="val 46167"/>
              </a:avLst>
            </a:prstGeom>
            <a:pattFill prst="ltUpDiag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32" name="AutoShape 815" descr="채우기9"/>
            <p:cNvSpPr>
              <a:spLocks noChangeArrowheads="1"/>
            </p:cNvSpPr>
            <p:nvPr/>
          </p:nvSpPr>
          <p:spPr bwMode="auto">
            <a:xfrm>
              <a:off x="3728830" y="6250090"/>
              <a:ext cx="602802" cy="129601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70 w 21600"/>
                <a:gd name="T13" fmla="*/ 1867 h 21600"/>
                <a:gd name="T14" fmla="*/ 19730 w 21600"/>
                <a:gd name="T15" fmla="*/ 1973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45" y="21600"/>
                  </a:lnTo>
                  <a:lnTo>
                    <a:pt x="2145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공통모듈적용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116026" y="6175482"/>
              <a:ext cx="6911878" cy="72000"/>
              <a:chOff x="1116026" y="5563598"/>
              <a:chExt cx="7682840" cy="67314"/>
            </a:xfrm>
          </p:grpSpPr>
          <p:sp>
            <p:nvSpPr>
              <p:cNvPr id="134" name="Line 2763"/>
              <p:cNvSpPr>
                <a:spLocks noChangeShapeType="1"/>
              </p:cNvSpPr>
              <p:nvPr/>
            </p:nvSpPr>
            <p:spPr bwMode="gray">
              <a:xfrm>
                <a:off x="1161532" y="5599316"/>
                <a:ext cx="7605658" cy="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35" name="Oval 2823"/>
              <p:cNvSpPr>
                <a:spLocks noChangeArrowheads="1"/>
              </p:cNvSpPr>
              <p:nvPr/>
            </p:nvSpPr>
            <p:spPr bwMode="gray">
              <a:xfrm>
                <a:off x="1116026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36" name="Oval 2823"/>
              <p:cNvSpPr>
                <a:spLocks noChangeArrowheads="1"/>
              </p:cNvSpPr>
              <p:nvPr/>
            </p:nvSpPr>
            <p:spPr bwMode="gray">
              <a:xfrm>
                <a:off x="8718835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37" name="Oval 2823"/>
              <p:cNvSpPr>
                <a:spLocks noChangeArrowheads="1"/>
              </p:cNvSpPr>
              <p:nvPr/>
            </p:nvSpPr>
            <p:spPr bwMode="gray">
              <a:xfrm>
                <a:off x="6831647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38" name="Oval 2823"/>
              <p:cNvSpPr>
                <a:spLocks noChangeArrowheads="1"/>
              </p:cNvSpPr>
              <p:nvPr/>
            </p:nvSpPr>
            <p:spPr bwMode="gray">
              <a:xfrm>
                <a:off x="7781859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39" name="Oval 2823"/>
              <p:cNvSpPr>
                <a:spLocks noChangeArrowheads="1"/>
              </p:cNvSpPr>
              <p:nvPr/>
            </p:nvSpPr>
            <p:spPr bwMode="gray">
              <a:xfrm>
                <a:off x="7308715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0" name="Oval 2823"/>
              <p:cNvSpPr>
                <a:spLocks noChangeArrowheads="1"/>
              </p:cNvSpPr>
              <p:nvPr/>
            </p:nvSpPr>
            <p:spPr bwMode="gray">
              <a:xfrm>
                <a:off x="8252785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1" name="Oval 2823"/>
              <p:cNvSpPr>
                <a:spLocks noChangeArrowheads="1"/>
              </p:cNvSpPr>
              <p:nvPr/>
            </p:nvSpPr>
            <p:spPr bwMode="gray">
              <a:xfrm>
                <a:off x="4646487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2" name="Oval 2823"/>
              <p:cNvSpPr>
                <a:spLocks noChangeArrowheads="1"/>
              </p:cNvSpPr>
              <p:nvPr/>
            </p:nvSpPr>
            <p:spPr bwMode="gray">
              <a:xfrm>
                <a:off x="3971964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43" name="Oval 2823"/>
              <p:cNvSpPr>
                <a:spLocks noChangeArrowheads="1"/>
              </p:cNvSpPr>
              <p:nvPr/>
            </p:nvSpPr>
            <p:spPr bwMode="gray">
              <a:xfrm>
                <a:off x="2072679" y="5563598"/>
                <a:ext cx="80031" cy="67314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sp>
        <p:nvSpPr>
          <p:cNvPr id="168" name="Line 2732"/>
          <p:cNvSpPr>
            <a:spLocks noChangeShapeType="1"/>
          </p:cNvSpPr>
          <p:nvPr/>
        </p:nvSpPr>
        <p:spPr bwMode="gray">
          <a:xfrm>
            <a:off x="1167268" y="2053653"/>
            <a:ext cx="85320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3068482" y="1844241"/>
            <a:ext cx="641201" cy="186114"/>
            <a:chOff x="3495390" y="1694337"/>
            <a:chExt cx="684794" cy="174001"/>
          </a:xfrm>
        </p:grpSpPr>
        <p:sp>
          <p:nvSpPr>
            <p:cNvPr id="170" name="Text Box 2928"/>
            <p:cNvSpPr txBox="1">
              <a:spLocks noChangeArrowheads="1"/>
            </p:cNvSpPr>
            <p:nvPr/>
          </p:nvSpPr>
          <p:spPr bwMode="gray">
            <a:xfrm>
              <a:off x="3495390" y="1694337"/>
              <a:ext cx="684794" cy="9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상세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개발계획수립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1" name="AutoShape 2959"/>
            <p:cNvSpPr>
              <a:spLocks noChangeArrowheads="1"/>
            </p:cNvSpPr>
            <p:nvPr/>
          </p:nvSpPr>
          <p:spPr bwMode="gray">
            <a:xfrm rot="10800000">
              <a:off x="4009402" y="1796900"/>
              <a:ext cx="71438" cy="71438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rot="10800000"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72" name="Text Box 2928"/>
          <p:cNvSpPr txBox="1">
            <a:spLocks noChangeArrowheads="1"/>
          </p:cNvSpPr>
          <p:nvPr/>
        </p:nvSpPr>
        <p:spPr bwMode="gray">
          <a:xfrm>
            <a:off x="1167860" y="2164090"/>
            <a:ext cx="320600" cy="10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착수보고</a:t>
            </a:r>
          </a:p>
        </p:txBody>
      </p:sp>
      <p:sp>
        <p:nvSpPr>
          <p:cNvPr id="173" name="AutoShape 2959"/>
          <p:cNvSpPr>
            <a:spLocks noChangeArrowheads="1"/>
          </p:cNvSpPr>
          <p:nvPr/>
        </p:nvSpPr>
        <p:spPr bwMode="gray">
          <a:xfrm>
            <a:off x="1273353" y="2082520"/>
            <a:ext cx="66890" cy="76411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3813982" y="2075220"/>
            <a:ext cx="402354" cy="109237"/>
            <a:chOff x="3910282" y="2137460"/>
            <a:chExt cx="402354" cy="109237"/>
          </a:xfrm>
        </p:grpSpPr>
        <p:sp>
          <p:nvSpPr>
            <p:cNvPr id="175" name="Text Box 2928"/>
            <p:cNvSpPr txBox="1">
              <a:spLocks noChangeArrowheads="1"/>
            </p:cNvSpPr>
            <p:nvPr/>
          </p:nvSpPr>
          <p:spPr bwMode="gray">
            <a:xfrm>
              <a:off x="3992036" y="2138974"/>
              <a:ext cx="320600" cy="107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중간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보고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6" name="AutoShape 2959"/>
            <p:cNvSpPr>
              <a:spLocks noChangeArrowheads="1"/>
            </p:cNvSpPr>
            <p:nvPr/>
          </p:nvSpPr>
          <p:spPr bwMode="gray">
            <a:xfrm>
              <a:off x="3910282" y="2137460"/>
              <a:ext cx="66890" cy="76411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8952880" y="2077468"/>
            <a:ext cx="320600" cy="216323"/>
            <a:chOff x="8996830" y="1834550"/>
            <a:chExt cx="358304" cy="202245"/>
          </a:xfrm>
        </p:grpSpPr>
        <p:sp>
          <p:nvSpPr>
            <p:cNvPr id="178" name="Text Box 2928"/>
            <p:cNvSpPr txBox="1">
              <a:spLocks noChangeArrowheads="1"/>
            </p:cNvSpPr>
            <p:nvPr/>
          </p:nvSpPr>
          <p:spPr bwMode="gray">
            <a:xfrm>
              <a:off x="8996830" y="1936083"/>
              <a:ext cx="358304" cy="1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완료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보고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9" name="AutoShape 2959"/>
            <p:cNvSpPr>
              <a:spLocks noChangeArrowheads="1"/>
            </p:cNvSpPr>
            <p:nvPr/>
          </p:nvSpPr>
          <p:spPr bwMode="gray">
            <a:xfrm>
              <a:off x="9138603" y="1834550"/>
              <a:ext cx="74757" cy="71438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80" name="Text Box 2928"/>
          <p:cNvSpPr txBox="1">
            <a:spLocks noChangeArrowheads="1"/>
          </p:cNvSpPr>
          <p:nvPr/>
        </p:nvSpPr>
        <p:spPr bwMode="gray">
          <a:xfrm>
            <a:off x="1698993" y="2175079"/>
            <a:ext cx="641202" cy="10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분석단계품질검토</a:t>
            </a:r>
            <a:endParaRPr kumimoji="1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1" name="AutoShape 2959"/>
          <p:cNvSpPr>
            <a:spLocks noChangeArrowheads="1"/>
          </p:cNvSpPr>
          <p:nvPr/>
        </p:nvSpPr>
        <p:spPr bwMode="gray">
          <a:xfrm>
            <a:off x="1981299" y="2082520"/>
            <a:ext cx="66890" cy="76411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7905847" y="2093509"/>
            <a:ext cx="160298" cy="200282"/>
            <a:chOff x="8109580" y="1839273"/>
            <a:chExt cx="179150" cy="187248"/>
          </a:xfrm>
        </p:grpSpPr>
        <p:sp>
          <p:nvSpPr>
            <p:cNvPr id="183" name="Text Box 2928"/>
            <p:cNvSpPr txBox="1">
              <a:spLocks noChangeArrowheads="1"/>
            </p:cNvSpPr>
            <p:nvPr/>
          </p:nvSpPr>
          <p:spPr bwMode="gray">
            <a:xfrm>
              <a:off x="8109580" y="1925809"/>
              <a:ext cx="179150" cy="100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오픈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4" name="AutoShape 2959"/>
            <p:cNvSpPr>
              <a:spLocks noChangeArrowheads="1"/>
            </p:cNvSpPr>
            <p:nvPr/>
          </p:nvSpPr>
          <p:spPr bwMode="gray">
            <a:xfrm>
              <a:off x="8154397" y="1839273"/>
              <a:ext cx="74757" cy="71438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6350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4259409" y="1845578"/>
            <a:ext cx="655629" cy="184766"/>
            <a:chOff x="1475257" y="1695596"/>
            <a:chExt cx="700202" cy="172742"/>
          </a:xfrm>
        </p:grpSpPr>
        <p:sp>
          <p:nvSpPr>
            <p:cNvPr id="186" name="Text Box 2928"/>
            <p:cNvSpPr txBox="1">
              <a:spLocks noChangeArrowheads="1"/>
            </p:cNvSpPr>
            <p:nvPr/>
          </p:nvSpPr>
          <p:spPr bwMode="gray">
            <a:xfrm>
              <a:off x="1475257" y="1695596"/>
              <a:ext cx="700202" cy="90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소스코드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</a:t>
              </a:r>
              <a:r>
                <a:rPr kumimoji="1" lang="en-US" altLang="ko-KR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(1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kumimoji="1" lang="en-US" altLang="ko-KR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7" name="AutoShape 2959"/>
            <p:cNvSpPr>
              <a:spLocks noChangeArrowheads="1"/>
            </p:cNvSpPr>
            <p:nvPr/>
          </p:nvSpPr>
          <p:spPr bwMode="gray">
            <a:xfrm rot="10800000">
              <a:off x="1766082" y="1796900"/>
              <a:ext cx="71438" cy="71438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rot="10800000"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6704852" y="1845457"/>
            <a:ext cx="654025" cy="184895"/>
            <a:chOff x="1330922" y="1695476"/>
            <a:chExt cx="698490" cy="172862"/>
          </a:xfrm>
        </p:grpSpPr>
        <p:sp>
          <p:nvSpPr>
            <p:cNvPr id="189" name="Text Box 2928"/>
            <p:cNvSpPr txBox="1">
              <a:spLocks noChangeArrowheads="1"/>
            </p:cNvSpPr>
            <p:nvPr/>
          </p:nvSpPr>
          <p:spPr bwMode="gray">
            <a:xfrm>
              <a:off x="1330922" y="1695476"/>
              <a:ext cx="698490" cy="9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 인수테스트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90" name="AutoShape 2959"/>
            <p:cNvSpPr>
              <a:spLocks noChangeArrowheads="1"/>
            </p:cNvSpPr>
            <p:nvPr/>
          </p:nvSpPr>
          <p:spPr bwMode="gray">
            <a:xfrm rot="10800000">
              <a:off x="1766082" y="1796900"/>
              <a:ext cx="71438" cy="71438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rot="10800000"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94" name="Text Box 2928"/>
          <p:cNvSpPr txBox="1">
            <a:spLocks noChangeArrowheads="1"/>
          </p:cNvSpPr>
          <p:nvPr/>
        </p:nvSpPr>
        <p:spPr bwMode="gray">
          <a:xfrm>
            <a:off x="5628503" y="2175079"/>
            <a:ext cx="641202" cy="10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개발단계품질검토</a:t>
            </a:r>
            <a:endParaRPr kumimoji="1" lang="ko-KR" altLang="en-US" sz="7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5" name="AutoShape 2959"/>
          <p:cNvSpPr>
            <a:spLocks noChangeArrowheads="1"/>
          </p:cNvSpPr>
          <p:nvPr/>
        </p:nvSpPr>
        <p:spPr bwMode="gray">
          <a:xfrm>
            <a:off x="5909170" y="2082520"/>
            <a:ext cx="66890" cy="76411"/>
          </a:xfrm>
          <a:prstGeom prst="triangle">
            <a:avLst>
              <a:gd name="adj" fmla="val 50000"/>
            </a:avLst>
          </a:prstGeom>
          <a:solidFill>
            <a:srgbClr val="808080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6" name="Picture 193"/>
          <p:cNvPicPr>
            <a:picLocks noChangeAspect="1" noChangeArrowheads="1"/>
          </p:cNvPicPr>
          <p:nvPr/>
        </p:nvPicPr>
        <p:blipFill>
          <a:blip r:embed="rId2" cstate="print">
            <a:lum bright="-12000" contrast="12000"/>
          </a:blip>
          <a:srcRect/>
          <a:stretch>
            <a:fillRect/>
          </a:stretch>
        </p:blipFill>
        <p:spPr bwMode="auto">
          <a:xfrm>
            <a:off x="7929748" y="2000447"/>
            <a:ext cx="95351" cy="11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7" name="그룹 196"/>
          <p:cNvGrpSpPr/>
          <p:nvPr/>
        </p:nvGrpSpPr>
        <p:grpSpPr>
          <a:xfrm>
            <a:off x="2937162" y="2088457"/>
            <a:ext cx="641202" cy="200283"/>
            <a:chOff x="2936720" y="2030470"/>
            <a:chExt cx="641202" cy="200283"/>
          </a:xfrm>
        </p:grpSpPr>
        <p:sp>
          <p:nvSpPr>
            <p:cNvPr id="198" name="Text Box 2928"/>
            <p:cNvSpPr txBox="1">
              <a:spLocks noChangeArrowheads="1"/>
            </p:cNvSpPr>
            <p:nvPr/>
          </p:nvSpPr>
          <p:spPr bwMode="gray">
            <a:xfrm>
              <a:off x="2936720" y="2123030"/>
              <a:ext cx="641202" cy="107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설계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단계품질검토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99" name="AutoShape 2959"/>
            <p:cNvSpPr>
              <a:spLocks noChangeArrowheads="1"/>
            </p:cNvSpPr>
            <p:nvPr/>
          </p:nvSpPr>
          <p:spPr bwMode="gray">
            <a:xfrm>
              <a:off x="3379947" y="2030470"/>
              <a:ext cx="66890" cy="76411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6722314" y="2081585"/>
            <a:ext cx="434104" cy="200281"/>
            <a:chOff x="6868220" y="2023598"/>
            <a:chExt cx="434104" cy="200281"/>
          </a:xfrm>
        </p:grpSpPr>
        <p:sp>
          <p:nvSpPr>
            <p:cNvPr id="204" name="Text Box 2928"/>
            <p:cNvSpPr txBox="1">
              <a:spLocks noChangeArrowheads="1"/>
            </p:cNvSpPr>
            <p:nvPr/>
          </p:nvSpPr>
          <p:spPr bwMode="gray">
            <a:xfrm>
              <a:off x="6901573" y="2116157"/>
              <a:ext cx="400751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성능테스트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05" name="AutoShape 2959"/>
            <p:cNvSpPr>
              <a:spLocks noChangeArrowheads="1"/>
            </p:cNvSpPr>
            <p:nvPr/>
          </p:nvSpPr>
          <p:spPr bwMode="gray">
            <a:xfrm>
              <a:off x="6868220" y="2023598"/>
              <a:ext cx="66890" cy="76411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5542820" y="1849316"/>
            <a:ext cx="655629" cy="184766"/>
            <a:chOff x="1477090" y="1695596"/>
            <a:chExt cx="700202" cy="172742"/>
          </a:xfrm>
        </p:grpSpPr>
        <p:sp>
          <p:nvSpPr>
            <p:cNvPr id="210" name="Text Box 2928"/>
            <p:cNvSpPr txBox="1">
              <a:spLocks noChangeArrowheads="1"/>
            </p:cNvSpPr>
            <p:nvPr/>
          </p:nvSpPr>
          <p:spPr bwMode="gray">
            <a:xfrm>
              <a:off x="1477090" y="1695596"/>
              <a:ext cx="700202" cy="90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소스코드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점검</a:t>
              </a:r>
              <a:r>
                <a:rPr kumimoji="1" lang="en-US" altLang="ko-KR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(2</a:t>
              </a:r>
              <a:r>
                <a:rPr kumimoji="1" lang="ko-KR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차</a:t>
              </a:r>
              <a:r>
                <a:rPr kumimoji="1" lang="en-US" altLang="ko-KR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kumimoji="1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1" name="AutoShape 2959"/>
            <p:cNvSpPr>
              <a:spLocks noChangeArrowheads="1"/>
            </p:cNvSpPr>
            <p:nvPr/>
          </p:nvSpPr>
          <p:spPr bwMode="gray">
            <a:xfrm rot="10800000">
              <a:off x="1766082" y="1796900"/>
              <a:ext cx="71438" cy="71438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miter lim="800000"/>
              <a:headEnd/>
              <a:tailEnd/>
            </a:ln>
          </p:spPr>
          <p:txBody>
            <a:bodyPr rot="10800000"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1116470" y="2376015"/>
            <a:ext cx="8612597" cy="484291"/>
            <a:chOff x="1116028" y="2318028"/>
            <a:chExt cx="8612597" cy="484291"/>
          </a:xfrm>
        </p:grpSpPr>
        <p:grpSp>
          <p:nvGrpSpPr>
            <p:cNvPr id="213" name="Group 2772"/>
            <p:cNvGrpSpPr>
              <a:grpSpLocks/>
            </p:cNvGrpSpPr>
            <p:nvPr/>
          </p:nvGrpSpPr>
          <p:grpSpPr bwMode="auto">
            <a:xfrm>
              <a:off x="1668693" y="2321778"/>
              <a:ext cx="782896" cy="196970"/>
              <a:chOff x="1297" y="1684"/>
              <a:chExt cx="474" cy="116"/>
            </a:xfrm>
          </p:grpSpPr>
          <p:sp>
            <p:nvSpPr>
              <p:cNvPr id="227" name="AutoShape 2959"/>
              <p:cNvSpPr>
                <a:spLocks noChangeArrowheads="1"/>
              </p:cNvSpPr>
              <p:nvPr/>
            </p:nvSpPr>
            <p:spPr bwMode="gray">
              <a:xfrm rot="10800000">
                <a:off x="1510" y="1755"/>
                <a:ext cx="45" cy="45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6350" algn="ctr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rot="10800000"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28" name="Text Box 2928"/>
              <p:cNvSpPr txBox="1">
                <a:spLocks noChangeArrowheads="1"/>
              </p:cNvSpPr>
              <p:nvPr/>
            </p:nvSpPr>
            <p:spPr bwMode="gray">
              <a:xfrm>
                <a:off x="1297" y="1684"/>
                <a:ext cx="474" cy="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설계/</a:t>
                </a:r>
                <a:r>
                  <a:rPr kumimoji="1" lang="ko-KR" altLang="ko-KR" sz="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개발방법론</a:t>
                </a:r>
                <a:r>
                  <a:rPr kumimoji="1" lang="en-US" altLang="ko-KR" sz="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</a:t>
                </a:r>
                <a:r>
                  <a:rPr kumimoji="1" lang="ko-KR" altLang="ko-KR" sz="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교육</a:t>
                </a:r>
                <a:endParaRPr kumimoji="1" lang="ko-KR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214" name="Group 2778"/>
            <p:cNvGrpSpPr>
              <a:grpSpLocks/>
            </p:cNvGrpSpPr>
            <p:nvPr/>
          </p:nvGrpSpPr>
          <p:grpSpPr bwMode="auto">
            <a:xfrm>
              <a:off x="3205729" y="2593461"/>
              <a:ext cx="682143" cy="208858"/>
              <a:chOff x="2615" y="1836"/>
              <a:chExt cx="413" cy="123"/>
            </a:xfrm>
          </p:grpSpPr>
          <p:sp>
            <p:nvSpPr>
              <p:cNvPr id="225" name="AutoShape 2959"/>
              <p:cNvSpPr>
                <a:spLocks noChangeArrowheads="1"/>
              </p:cNvSpPr>
              <p:nvPr/>
            </p:nvSpPr>
            <p:spPr bwMode="gray">
              <a:xfrm>
                <a:off x="2795" y="1836"/>
                <a:ext cx="45" cy="45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6350" algn="ctr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26" name="Text Box 2928"/>
              <p:cNvSpPr txBox="1">
                <a:spLocks noChangeArrowheads="1"/>
              </p:cNvSpPr>
              <p:nvPr/>
            </p:nvSpPr>
            <p:spPr bwMode="gray">
              <a:xfrm>
                <a:off x="2615" y="1896"/>
                <a:ext cx="413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개발 표준 관련교육</a:t>
                </a:r>
              </a:p>
            </p:txBody>
          </p:sp>
        </p:grpSp>
        <p:grpSp>
          <p:nvGrpSpPr>
            <p:cNvPr id="215" name="Group 2779"/>
            <p:cNvGrpSpPr>
              <a:grpSpLocks/>
            </p:cNvGrpSpPr>
            <p:nvPr/>
          </p:nvGrpSpPr>
          <p:grpSpPr bwMode="auto">
            <a:xfrm>
              <a:off x="6393200" y="2593463"/>
              <a:ext cx="421178" cy="202066"/>
              <a:chOff x="2413" y="1836"/>
              <a:chExt cx="255" cy="119"/>
            </a:xfrm>
          </p:grpSpPr>
          <p:sp>
            <p:nvSpPr>
              <p:cNvPr id="223" name="AutoShape 2959"/>
              <p:cNvSpPr>
                <a:spLocks noChangeArrowheads="1"/>
              </p:cNvSpPr>
              <p:nvPr/>
            </p:nvSpPr>
            <p:spPr bwMode="gray">
              <a:xfrm>
                <a:off x="2513" y="1836"/>
                <a:ext cx="45" cy="45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6350" algn="ctr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24" name="Text Box 2928"/>
              <p:cNvSpPr txBox="1">
                <a:spLocks noChangeArrowheads="1"/>
              </p:cNvSpPr>
              <p:nvPr/>
            </p:nvSpPr>
            <p:spPr bwMode="gray">
              <a:xfrm>
                <a:off x="2413" y="1892"/>
                <a:ext cx="255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사용자 교육</a:t>
                </a:r>
                <a:endParaRPr kumimoji="1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216" name="사다리꼴 215"/>
            <p:cNvSpPr/>
            <p:nvPr/>
          </p:nvSpPr>
          <p:spPr bwMode="auto">
            <a:xfrm>
              <a:off x="1176347" y="2318028"/>
              <a:ext cx="468000" cy="238159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교육훈련 </a:t>
              </a:r>
              <a:endPara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계획수립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7" name="Line 2763"/>
            <p:cNvSpPr>
              <a:spLocks noChangeShapeType="1"/>
            </p:cNvSpPr>
            <p:nvPr/>
          </p:nvSpPr>
          <p:spPr bwMode="gray">
            <a:xfrm>
              <a:off x="1160625" y="2558306"/>
              <a:ext cx="8568000" cy="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8" name="Oval 2823"/>
            <p:cNvSpPr>
              <a:spLocks noChangeArrowheads="1"/>
            </p:cNvSpPr>
            <p:nvPr/>
          </p:nvSpPr>
          <p:spPr bwMode="gray">
            <a:xfrm>
              <a:off x="1116028" y="2520102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19" name="Oval 2823"/>
            <p:cNvSpPr>
              <a:spLocks noChangeArrowheads="1"/>
            </p:cNvSpPr>
            <p:nvPr/>
          </p:nvSpPr>
          <p:spPr bwMode="gray">
            <a:xfrm>
              <a:off x="1599536" y="2520102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220" name="Group 2779"/>
            <p:cNvGrpSpPr>
              <a:grpSpLocks/>
            </p:cNvGrpSpPr>
            <p:nvPr/>
          </p:nvGrpSpPr>
          <p:grpSpPr bwMode="auto">
            <a:xfrm>
              <a:off x="6937690" y="2585592"/>
              <a:ext cx="421178" cy="208858"/>
              <a:chOff x="2413" y="1836"/>
              <a:chExt cx="255" cy="123"/>
            </a:xfrm>
          </p:grpSpPr>
          <p:sp>
            <p:nvSpPr>
              <p:cNvPr id="221" name="AutoShape 2959"/>
              <p:cNvSpPr>
                <a:spLocks noChangeArrowheads="1"/>
              </p:cNvSpPr>
              <p:nvPr/>
            </p:nvSpPr>
            <p:spPr bwMode="gray">
              <a:xfrm>
                <a:off x="2513" y="1836"/>
                <a:ext cx="45" cy="45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6350" algn="ctr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222" name="Text Box 2928"/>
              <p:cNvSpPr txBox="1">
                <a:spLocks noChangeArrowheads="1"/>
              </p:cNvSpPr>
              <p:nvPr/>
            </p:nvSpPr>
            <p:spPr bwMode="gray">
              <a:xfrm>
                <a:off x="2413" y="1896"/>
                <a:ext cx="255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운영자 </a:t>
                </a:r>
                <a:r>
                  <a:rPr kumimoji="1" lang="ko-KR" alt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교육</a:t>
                </a: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116456" y="3527425"/>
            <a:ext cx="6912116" cy="439950"/>
            <a:chOff x="1116456" y="3529110"/>
            <a:chExt cx="6912116" cy="439950"/>
          </a:xfrm>
        </p:grpSpPr>
        <p:sp>
          <p:nvSpPr>
            <p:cNvPr id="151" name="사다리꼴 150"/>
            <p:cNvSpPr/>
            <p:nvPr/>
          </p:nvSpPr>
          <p:spPr bwMode="auto">
            <a:xfrm>
              <a:off x="1149084" y="3529110"/>
              <a:ext cx="1715684" cy="216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RBA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모델 정의 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 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통제활동 정의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2865098" y="3753060"/>
              <a:ext cx="5122810" cy="216000"/>
              <a:chOff x="1515025" y="2477587"/>
              <a:chExt cx="2585990" cy="201943"/>
            </a:xfrm>
          </p:grpSpPr>
          <p:sp>
            <p:nvSpPr>
              <p:cNvPr id="157" name="사다리꼴 156"/>
              <p:cNvSpPr/>
              <p:nvPr/>
            </p:nvSpPr>
            <p:spPr bwMode="auto">
              <a:xfrm rot="10800000">
                <a:off x="1515025" y="2477587"/>
                <a:ext cx="2585990" cy="201943"/>
              </a:xfrm>
              <a:prstGeom prst="trapezoid">
                <a:avLst/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58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2016828" y="2519898"/>
                <a:ext cx="1582972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en-US" altLang="ko-KR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AML RBA 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Data 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분석 및 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ML/TF </a:t>
                </a:r>
                <a:r>
                  <a:rPr lang="ko-KR" altLang="en-US" sz="700" b="1" dirty="0" err="1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위험지표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 정의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, 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시스템 설계 및 검증 지원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54" name="Line 2763"/>
            <p:cNvSpPr>
              <a:spLocks noChangeShapeType="1"/>
            </p:cNvSpPr>
            <p:nvPr/>
          </p:nvSpPr>
          <p:spPr bwMode="gray">
            <a:xfrm>
              <a:off x="1157396" y="3756239"/>
              <a:ext cx="6840000" cy="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5" name="Oval 2823"/>
            <p:cNvSpPr>
              <a:spLocks noChangeArrowheads="1"/>
            </p:cNvSpPr>
            <p:nvPr/>
          </p:nvSpPr>
          <p:spPr bwMode="gray">
            <a:xfrm>
              <a:off x="1116456" y="3718034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56" name="Oval 2823"/>
            <p:cNvSpPr>
              <a:spLocks noChangeArrowheads="1"/>
            </p:cNvSpPr>
            <p:nvPr/>
          </p:nvSpPr>
          <p:spPr bwMode="gray">
            <a:xfrm>
              <a:off x="7956572" y="3718034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30" name="Oval 2823"/>
            <p:cNvSpPr>
              <a:spLocks noChangeArrowheads="1"/>
            </p:cNvSpPr>
            <p:nvPr/>
          </p:nvSpPr>
          <p:spPr bwMode="gray">
            <a:xfrm>
              <a:off x="2828764" y="3717040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36576" y="2941836"/>
            <a:ext cx="3475434" cy="446300"/>
            <a:chOff x="1136576" y="2924944"/>
            <a:chExt cx="3475434" cy="446300"/>
          </a:xfrm>
        </p:grpSpPr>
        <p:sp>
          <p:nvSpPr>
            <p:cNvPr id="160" name="사다리꼴 159"/>
            <p:cNvSpPr/>
            <p:nvPr/>
          </p:nvSpPr>
          <p:spPr bwMode="auto">
            <a:xfrm>
              <a:off x="1163526" y="2924944"/>
              <a:ext cx="2965989" cy="216000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전사 위험평가체계 수립 </a:t>
              </a:r>
              <a:r>
                <a:rPr lang="en-US" altLang="ko-KR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 KoFIU</a:t>
              </a: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지표 산출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1163530" y="3155244"/>
              <a:ext cx="3430508" cy="216000"/>
              <a:chOff x="1506995" y="2477587"/>
              <a:chExt cx="1121631" cy="201943"/>
            </a:xfrm>
          </p:grpSpPr>
          <p:sp>
            <p:nvSpPr>
              <p:cNvPr id="166" name="사다리꼴 165"/>
              <p:cNvSpPr/>
              <p:nvPr/>
            </p:nvSpPr>
            <p:spPr bwMode="auto">
              <a:xfrm rot="10800000">
                <a:off x="1506995" y="2477587"/>
                <a:ext cx="1121631" cy="201943"/>
              </a:xfrm>
              <a:prstGeom prst="trapezoid">
                <a:avLst/>
              </a:prstGeom>
              <a:pattFill prst="ltUpDiag">
                <a:fgClr>
                  <a:srgbClr val="DDDDDD"/>
                </a:fgClr>
                <a:bgClr>
                  <a:schemeClr val="bg1"/>
                </a:bgClr>
              </a:patt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 algn="ctr" latinLnBrk="0">
                  <a:buClr>
                    <a:srgbClr val="969696"/>
                  </a:buClr>
                  <a:buSzPct val="80000"/>
                </a:pPr>
                <a:endParaRPr lang="ko-KR" altLang="en-US" sz="700" b="1" dirty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67" name="AutoShape 815" descr="채우기9"/>
              <p:cNvSpPr>
                <a:spLocks noChangeArrowheads="1"/>
              </p:cNvSpPr>
              <p:nvPr/>
            </p:nvSpPr>
            <p:spPr bwMode="auto">
              <a:xfrm>
                <a:off x="1525216" y="2519898"/>
                <a:ext cx="1085192" cy="12116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870 w 21600"/>
                  <a:gd name="T13" fmla="*/ 1867 h 21600"/>
                  <a:gd name="T14" fmla="*/ 19730 w 21600"/>
                  <a:gd name="T15" fmla="*/ 1973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45" y="21600"/>
                    </a:lnTo>
                    <a:lnTo>
                      <a:pt x="2145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969696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고객확인의무체계 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 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거래모니터링 모델 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 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내부통제 </a:t>
                </a:r>
                <a:r>
                  <a:rPr lang="en-US" altLang="ko-KR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/ AML</a:t>
                </a:r>
                <a:r>
                  <a:rPr lang="ko-KR" altLang="en-US" sz="700" b="1" dirty="0" smtClean="0">
                    <a:solidFill>
                      <a:srgbClr val="333333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업무개선 요건정의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63" name="Line 2763"/>
            <p:cNvSpPr>
              <a:spLocks noChangeShapeType="1"/>
            </p:cNvSpPr>
            <p:nvPr/>
          </p:nvSpPr>
          <p:spPr bwMode="gray">
            <a:xfrm>
              <a:off x="1177516" y="3158423"/>
              <a:ext cx="3384000" cy="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64" name="Oval 2823"/>
            <p:cNvSpPr>
              <a:spLocks noChangeArrowheads="1"/>
            </p:cNvSpPr>
            <p:nvPr/>
          </p:nvSpPr>
          <p:spPr bwMode="gray">
            <a:xfrm>
              <a:off x="1136576" y="3120218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65" name="Oval 2823"/>
            <p:cNvSpPr>
              <a:spLocks noChangeArrowheads="1"/>
            </p:cNvSpPr>
            <p:nvPr/>
          </p:nvSpPr>
          <p:spPr bwMode="gray">
            <a:xfrm>
              <a:off x="4107954" y="3120218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31" name="Oval 2823"/>
            <p:cNvSpPr>
              <a:spLocks noChangeArrowheads="1"/>
            </p:cNvSpPr>
            <p:nvPr/>
          </p:nvSpPr>
          <p:spPr bwMode="gray">
            <a:xfrm>
              <a:off x="4540010" y="3124014"/>
              <a:ext cx="72000" cy="72000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2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3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4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33169" y="5949280"/>
            <a:ext cx="1699633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※</a:t>
            </a:r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상세일정계획은 사업 착수시점에</a:t>
            </a: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b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</a:t>
            </a:r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고객사과 </a:t>
            </a:r>
            <a:r>
              <a:rPr lang="ko-KR" altLang="en-US" sz="8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협의하여 최종 결정합니다</a:t>
            </a:r>
            <a:r>
              <a:rPr lang="en-US" altLang="ko-KR" sz="8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grpSp>
        <p:nvGrpSpPr>
          <p:cNvPr id="232" name="그룹 231"/>
          <p:cNvGrpSpPr/>
          <p:nvPr/>
        </p:nvGrpSpPr>
        <p:grpSpPr>
          <a:xfrm>
            <a:off x="5549620" y="2393430"/>
            <a:ext cx="555508" cy="246648"/>
            <a:chOff x="5388913" y="2787495"/>
            <a:chExt cx="555508" cy="246648"/>
          </a:xfrm>
        </p:grpSpPr>
        <p:sp>
          <p:nvSpPr>
            <p:cNvPr id="235" name="사다리꼴 234"/>
            <p:cNvSpPr/>
            <p:nvPr/>
          </p:nvSpPr>
          <p:spPr bwMode="auto">
            <a:xfrm>
              <a:off x="5449232" y="2787495"/>
              <a:ext cx="468000" cy="214326"/>
            </a:xfrm>
            <a:prstGeom prst="trapezoid">
              <a:avLst/>
            </a:prstGeom>
            <a:pattFill prst="ltHorz">
              <a:fgClr>
                <a:srgbClr val="DDDDDD"/>
              </a:fgClr>
              <a:bgClr>
                <a:schemeClr val="bg1"/>
              </a:bgClr>
            </a:patt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사용자교육</a:t>
              </a:r>
              <a:endParaRPr lang="en-US" altLang="ko-KR" sz="7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 latinLnBrk="0">
                <a:buClr>
                  <a:srgbClr val="969696"/>
                </a:buClr>
                <a:buSzPct val="80000"/>
              </a:pPr>
              <a:r>
                <a:rPr lang="ko-KR" altLang="en-US" sz="700" b="1" dirty="0" smtClean="0"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계획수립</a:t>
              </a:r>
              <a:endParaRPr lang="ko-KR" altLang="en-US" sz="7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36" name="Oval 2823"/>
            <p:cNvSpPr>
              <a:spLocks noChangeArrowheads="1"/>
            </p:cNvSpPr>
            <p:nvPr/>
          </p:nvSpPr>
          <p:spPr bwMode="gray">
            <a:xfrm>
              <a:off x="5388913" y="2969348"/>
              <a:ext cx="72000" cy="64795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37" name="Oval 2823"/>
            <p:cNvSpPr>
              <a:spLocks noChangeArrowheads="1"/>
            </p:cNvSpPr>
            <p:nvPr/>
          </p:nvSpPr>
          <p:spPr bwMode="gray">
            <a:xfrm>
              <a:off x="5872421" y="2969348"/>
              <a:ext cx="72000" cy="64795"/>
            </a:xfrm>
            <a:prstGeom prst="ellipse">
              <a:avLst/>
            </a:prstGeom>
            <a:solidFill>
              <a:srgbClr val="FFFFFF"/>
            </a:solidFill>
            <a:ln w="19050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9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1.3.2.1 </a:t>
            </a:r>
            <a:r>
              <a:rPr lang="ko-KR" altLang="en-US" dirty="0" smtClean="0"/>
              <a:t>일정계획 수립 및 통제 방안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일정계획 대비 프로젝트 진행상황을 프로젝트 관리자가 종합적으로 검토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일정변경 사항이 발생하였을 경우 고객과 협의하여 납기를 준수할 수 있도록 일정을 통제 관리 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일정 변경 발생 시 변경 관리 절차를 준수하여 엄격히 통제합니다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일정계획 수립 및 통제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AutoShape 231"/>
          <p:cNvSpPr>
            <a:spLocks noChangeArrowheads="1"/>
          </p:cNvSpPr>
          <p:nvPr/>
        </p:nvSpPr>
        <p:spPr bwMode="auto">
          <a:xfrm rot="5400000" flipH="1" flipV="1">
            <a:off x="4638675" y="4342908"/>
            <a:ext cx="4140200" cy="1778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37 w 21600"/>
              <a:gd name="T13" fmla="*/ 4537 h 21600"/>
              <a:gd name="T14" fmla="*/ 17063 w 21600"/>
              <a:gd name="T15" fmla="*/ 1706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74" y="21600"/>
                </a:lnTo>
                <a:lnTo>
                  <a:pt x="1612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4D4D4D">
                  <a:alpha val="59000"/>
                </a:srgbClr>
              </a:gs>
              <a:gs pos="100000">
                <a:srgbClr val="BBBBBB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AutoShape 157"/>
          <p:cNvSpPr>
            <a:spLocks noChangeArrowheads="1"/>
          </p:cNvSpPr>
          <p:nvPr/>
        </p:nvSpPr>
        <p:spPr bwMode="auto">
          <a:xfrm>
            <a:off x="3622675" y="2361708"/>
            <a:ext cx="2995613" cy="4140200"/>
          </a:xfrm>
          <a:prstGeom prst="roundRect">
            <a:avLst>
              <a:gd name="adj" fmla="val 1000"/>
            </a:avLst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dash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5" name="Group 2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85194"/>
              </p:ext>
            </p:extLst>
          </p:nvPr>
        </p:nvGraphicFramePr>
        <p:xfrm>
          <a:off x="368300" y="2374408"/>
          <a:ext cx="2973388" cy="3040564"/>
        </p:xfrm>
        <a:graphic>
          <a:graphicData uri="http://schemas.openxmlformats.org/drawingml/2006/table">
            <a:tbl>
              <a:tblPr/>
              <a:tblGrid>
                <a:gridCol w="75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017"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내용</a:t>
                      </a:r>
                    </a:p>
                  </a:txBody>
                  <a:tcPr marL="36001" marR="36001" marT="36010" marB="36010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42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활동목록 정의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작업 수행을 위한 활동목록 작성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WBS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에서 식별된 산출물 및 계약 자료 요구목록을 식별하여 목록 형태로 문서화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42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활동순서 및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상호관계 정의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활동목록 상호간의 의존성과 논리적인  상호관계를 식별하고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일관성을 검토하여 문서화함으로써 활동 순서를 결정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240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활동기간 산정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활동들에 대한 기간을 산정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 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사업의 적용 가능성 검토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활동기간 산정 시 품질활동에 충분한    시간을 할당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불확실한 사항의 위험을   고려하여 기간 산정에 반영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948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일정계획 정립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활동목록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기간을 기준으로 착수일과    종료일을 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산출물의 납기 완료일과 주요 이정표를 고려</a:t>
                      </a:r>
                    </a:p>
                  </a:txBody>
                  <a:tcPr marL="36001" marR="36001" marT="36010" marB="3601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Group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74851"/>
              </p:ext>
            </p:extLst>
          </p:nvPr>
        </p:nvGraphicFramePr>
        <p:xfrm>
          <a:off x="6870700" y="2362043"/>
          <a:ext cx="2687638" cy="2646361"/>
        </p:xfrm>
        <a:graphic>
          <a:graphicData uri="http://schemas.openxmlformats.org/drawingml/2006/table">
            <a:tbl>
              <a:tblPr/>
              <a:tblGrid>
                <a:gridCol w="707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3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구분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내용</a:t>
                      </a:r>
                    </a:p>
                  </a:txBody>
                  <a:tcPr marL="36000" marR="36000" marT="35992" marB="35992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영향도 분석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변경 시 기준이 되며 향후 일정 및 작업에 어떠한 영향을 미치는지 분석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2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일정계획 변경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변경된 일정 계획을 새로운 베이스 라인으로 작성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85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검토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승인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 실무담당자와 주요 이정표의  변경을 통한 검토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승인 및 베이스  라인 재설정</a:t>
                      </a:r>
                    </a:p>
                  </a:txBody>
                  <a:tcPr marL="36000" marR="36000" marT="35992" marB="35992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Group 2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28391"/>
              </p:ext>
            </p:extLst>
          </p:nvPr>
        </p:nvGraphicFramePr>
        <p:xfrm>
          <a:off x="3744913" y="2375996"/>
          <a:ext cx="2781300" cy="2713037"/>
        </p:xfrm>
        <a:graphic>
          <a:graphicData uri="http://schemas.openxmlformats.org/drawingml/2006/table">
            <a:tbl>
              <a:tblPr/>
              <a:tblGrid>
                <a:gridCol w="71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43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구분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내용</a:t>
                      </a:r>
                    </a:p>
                  </a:txBody>
                  <a:tcPr marL="36000" marR="36000" marT="36006" marB="36006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4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일정 측정 및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일정 차이 분석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주간단위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월간단위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 별 일정대비 작업 진척도를 측정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일정대비 작업진척도에 차이 발생시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일정차이의 원인을 분석하고 진척의 경향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(Trend)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을 측정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작업진척도 측정결과와 일정차이 분석 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71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문제해결 방안 수립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작업지연의 원인을 분석하여 일정지연을 만회하기 위한 각종 대안과 문제 해결 방안을 수립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주요 일정을 변경할 필요가 있는지 검토하고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1C1C1C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일정지연이 수용범위 안에 있는 경우는 일정을 변경하지 않음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그룹 2"/>
          <p:cNvGrpSpPr>
            <a:grpSpLocks/>
          </p:cNvGrpSpPr>
          <p:nvPr/>
        </p:nvGrpSpPr>
        <p:grpSpPr bwMode="auto">
          <a:xfrm>
            <a:off x="3703638" y="5563631"/>
            <a:ext cx="2822575" cy="865187"/>
            <a:chOff x="3692525" y="5516563"/>
            <a:chExt cx="2822575" cy="865942"/>
          </a:xfrm>
        </p:grpSpPr>
        <p:sp>
          <p:nvSpPr>
            <p:cNvPr id="29" name="AutoShape 96"/>
            <p:cNvSpPr>
              <a:spLocks noChangeArrowheads="1"/>
            </p:cNvSpPr>
            <p:nvPr/>
          </p:nvSpPr>
          <p:spPr bwMode="auto">
            <a:xfrm>
              <a:off x="3692525" y="5516563"/>
              <a:ext cx="2822575" cy="865942"/>
            </a:xfrm>
            <a:prstGeom prst="roundRect">
              <a:avLst>
                <a:gd name="adj" fmla="val 5000"/>
              </a:avLst>
            </a:prstGeom>
            <a:solidFill>
              <a:srgbClr val="FFFFFF"/>
            </a:solidFill>
            <a:ln w="6350" algn="ctr">
              <a:solidFill>
                <a:srgbClr val="D5D5D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ko-KR" altLang="en-US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gray">
            <a:xfrm>
              <a:off x="3767138" y="5597235"/>
              <a:ext cx="2693987" cy="719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marL="71438" indent="-71438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marL="85725" indent="-85725" eaLnBrk="1" latinLnBrk="0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진행 </a:t>
              </a:r>
              <a:r>
                <a:rPr lang="ko-KR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단계별 </a:t>
              </a: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특성에 맞는 진척 기준을 프로젝트 </a:t>
              </a:r>
              <a:r>
                <a:rPr lang="ko-KR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초기</a:t>
              </a:r>
              <a:r>
                <a:rPr lang="ko-KR" altLang="en-US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에</a:t>
              </a:r>
              <a:r>
                <a:rPr lang="ko-KR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체계적으로 수립</a:t>
              </a:r>
            </a:p>
            <a:p>
              <a:pPr marL="85725" indent="-85725" eaLnBrk="1" latinLnBrk="0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품질점검과 연계한 계량화된 지표를 활용하여 완료</a:t>
              </a: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기준에 대한 동일 기준을 적용, 일관성 유지</a:t>
              </a:r>
            </a:p>
          </p:txBody>
        </p:sp>
      </p:grpSp>
      <p:grpSp>
        <p:nvGrpSpPr>
          <p:cNvPr id="31" name="Group 240"/>
          <p:cNvGrpSpPr>
            <a:grpSpLocks/>
          </p:cNvGrpSpPr>
          <p:nvPr/>
        </p:nvGrpSpPr>
        <p:grpSpPr bwMode="auto">
          <a:xfrm>
            <a:off x="3873500" y="5074746"/>
            <a:ext cx="2460625" cy="478217"/>
            <a:chOff x="3914" y="3045"/>
            <a:chExt cx="2064" cy="300"/>
          </a:xfrm>
        </p:grpSpPr>
        <p:sp>
          <p:nvSpPr>
            <p:cNvPr id="32" name="LcS7"/>
            <p:cNvSpPr>
              <a:spLocks noChangeArrowheads="1"/>
            </p:cNvSpPr>
            <p:nvPr/>
          </p:nvSpPr>
          <p:spPr bwMode="auto">
            <a:xfrm rot="10800000">
              <a:off x="4664" y="3061"/>
              <a:ext cx="562" cy="284"/>
            </a:xfrm>
            <a:prstGeom prst="upArrow">
              <a:avLst>
                <a:gd name="adj1" fmla="val 75472"/>
                <a:gd name="adj2" fmla="val 60778"/>
              </a:avLst>
            </a:prstGeom>
            <a:gradFill rotWithShape="1">
              <a:gsLst>
                <a:gs pos="0">
                  <a:srgbClr val="7B7B7B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ko-KR" altLang="en-US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3" name="Picture 242" descr="oj-2-01"/>
            <p:cNvPicPr preferRelativeResize="0">
              <a:picLocks noChangeArrowheads="1"/>
            </p:cNvPicPr>
            <p:nvPr/>
          </p:nvPicPr>
          <p:blipFill>
            <a:blip r:embed="rId2">
              <a:lum bright="12000" contrast="-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" y="3045"/>
              <a:ext cx="206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AutoShape 95"/>
          <p:cNvSpPr>
            <a:spLocks noChangeArrowheads="1"/>
          </p:cNvSpPr>
          <p:nvPr/>
        </p:nvSpPr>
        <p:spPr bwMode="auto">
          <a:xfrm>
            <a:off x="346075" y="5622774"/>
            <a:ext cx="3179763" cy="804863"/>
          </a:xfrm>
          <a:prstGeom prst="roundRect">
            <a:avLst>
              <a:gd name="adj" fmla="val 5000"/>
            </a:avLst>
          </a:prstGeom>
          <a:solidFill>
            <a:srgbClr val="F8F8F8"/>
          </a:solidFill>
          <a:ln w="6350" algn="ctr">
            <a:solidFill>
              <a:srgbClr val="D5D5D5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gray">
          <a:xfrm>
            <a:off x="401638" y="5649007"/>
            <a:ext cx="3113087" cy="71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marL="71438" indent="-71438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85725" indent="-85725" eaLnBrk="1" fontAlgn="base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Arial" pitchFamily="34" charset="0"/>
              <a:buChar char="•"/>
            </a:pPr>
            <a:r>
              <a:rPr lang="ko-KR" altLang="ko-KR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WBS수립 시 주어진 비용과 시간적인 요소를 모두 고려하고 범위/일정/원가의 </a:t>
            </a:r>
            <a:r>
              <a:rPr lang="ko-KR" altLang="ko-KR" spc="-60" dirty="0" smtClean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추정</a:t>
            </a:r>
            <a:r>
              <a:rPr lang="ko-KR" altLang="en-US" spc="-60" dirty="0" smtClean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</a:t>
            </a:r>
            <a:r>
              <a:rPr lang="ko-KR" altLang="ko-KR" spc="-60" dirty="0" smtClean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가능하도록 작성</a:t>
            </a:r>
            <a:endParaRPr lang="en-US" altLang="ko-KR" spc="-60" dirty="0">
              <a:ln w="3175"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725" indent="-85725" eaLnBrk="1" fontAlgn="base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Arial" pitchFamily="34" charset="0"/>
              <a:buChar char="•"/>
            </a:pPr>
            <a:r>
              <a:rPr lang="ko-KR" altLang="ko-KR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완료/진척을 판단할 수 있도록 측정기준의 명확화, 작업의 중복이나 누락 방지, 효율적인 자원배분 등을 반드시 고려해야 함</a:t>
            </a:r>
          </a:p>
        </p:txBody>
      </p:sp>
      <p:grpSp>
        <p:nvGrpSpPr>
          <p:cNvPr id="36" name="그룹 3"/>
          <p:cNvGrpSpPr>
            <a:grpSpLocks/>
          </p:cNvGrpSpPr>
          <p:nvPr/>
        </p:nvGrpSpPr>
        <p:grpSpPr bwMode="auto">
          <a:xfrm>
            <a:off x="6796088" y="5563671"/>
            <a:ext cx="2822575" cy="865188"/>
            <a:chOff x="6784975" y="5516563"/>
            <a:chExt cx="2822575" cy="865187"/>
          </a:xfrm>
        </p:grpSpPr>
        <p:sp>
          <p:nvSpPr>
            <p:cNvPr id="37" name="AutoShape 97"/>
            <p:cNvSpPr>
              <a:spLocks noChangeArrowheads="1"/>
            </p:cNvSpPr>
            <p:nvPr/>
          </p:nvSpPr>
          <p:spPr bwMode="auto">
            <a:xfrm>
              <a:off x="6784975" y="5516563"/>
              <a:ext cx="2822575" cy="865187"/>
            </a:xfrm>
            <a:prstGeom prst="roundRect">
              <a:avLst>
                <a:gd name="adj" fmla="val 5000"/>
              </a:avLst>
            </a:prstGeom>
            <a:solidFill>
              <a:srgbClr val="F8F8F8"/>
            </a:solidFill>
            <a:ln w="6350" algn="ctr">
              <a:solidFill>
                <a:srgbClr val="D5D5D5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gray">
            <a:xfrm>
              <a:off x="6856030" y="5585451"/>
              <a:ext cx="2693988" cy="719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marL="71438" indent="-71438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marL="85725" indent="-85725" eaLnBrk="1" latinLnBrk="0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일정변경 발생 시 변경관리절차를 준용</a:t>
              </a:r>
            </a:p>
            <a:p>
              <a:pPr marL="85725" indent="-85725" eaLnBrk="1" latinLnBrk="0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일정 조정 시 유사사업 및 다수의 프로젝트 수행 경험을 바탕으로 장기적인 시각으로 체계적이며 치밀한 프로젝트 수행 영향도 분석 후 일정조정 작업을 수행</a:t>
              </a:r>
            </a:p>
          </p:txBody>
        </p:sp>
      </p:grpSp>
      <p:grpSp>
        <p:nvGrpSpPr>
          <p:cNvPr id="39" name="Group 250"/>
          <p:cNvGrpSpPr>
            <a:grpSpLocks/>
          </p:cNvGrpSpPr>
          <p:nvPr/>
        </p:nvGrpSpPr>
        <p:grpSpPr bwMode="auto">
          <a:xfrm>
            <a:off x="6983413" y="4990335"/>
            <a:ext cx="2460625" cy="562629"/>
            <a:chOff x="3914" y="3045"/>
            <a:chExt cx="2064" cy="300"/>
          </a:xfrm>
        </p:grpSpPr>
        <p:sp>
          <p:nvSpPr>
            <p:cNvPr id="40" name="LcS7"/>
            <p:cNvSpPr>
              <a:spLocks noChangeArrowheads="1"/>
            </p:cNvSpPr>
            <p:nvPr/>
          </p:nvSpPr>
          <p:spPr bwMode="auto">
            <a:xfrm rot="10800000">
              <a:off x="4664" y="3061"/>
              <a:ext cx="562" cy="284"/>
            </a:xfrm>
            <a:prstGeom prst="upArrow">
              <a:avLst>
                <a:gd name="adj1" fmla="val 75472"/>
                <a:gd name="adj2" fmla="val 60778"/>
              </a:avLst>
            </a:prstGeom>
            <a:gradFill rotWithShape="1">
              <a:gsLst>
                <a:gs pos="0">
                  <a:srgbClr val="7B7B7B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ko-KR" altLang="en-US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1" name="Picture 252" descr="oj-2-01"/>
            <p:cNvPicPr preferRelativeResize="0">
              <a:picLocks noChangeArrowheads="1"/>
            </p:cNvPicPr>
            <p:nvPr/>
          </p:nvPicPr>
          <p:blipFill>
            <a:blip r:embed="rId2">
              <a:lum bright="12000" contrast="-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" y="3045"/>
              <a:ext cx="206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253"/>
          <p:cNvGrpSpPr>
            <a:grpSpLocks/>
          </p:cNvGrpSpPr>
          <p:nvPr/>
        </p:nvGrpSpPr>
        <p:grpSpPr bwMode="auto">
          <a:xfrm>
            <a:off x="568325" y="5419615"/>
            <a:ext cx="2460625" cy="215900"/>
            <a:chOff x="3914" y="3045"/>
            <a:chExt cx="2064" cy="300"/>
          </a:xfrm>
        </p:grpSpPr>
        <p:sp>
          <p:nvSpPr>
            <p:cNvPr id="43" name="LcS7"/>
            <p:cNvSpPr>
              <a:spLocks noChangeArrowheads="1"/>
            </p:cNvSpPr>
            <p:nvPr/>
          </p:nvSpPr>
          <p:spPr bwMode="auto">
            <a:xfrm rot="10800000">
              <a:off x="4664" y="3061"/>
              <a:ext cx="562" cy="284"/>
            </a:xfrm>
            <a:prstGeom prst="upArrow">
              <a:avLst>
                <a:gd name="adj1" fmla="val 75472"/>
                <a:gd name="adj2" fmla="val 60778"/>
              </a:avLst>
            </a:prstGeom>
            <a:gradFill rotWithShape="1">
              <a:gsLst>
                <a:gs pos="0">
                  <a:srgbClr val="7B7B7B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ko-KR" altLang="en-US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4" name="Picture 255" descr="oj-2-01"/>
            <p:cNvPicPr preferRelativeResize="0">
              <a:picLocks noChangeArrowheads="1"/>
            </p:cNvPicPr>
            <p:nvPr/>
          </p:nvPicPr>
          <p:blipFill>
            <a:blip r:embed="rId3" cstate="print">
              <a:lum bright="12000" contrast="-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" y="3045"/>
              <a:ext cx="206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AutoShape 230"/>
          <p:cNvSpPr>
            <a:spLocks noChangeArrowheads="1"/>
          </p:cNvSpPr>
          <p:nvPr/>
        </p:nvSpPr>
        <p:spPr bwMode="auto">
          <a:xfrm rot="16200000" flipV="1">
            <a:off x="1490663" y="4342908"/>
            <a:ext cx="4140200" cy="1778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37 w 21600"/>
              <a:gd name="T13" fmla="*/ 4537 h 21600"/>
              <a:gd name="T14" fmla="*/ 17063 w 21600"/>
              <a:gd name="T15" fmla="*/ 1706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74" y="21600"/>
                </a:lnTo>
                <a:lnTo>
                  <a:pt x="1612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4D4D4D">
                  <a:alpha val="59000"/>
                </a:srgbClr>
              </a:gs>
              <a:gs pos="100000">
                <a:srgbClr val="BBBBBB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96207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1.3.2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44488" y="2141306"/>
            <a:ext cx="992404" cy="169277"/>
            <a:chOff x="344488" y="2141306"/>
            <a:chExt cx="992404" cy="169277"/>
          </a:xfrm>
        </p:grpSpPr>
        <p:sp>
          <p:nvSpPr>
            <p:cNvPr id="18" name="AutoShape 163"/>
            <p:cNvSpPr>
              <a:spLocks noChangeArrowheads="1"/>
            </p:cNvSpPr>
            <p:nvPr/>
          </p:nvSpPr>
          <p:spPr bwMode="auto">
            <a:xfrm>
              <a:off x="471270" y="2141306"/>
              <a:ext cx="86562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Pct val="80000"/>
                <a:buFontTx/>
                <a:buNone/>
              </a:pPr>
              <a:r>
                <a:rPr kumimoji="0" lang="en-US" altLang="ko-KR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ko-KR" altLang="ko-KR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일정계획 수립</a:t>
              </a:r>
            </a:p>
          </p:txBody>
        </p:sp>
        <p:grpSp>
          <p:nvGrpSpPr>
            <p:cNvPr id="67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488" y="2152234"/>
              <a:ext cx="144463" cy="144463"/>
              <a:chOff x="476" y="1697"/>
              <a:chExt cx="91" cy="91"/>
            </a:xfrm>
          </p:grpSpPr>
          <p:grpSp>
            <p:nvGrpSpPr>
              <p:cNvPr id="68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70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1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69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3728864" y="2141306"/>
            <a:ext cx="1002103" cy="169277"/>
            <a:chOff x="3728864" y="2141306"/>
            <a:chExt cx="1002103" cy="169277"/>
          </a:xfrm>
        </p:grpSpPr>
        <p:sp>
          <p:nvSpPr>
            <p:cNvPr id="21" name="AutoShape 163"/>
            <p:cNvSpPr>
              <a:spLocks noChangeArrowheads="1"/>
            </p:cNvSpPr>
            <p:nvPr/>
          </p:nvSpPr>
          <p:spPr bwMode="auto">
            <a:xfrm>
              <a:off x="3865345" y="2141306"/>
              <a:ext cx="86562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Pct val="80000"/>
                <a:buFontTx/>
                <a:buNone/>
              </a:pPr>
              <a:r>
                <a:rPr kumimoji="0" lang="en-US" altLang="ko-KR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lang="ko-KR" altLang="ko-KR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진척현황 통제</a:t>
              </a:r>
            </a:p>
          </p:txBody>
        </p:sp>
        <p:grpSp>
          <p:nvGrpSpPr>
            <p:cNvPr id="72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864" y="2163039"/>
              <a:ext cx="144463" cy="144463"/>
              <a:chOff x="476" y="1697"/>
              <a:chExt cx="91" cy="91"/>
            </a:xfrm>
          </p:grpSpPr>
          <p:grpSp>
            <p:nvGrpSpPr>
              <p:cNvPr id="73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75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6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74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6861212" y="2141306"/>
            <a:ext cx="1199673" cy="169277"/>
            <a:chOff x="6861212" y="2141306"/>
            <a:chExt cx="1199673" cy="169277"/>
          </a:xfrm>
        </p:grpSpPr>
        <p:sp>
          <p:nvSpPr>
            <p:cNvPr id="24" name="AutoShape 163"/>
            <p:cNvSpPr>
              <a:spLocks noChangeArrowheads="1"/>
            </p:cNvSpPr>
            <p:nvPr/>
          </p:nvSpPr>
          <p:spPr bwMode="auto">
            <a:xfrm>
              <a:off x="7002903" y="2141306"/>
              <a:ext cx="105798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>
                <a:spcAft>
                  <a:spcPct val="0"/>
                </a:spcAft>
                <a:buSzPct val="80000"/>
              </a:pPr>
              <a:r>
                <a:rPr lang="en-US" altLang="ko-KR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  </a:t>
              </a:r>
              <a:r>
                <a:rPr lang="ko-KR" altLang="ko-KR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변경</a:t>
              </a:r>
              <a:r>
                <a:rPr lang="ko-KR" altLang="en-US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ko-KR" sz="1100" b="1" spc="-5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(베이스라인)</a:t>
              </a:r>
            </a:p>
          </p:txBody>
        </p:sp>
        <p:grpSp>
          <p:nvGrpSpPr>
            <p:cNvPr id="77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1212" y="2156055"/>
              <a:ext cx="144463" cy="144463"/>
              <a:chOff x="476" y="1697"/>
              <a:chExt cx="91" cy="91"/>
            </a:xfrm>
          </p:grpSpPr>
          <p:grpSp>
            <p:nvGrpSpPr>
              <p:cNvPr id="78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80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81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79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5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737397" y="6630514"/>
            <a:ext cx="431208" cy="123111"/>
          </a:xfrm>
        </p:spPr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1.3.2.1 </a:t>
            </a:r>
            <a:r>
              <a:rPr lang="ko-KR" altLang="en-US" dirty="0"/>
              <a:t>일정계획 수립 및 통제 방안 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추진일정 계획에 따라 개발 단계별로 활동목록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활동기간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우선순위의 의존 관계를 고려하여 일정표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(WBS)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수립합니다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일정 계획은 프로젝트 착수 시점에 고객과 협의하여 최종 결정합니다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일정표</a:t>
              </a:r>
              <a:r>
                <a:rPr lang="en-US" altLang="ko-KR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(WBS) 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4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96207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1.3.2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05" y="2070854"/>
            <a:ext cx="9289032" cy="4382482"/>
          </a:xfrm>
          <a:prstGeom prst="rect">
            <a:avLst/>
          </a:prstGeom>
        </p:spPr>
      </p:pic>
      <p:pic>
        <p:nvPicPr>
          <p:cNvPr id="62" name="Picture 55" descr="예시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153266" y="2235824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8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1.3.2.2 </a:t>
            </a:r>
            <a:r>
              <a:rPr lang="ko-KR" altLang="en-US" dirty="0" smtClean="0"/>
              <a:t>진척관리 기준 및 관리 절차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수립된 일정 계획의 정확한 진척관리를 위해서 객관적이고 타당하며 현실에 맞는 진척관리 기준이 수립되어야 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프로젝트 초기에 진척관리 기준 및 절차를 체계적으로 수립합니다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진척관리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pSp>
        <p:nvGrpSpPr>
          <p:cNvPr id="14" name="그룹 2"/>
          <p:cNvGrpSpPr>
            <a:grpSpLocks/>
          </p:cNvGrpSpPr>
          <p:nvPr/>
        </p:nvGrpSpPr>
        <p:grpSpPr bwMode="auto">
          <a:xfrm>
            <a:off x="1460612" y="3042023"/>
            <a:ext cx="2174875" cy="1057275"/>
            <a:chOff x="1412875" y="2954338"/>
            <a:chExt cx="2174875" cy="1057275"/>
          </a:xfrm>
        </p:grpSpPr>
        <p:grpSp>
          <p:nvGrpSpPr>
            <p:cNvPr id="15" name="Group 451"/>
            <p:cNvGrpSpPr>
              <a:grpSpLocks/>
            </p:cNvGrpSpPr>
            <p:nvPr/>
          </p:nvGrpSpPr>
          <p:grpSpPr bwMode="auto">
            <a:xfrm>
              <a:off x="1412875" y="2954338"/>
              <a:ext cx="2174875" cy="1057275"/>
              <a:chOff x="1662" y="1865"/>
              <a:chExt cx="2916" cy="1418"/>
            </a:xfrm>
          </p:grpSpPr>
          <p:sp>
            <p:nvSpPr>
              <p:cNvPr id="17" name="Oval 452"/>
              <p:cNvSpPr>
                <a:spLocks noChangeArrowheads="1"/>
              </p:cNvSpPr>
              <p:nvPr/>
            </p:nvSpPr>
            <p:spPr bwMode="auto">
              <a:xfrm flipH="1">
                <a:off x="3160" y="1865"/>
                <a:ext cx="1418" cy="141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EAEAEA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endParaRPr lang="ko-KR" altLang="en-US" sz="1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Oval 453"/>
              <p:cNvSpPr>
                <a:spLocks noChangeArrowheads="1"/>
              </p:cNvSpPr>
              <p:nvPr/>
            </p:nvSpPr>
            <p:spPr bwMode="auto">
              <a:xfrm>
                <a:off x="1662" y="1865"/>
                <a:ext cx="1418" cy="141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5000"/>
                    </a:srgbClr>
                  </a:gs>
                  <a:gs pos="100000">
                    <a:srgbClr val="EAEAEA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FontTx/>
                  <a:buNone/>
                </a:pPr>
                <a:endParaRPr lang="ko-KR" altLang="en-US" sz="1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16" name="Picture 140" descr="kk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4" b="15218"/>
            <a:stretch>
              <a:fillRect/>
            </a:stretch>
          </p:blipFill>
          <p:spPr bwMode="auto">
            <a:xfrm>
              <a:off x="1889125" y="3203575"/>
              <a:ext cx="1323975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4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663720"/>
              </p:ext>
            </p:extLst>
          </p:nvPr>
        </p:nvGraphicFramePr>
        <p:xfrm>
          <a:off x="4941888" y="2400673"/>
          <a:ext cx="4619625" cy="4038599"/>
        </p:xfrm>
        <a:graphic>
          <a:graphicData uri="http://schemas.openxmlformats.org/drawingml/2006/table">
            <a:tbl>
              <a:tblPr/>
              <a:tblGrid>
                <a:gridCol w="496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199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절차 및 내용</a:t>
                      </a:r>
                      <a:endParaRPr kumimoji="1" lang="en-US" altLang="ko-KR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gridSpan="2"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36002" marR="36002" marT="36003" marB="36003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018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담당 업무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일정계획수립 절차에 따른 프로젝트 전체 일정수립 및 확인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매 단계 시작 전 프로젝트  전체 일정 검토 및 보완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  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자원 할당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프로젝트관리도구에 일정  등록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주간작업 지시 및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Task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별 실적 등록을 확인 하고 실적누락 여부 등 확인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팀원이 입력한 진척내용을 확인하고 승인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승인된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Task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 대한 진척율 산출 확인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진척지연 존재 시 원인파악 및 보완계획 수립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주간진척율 모니터링 및 보고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965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고객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4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Times New Roman" pitchFamily="18" charset="0"/>
                      </a:endParaRP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Times New Roman" pitchFamily="18" charset="0"/>
                      </a:endParaRP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614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PM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727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PL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076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담당자</a:t>
                      </a:r>
                    </a:p>
                  </a:txBody>
                  <a:tcPr marL="36002" marR="36002" marT="36003" marB="3600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Group 3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097072"/>
              </p:ext>
            </p:extLst>
          </p:nvPr>
        </p:nvGraphicFramePr>
        <p:xfrm>
          <a:off x="346075" y="4121523"/>
          <a:ext cx="4524375" cy="2333700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7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398">
                <a:tc gridSpan="6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진척율 입력 기준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98"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gridSpan="4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진척 입력 배분율</a:t>
                      </a:r>
                    </a:p>
                  </a:txBody>
                  <a:tcPr marL="35999" marR="35999" marT="36005" marB="3600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35999" marR="35999" marT="36005" marB="3600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785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작업 순서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>
                      <a:lvl1pPr marL="98425" indent="-98425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상위 검토가 불필요한 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Task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는 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 완료 시 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100%</a:t>
                      </a:r>
                    </a:p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정량적 계산이 가능한 경우엔 다음을 적용</a:t>
                      </a:r>
                    </a:p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진척율 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=  100 (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수행건수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전체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785">
                <a:tc rowSpan="2"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산출물</a:t>
                      </a:r>
                      <a:endParaRPr kumimoji="1" lang="en-US" altLang="ko-KR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문서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착수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개발자</a:t>
                      </a:r>
                      <a:endParaRPr kumimoji="1" lang="en-US" altLang="ko-KR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 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상위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465">
                <a:tc rowSpan="2"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개발 및 </a:t>
                      </a:r>
                      <a:endParaRPr kumimoji="1" lang="en-US" altLang="ko-KR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단위 테스트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착수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개발자 단위 테스트 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 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상위</a:t>
                      </a: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검토완료</a:t>
                      </a: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kern="1200" spc="-60" dirty="0" smtClean="0">
                          <a:ln w="3175"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000" kern="1200" spc="-60" dirty="0" smtClean="0">
                        <a:ln w="3175"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5999" marR="35999" marT="36005" marB="3600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328" descr="넓은 상향 대각선"/>
          <p:cNvSpPr>
            <a:spLocks noChangeArrowheads="1"/>
          </p:cNvSpPr>
          <p:nvPr/>
        </p:nvSpPr>
        <p:spPr bwMode="auto">
          <a:xfrm>
            <a:off x="5850694" y="2560509"/>
            <a:ext cx="50013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일정계획</a:t>
            </a:r>
          </a:p>
        </p:txBody>
      </p:sp>
      <p:sp>
        <p:nvSpPr>
          <p:cNvPr id="30" name="타원 328" descr="넓은 상향 대각선"/>
          <p:cNvSpPr>
            <a:spLocks noChangeArrowheads="1"/>
          </p:cNvSpPr>
          <p:nvPr/>
        </p:nvSpPr>
        <p:spPr bwMode="auto">
          <a:xfrm>
            <a:off x="7755700" y="2560509"/>
            <a:ext cx="8271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defTabSz="8763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defTabSz="8763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진척관리</a:t>
            </a:r>
            <a:r>
              <a:rPr kumimoji="0"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  <a:r>
              <a:rPr kumimoji="0"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grpSp>
        <p:nvGrpSpPr>
          <p:cNvPr id="31" name="Group 378"/>
          <p:cNvGrpSpPr>
            <a:grpSpLocks/>
          </p:cNvGrpSpPr>
          <p:nvPr/>
        </p:nvGrpSpPr>
        <p:grpSpPr bwMode="auto">
          <a:xfrm>
            <a:off x="6873875" y="2414960"/>
            <a:ext cx="228600" cy="461963"/>
            <a:chOff x="1981" y="1240"/>
            <a:chExt cx="144" cy="291"/>
          </a:xfrm>
        </p:grpSpPr>
        <p:grpSp>
          <p:nvGrpSpPr>
            <p:cNvPr id="32" name="Group 477"/>
            <p:cNvGrpSpPr>
              <a:grpSpLocks/>
            </p:cNvGrpSpPr>
            <p:nvPr/>
          </p:nvGrpSpPr>
          <p:grpSpPr bwMode="auto">
            <a:xfrm>
              <a:off x="1981" y="1240"/>
              <a:ext cx="109" cy="291"/>
              <a:chOff x="-359" y="2213"/>
              <a:chExt cx="91" cy="181"/>
            </a:xfrm>
          </p:grpSpPr>
          <p:pic>
            <p:nvPicPr>
              <p:cNvPr id="34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3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3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" name="Picture 586" descr="그림6"/>
            <p:cNvPicPr>
              <a:picLocks noChangeAspect="1" noChangeArrowheads="1"/>
            </p:cNvPicPr>
            <p:nvPr/>
          </p:nvPicPr>
          <p:blipFill>
            <a:blip r:embed="rId4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2049" y="1349"/>
              <a:ext cx="7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6" name="꺾인 연결선 158"/>
          <p:cNvCxnSpPr>
            <a:cxnSpLocks noChangeShapeType="1"/>
          </p:cNvCxnSpPr>
          <p:nvPr/>
        </p:nvCxnSpPr>
        <p:spPr bwMode="auto">
          <a:xfrm rot="16200000" flipH="1">
            <a:off x="6745827" y="5467760"/>
            <a:ext cx="550863" cy="131763"/>
          </a:xfrm>
          <a:prstGeom prst="bentConnector3">
            <a:avLst>
              <a:gd name="adj1" fmla="val 99606"/>
            </a:avLst>
          </a:prstGeom>
          <a:noFill/>
          <a:ln w="9525" algn="ctr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8891231" y="5116923"/>
            <a:ext cx="73738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ctr" latinLnBrk="1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8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</a:t>
            </a:r>
            <a:endParaRPr lang="ko-KR" altLang="ko-KR" sz="800" kern="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4D4D4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8" name="직선 화살표 연결선 177"/>
          <p:cNvCxnSpPr>
            <a:cxnSpLocks noChangeShapeType="1"/>
          </p:cNvCxnSpPr>
          <p:nvPr/>
        </p:nvCxnSpPr>
        <p:spPr bwMode="auto">
          <a:xfrm flipV="1">
            <a:off x="6670512" y="5064535"/>
            <a:ext cx="144000" cy="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꺾인 연결선 178"/>
          <p:cNvCxnSpPr>
            <a:cxnSpLocks noChangeShapeType="1"/>
            <a:stCxn id="49" idx="3"/>
            <a:endCxn id="50" idx="2"/>
          </p:cNvCxnSpPr>
          <p:nvPr/>
        </p:nvCxnSpPr>
        <p:spPr bwMode="auto">
          <a:xfrm flipV="1">
            <a:off x="7568152" y="5270910"/>
            <a:ext cx="149225" cy="567532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직선 화살표 연결선 182"/>
          <p:cNvCxnSpPr>
            <a:cxnSpLocks noChangeShapeType="1"/>
            <a:stCxn id="50" idx="0"/>
            <a:endCxn id="51" idx="2"/>
          </p:cNvCxnSpPr>
          <p:nvPr/>
        </p:nvCxnSpPr>
        <p:spPr bwMode="auto">
          <a:xfrm flipH="1" flipV="1">
            <a:off x="7714726" y="4761402"/>
            <a:ext cx="2651" cy="99933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꺾인 연결선 190"/>
          <p:cNvCxnSpPr>
            <a:cxnSpLocks noChangeShapeType="1"/>
            <a:stCxn id="54" idx="0"/>
            <a:endCxn id="52" idx="1"/>
          </p:cNvCxnSpPr>
          <p:nvPr/>
        </p:nvCxnSpPr>
        <p:spPr bwMode="auto">
          <a:xfrm rot="5400000" flipH="1" flipV="1">
            <a:off x="8843848" y="5052954"/>
            <a:ext cx="201843" cy="176212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꺾인 연결선 193"/>
          <p:cNvCxnSpPr>
            <a:cxnSpLocks noChangeShapeType="1"/>
            <a:stCxn id="54" idx="2"/>
            <a:endCxn id="53" idx="1"/>
          </p:cNvCxnSpPr>
          <p:nvPr/>
        </p:nvCxnSpPr>
        <p:spPr bwMode="auto">
          <a:xfrm rot="16200000" flipH="1">
            <a:off x="8747742" y="5754127"/>
            <a:ext cx="394055" cy="176212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직선 화살표 연결선 196"/>
          <p:cNvCxnSpPr>
            <a:cxnSpLocks noChangeShapeType="1"/>
            <a:stCxn id="53" idx="0"/>
            <a:endCxn id="52" idx="2"/>
          </p:cNvCxnSpPr>
          <p:nvPr/>
        </p:nvCxnSpPr>
        <p:spPr bwMode="auto">
          <a:xfrm flipV="1">
            <a:off x="9261475" y="5244925"/>
            <a:ext cx="0" cy="589548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8902397" y="5675723"/>
            <a:ext cx="62518" cy="11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ctr" latinLnBrk="1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8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endParaRPr lang="ko-KR" altLang="ko-KR" sz="800" kern="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4D4D4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5511800" y="4848635"/>
            <a:ext cx="59055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전체일정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5605463" y="5497924"/>
            <a:ext cx="995362" cy="336550"/>
          </a:xfrm>
          <a:prstGeom prst="roundRect">
            <a:avLst>
              <a:gd name="adj" fmla="val 1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매단계 시작전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일정을 구체화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6195134" y="4848635"/>
            <a:ext cx="45720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도구에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등록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6821149" y="4859748"/>
            <a:ext cx="530225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주간진척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등록지시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7110952" y="5432835"/>
            <a:ext cx="457200" cy="811213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주간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작업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진척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등록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7488777" y="4861335"/>
            <a:ext cx="45720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주간진척검토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auto">
          <a:xfrm>
            <a:off x="7451201" y="4351827"/>
            <a:ext cx="52705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주간작업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진척승인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9032875" y="4835350"/>
            <a:ext cx="45720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진척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보고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9032875" y="5834473"/>
            <a:ext cx="457200" cy="409575"/>
          </a:xfrm>
          <a:prstGeom prst="roundRect">
            <a:avLst>
              <a:gd name="adj" fmla="val 25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계획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수립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8593138" y="5241981"/>
            <a:ext cx="527050" cy="403225"/>
          </a:xfrm>
          <a:prstGeom prst="flowChartDecision">
            <a:avLst/>
          </a:prstGeom>
          <a:solidFill>
            <a:srgbClr val="FFFFFF"/>
          </a:solidFill>
          <a:ln w="12700" algn="ctr">
            <a:solidFill>
              <a:srgbClr val="609EC4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지연여부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5" name="Line 439"/>
          <p:cNvSpPr>
            <a:spLocks noChangeShapeType="1"/>
          </p:cNvSpPr>
          <p:nvPr/>
        </p:nvSpPr>
        <p:spPr bwMode="auto">
          <a:xfrm rot="16200000">
            <a:off x="6353206" y="5386798"/>
            <a:ext cx="180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36000" rIns="72000" bIns="36000"/>
          <a:lstStyle/>
          <a:p>
            <a:pPr algn="ctr" fontAlgn="auto" latinLnBrk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6" name="Line 440"/>
          <p:cNvSpPr>
            <a:spLocks noChangeShapeType="1"/>
          </p:cNvSpPr>
          <p:nvPr/>
        </p:nvSpPr>
        <p:spPr bwMode="auto">
          <a:xfrm rot="5400000" flipV="1">
            <a:off x="5726633" y="5386798"/>
            <a:ext cx="18097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36000" rIns="72000" bIns="36000"/>
          <a:lstStyle/>
          <a:p>
            <a:pPr algn="ctr" fontAlgn="auto" latinLnBrk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7" name="Line 442"/>
          <p:cNvSpPr>
            <a:spLocks noChangeShapeType="1"/>
          </p:cNvSpPr>
          <p:nvPr/>
        </p:nvSpPr>
        <p:spPr bwMode="auto">
          <a:xfrm>
            <a:off x="8399463" y="5432835"/>
            <a:ext cx="17462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36000" rIns="72000" bIns="36000"/>
          <a:lstStyle/>
          <a:p>
            <a:pPr algn="ctr" fontAlgn="auto" latinLnBrk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8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8096605" y="4427580"/>
            <a:ext cx="352425" cy="1816468"/>
          </a:xfrm>
          <a:prstGeom prst="roundRect">
            <a:avLst>
              <a:gd name="adj" fmla="val 1000"/>
            </a:avLst>
          </a:prstGeom>
          <a:solidFill>
            <a:srgbClr val="FFFFFF"/>
          </a:solidFill>
          <a:ln w="12700" algn="ctr">
            <a:solidFill>
              <a:srgbClr val="609EC4"/>
            </a:solidFill>
            <a:round/>
            <a:headEnd type="none" w="sm" len="sm"/>
            <a:tailEnd type="none" w="sm" len="sm"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공정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진척율</a:t>
            </a:r>
            <a:endParaRPr lang="en-US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900" spc="-60" dirty="0">
                <a:ln w="3175">
                  <a:solidFill>
                    <a:srgbClr val="969696"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</a:t>
            </a:r>
            <a:endParaRPr lang="ko-KR" altLang="ko-KR" sz="900" spc="-60" dirty="0">
              <a:ln w="3175">
                <a:solidFill>
                  <a:srgbClr val="969696"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9" name="Group 63"/>
          <p:cNvGrpSpPr>
            <a:grpSpLocks/>
          </p:cNvGrpSpPr>
          <p:nvPr/>
        </p:nvGrpSpPr>
        <p:grpSpPr bwMode="auto">
          <a:xfrm>
            <a:off x="346075" y="2376860"/>
            <a:ext cx="4519613" cy="509588"/>
            <a:chOff x="217" y="1275"/>
            <a:chExt cx="5806" cy="409"/>
          </a:xfrm>
        </p:grpSpPr>
        <p:sp>
          <p:nvSpPr>
            <p:cNvPr id="60" name="AutoShape 11"/>
            <p:cNvSpPr>
              <a:spLocks noChangeArrowheads="1"/>
            </p:cNvSpPr>
            <p:nvPr/>
          </p:nvSpPr>
          <p:spPr bwMode="auto">
            <a:xfrm>
              <a:off x="217" y="1275"/>
              <a:ext cx="5806" cy="409"/>
            </a:xfrm>
            <a:prstGeom prst="roundRect">
              <a:avLst>
                <a:gd name="adj" fmla="val 5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1" name="Text Box 2"/>
            <p:cNvSpPr txBox="1">
              <a:spLocks noChangeArrowheads="1"/>
            </p:cNvSpPr>
            <p:nvPr/>
          </p:nvSpPr>
          <p:spPr bwMode="auto">
            <a:xfrm>
              <a:off x="363" y="1332"/>
              <a:ext cx="551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Wingdings" panose="05000000000000000000" pitchFamily="2" charset="2"/>
                <a:buNone/>
              </a:pPr>
              <a:r>
                <a:rPr lang="ko-KR" altLang="en-US" sz="1100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주간단위로 등록하여 집계하고 보고하며 진척율 관리는 </a:t>
              </a:r>
              <a:endParaRPr lang="en-US" altLang="ko-KR" sz="1100" spc="-5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Wingdings" panose="05000000000000000000" pitchFamily="2" charset="2"/>
                <a:buNone/>
              </a:pPr>
              <a:r>
                <a:rPr lang="ko-KR" altLang="en-US" sz="1100" spc="-5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최하위 </a:t>
              </a:r>
              <a:r>
                <a:rPr lang="en-US" altLang="ko-KR" sz="1100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Task</a:t>
              </a:r>
              <a:r>
                <a:rPr lang="ko-KR" altLang="en-US" sz="1100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입력된 </a:t>
              </a:r>
              <a:r>
                <a:rPr lang="ko-KR" altLang="en-US" sz="1100" spc="-5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진척율을 </a:t>
              </a:r>
              <a:r>
                <a:rPr lang="ko-KR" altLang="en-US" sz="1100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기준으로 집계</a:t>
              </a:r>
            </a:p>
          </p:txBody>
        </p:sp>
      </p:grpSp>
      <p:sp>
        <p:nvSpPr>
          <p:cNvPr id="62" name="AutoShape 447"/>
          <p:cNvSpPr>
            <a:spLocks/>
          </p:cNvSpPr>
          <p:nvPr/>
        </p:nvSpPr>
        <p:spPr bwMode="auto">
          <a:xfrm rot="5400000" flipV="1">
            <a:off x="2449513" y="773485"/>
            <a:ext cx="317500" cy="4524375"/>
          </a:xfrm>
          <a:prstGeom prst="rightBrace">
            <a:avLst>
              <a:gd name="adj1" fmla="val 69007"/>
              <a:gd name="adj2" fmla="val 50319"/>
            </a:avLst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635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ko-KR" altLang="en-US" sz="18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3" name="그룹 3"/>
          <p:cNvGrpSpPr>
            <a:grpSpLocks/>
          </p:cNvGrpSpPr>
          <p:nvPr/>
        </p:nvGrpSpPr>
        <p:grpSpPr bwMode="auto">
          <a:xfrm>
            <a:off x="3260812" y="3149973"/>
            <a:ext cx="1474790" cy="793750"/>
            <a:chOff x="3213100" y="3062288"/>
            <a:chExt cx="1474790" cy="793750"/>
          </a:xfrm>
        </p:grpSpPr>
        <p:sp>
          <p:nvSpPr>
            <p:cNvPr id="64" name="Text Box 54"/>
            <p:cNvSpPr txBox="1">
              <a:spLocks noChangeArrowheads="1"/>
            </p:cNvSpPr>
            <p:nvPr/>
          </p:nvSpPr>
          <p:spPr bwMode="auto">
            <a:xfrm>
              <a:off x="3373440" y="3062288"/>
              <a:ext cx="1314450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ct val="10000"/>
                </a:spcAft>
                <a:buClrTx/>
                <a:buFontTx/>
                <a:buNone/>
              </a:pP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정량적 계산이 가능한 </a:t>
              </a: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는 별도 목록으로 정량화하여 관리 </a:t>
              </a:r>
            </a:p>
            <a:p>
              <a:pPr algn="l" eaLnBrk="1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ct val="10000"/>
                </a:spcAft>
                <a:buClrTx/>
                <a:buFontTx/>
                <a:buNone/>
              </a:pP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예</a:t>
              </a: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 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프로그램 개발 </a:t>
              </a:r>
              <a:r>
                <a:rPr lang="en-US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/>
              </a:r>
              <a:br>
                <a:rPr lang="en-US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</a:br>
              <a:r>
                <a:rPr lang="en-US" altLang="ko-KR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     </a:t>
              </a:r>
              <a:r>
                <a:rPr lang="ko-KR" altLang="en-US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진척관리 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대장</a:t>
              </a:r>
            </a:p>
          </p:txBody>
        </p:sp>
        <p:pic>
          <p:nvPicPr>
            <p:cNvPr id="65" name="Picture 348" descr="템플릿-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0" y="3090863"/>
              <a:ext cx="111125" cy="10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348" descr="템플릿-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0" y="3556000"/>
              <a:ext cx="111125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그룹 1"/>
          <p:cNvGrpSpPr>
            <a:grpSpLocks/>
          </p:cNvGrpSpPr>
          <p:nvPr/>
        </p:nvGrpSpPr>
        <p:grpSpPr bwMode="auto">
          <a:xfrm>
            <a:off x="452500" y="3149973"/>
            <a:ext cx="1584325" cy="769441"/>
            <a:chOff x="261938" y="3062288"/>
            <a:chExt cx="1584325" cy="769441"/>
          </a:xfrm>
        </p:grpSpPr>
        <p:sp>
          <p:nvSpPr>
            <p:cNvPr id="68" name="Text Box 54"/>
            <p:cNvSpPr txBox="1">
              <a:spLocks noChangeArrowheads="1"/>
            </p:cNvSpPr>
            <p:nvPr/>
          </p:nvSpPr>
          <p:spPr bwMode="auto">
            <a:xfrm>
              <a:off x="406400" y="3062288"/>
              <a:ext cx="14398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ct val="10000"/>
                </a:spcAft>
                <a:buClrTx/>
                <a:buFontTx/>
                <a:buNone/>
              </a:pP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정성적 판단을 해야 </a:t>
              </a:r>
              <a:r>
                <a:rPr lang="ko-KR" altLang="en-US" spc="-60" dirty="0" smtClean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하는 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산출물 작업 </a:t>
              </a: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와 정량적 계산이 가능한 </a:t>
              </a:r>
              <a:r>
                <a:rPr lang="en-US" altLang="ko-KR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</a:t>
              </a:r>
              <a:r>
                <a:rPr lang="ko-KR" altLang="en-US" spc="-60" dirty="0">
                  <a:ln w="3175"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로 구분하여 진척율 입력기준을 수립</a:t>
              </a:r>
            </a:p>
          </p:txBody>
        </p:sp>
        <p:pic>
          <p:nvPicPr>
            <p:cNvPr id="69" name="Picture 348" descr="템플릿-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8" y="3090863"/>
              <a:ext cx="111125" cy="10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" name="Picture 55" descr="예시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4467982" y="3937836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직선 화살표 연결선 177"/>
          <p:cNvCxnSpPr>
            <a:cxnSpLocks noChangeShapeType="1"/>
            <a:stCxn id="51" idx="0"/>
            <a:endCxn id="58" idx="0"/>
          </p:cNvCxnSpPr>
          <p:nvPr/>
        </p:nvCxnSpPr>
        <p:spPr bwMode="auto">
          <a:xfrm rot="16200000" flipH="1">
            <a:off x="7955895" y="4110657"/>
            <a:ext cx="75753" cy="558092"/>
          </a:xfrm>
          <a:prstGeom prst="bentConnector3">
            <a:avLst>
              <a:gd name="adj1" fmla="val -88756"/>
            </a:avLst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96207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1.3.2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6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345042" y="2155722"/>
            <a:ext cx="1014692" cy="169277"/>
            <a:chOff x="308484" y="2155722"/>
            <a:chExt cx="1014692" cy="169277"/>
          </a:xfrm>
        </p:grpSpPr>
        <p:sp>
          <p:nvSpPr>
            <p:cNvPr id="22" name="AutoShape 163"/>
            <p:cNvSpPr>
              <a:spLocks noChangeArrowheads="1"/>
            </p:cNvSpPr>
            <p:nvPr/>
          </p:nvSpPr>
          <p:spPr bwMode="auto">
            <a:xfrm>
              <a:off x="563353" y="2155722"/>
              <a:ext cx="75982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Pct val="80000"/>
                <a:buFontTx/>
                <a:buNone/>
              </a:pPr>
              <a:r>
                <a:rPr lang="ko-KR" altLang="ko-KR" sz="1100" b="1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진척관리 기준</a:t>
              </a:r>
            </a:p>
          </p:txBody>
        </p:sp>
        <p:grpSp>
          <p:nvGrpSpPr>
            <p:cNvPr id="86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484" y="2168860"/>
              <a:ext cx="144463" cy="144463"/>
              <a:chOff x="476" y="1697"/>
              <a:chExt cx="91" cy="91"/>
            </a:xfrm>
          </p:grpSpPr>
          <p:grpSp>
            <p:nvGrpSpPr>
              <p:cNvPr id="87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89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90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88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70" name="Picture 55" descr="예시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153266" y="2235824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937302" y="2155722"/>
            <a:ext cx="1448370" cy="169277"/>
            <a:chOff x="4880992" y="2155722"/>
            <a:chExt cx="1448370" cy="169277"/>
          </a:xfrm>
        </p:grpSpPr>
        <p:sp>
          <p:nvSpPr>
            <p:cNvPr id="25" name="AutoShape 163"/>
            <p:cNvSpPr>
              <a:spLocks noChangeArrowheads="1"/>
            </p:cNvSpPr>
            <p:nvPr/>
          </p:nvSpPr>
          <p:spPr bwMode="auto">
            <a:xfrm>
              <a:off x="5146346" y="2155722"/>
              <a:ext cx="118301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ct val="0"/>
                </a:spcAft>
                <a:buClrTx/>
                <a:buSzPct val="80000"/>
                <a:buFontTx/>
                <a:buNone/>
              </a:pPr>
              <a:r>
                <a:rPr lang="ko-KR" altLang="ko-KR" sz="1100" b="1" spc="-5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진척관리 절차 및 내용</a:t>
              </a:r>
            </a:p>
          </p:txBody>
        </p:sp>
        <p:grpSp>
          <p:nvGrpSpPr>
            <p:cNvPr id="91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0992" y="2171347"/>
              <a:ext cx="144463" cy="144463"/>
              <a:chOff x="476" y="1697"/>
              <a:chExt cx="91" cy="91"/>
            </a:xfrm>
          </p:grpSpPr>
          <p:grpSp>
            <p:nvGrpSpPr>
              <p:cNvPr id="92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94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95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3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1.3.2.3 </a:t>
            </a:r>
            <a:r>
              <a:rPr lang="ko-KR" altLang="en-US" dirty="0" smtClean="0"/>
              <a:t>일정지연 대처 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4136"/>
            <a:ext cx="9433048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진행사항에 대한 지속적인 모니터링을 통하여 일정관리를 수행하고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지연 요소에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대해서는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예방 관리를 통하여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피해를 최소화 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LcS7"/>
          <p:cNvSpPr>
            <a:spLocks noChangeArrowheads="1"/>
          </p:cNvSpPr>
          <p:nvPr/>
        </p:nvSpPr>
        <p:spPr bwMode="auto">
          <a:xfrm>
            <a:off x="4024313" y="4915787"/>
            <a:ext cx="1855787" cy="438203"/>
          </a:xfrm>
          <a:prstGeom prst="upArrow">
            <a:avLst>
              <a:gd name="adj1" fmla="val 69935"/>
              <a:gd name="adj2" fmla="val 46153"/>
            </a:avLst>
          </a:prstGeom>
          <a:gradFill rotWithShape="1">
            <a:gsLst>
              <a:gs pos="0">
                <a:srgbClr val="7C8E9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/>
        </p:spPr>
        <p:txBody>
          <a:bodyPr vert="eaVert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250316" y="5301890"/>
            <a:ext cx="4738688" cy="1187450"/>
          </a:xfrm>
          <a:prstGeom prst="roundRect">
            <a:avLst>
              <a:gd name="adj" fmla="val 1500"/>
            </a:avLst>
          </a:prstGeom>
          <a:solidFill>
            <a:srgbClr val="EBEBEB"/>
          </a:soli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marL="73025" indent="-730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LcShp 14" descr="도형세트-01"/>
          <p:cNvSpPr>
            <a:spLocks noChangeArrowheads="1"/>
          </p:cNvSpPr>
          <p:nvPr/>
        </p:nvSpPr>
        <p:spPr bwMode="auto">
          <a:xfrm>
            <a:off x="970731" y="5373216"/>
            <a:ext cx="863600" cy="266700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5</a:t>
            </a:r>
            <a:r>
              <a:rPr kumimoji="0"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% </a:t>
            </a:r>
            <a:r>
              <a:rPr kumimoji="0"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이하 지연</a:t>
            </a:r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965620" y="5449333"/>
            <a:ext cx="159979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10000"/>
              </a:spcBef>
              <a:spcAft>
                <a:spcPct val="10000"/>
              </a:spcAft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위험식별 후 지속적인 감시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(D 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등급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LcShp 14" descr="도형세트-01"/>
          <p:cNvSpPr>
            <a:spLocks noChangeArrowheads="1"/>
          </p:cNvSpPr>
          <p:nvPr/>
        </p:nvSpPr>
        <p:spPr bwMode="auto">
          <a:xfrm>
            <a:off x="970731" y="5746390"/>
            <a:ext cx="863600" cy="266700"/>
          </a:xfrm>
          <a:prstGeom prst="roundRect">
            <a:avLst>
              <a:gd name="adj" fmla="val 2500"/>
            </a:avLst>
          </a:prstGeom>
          <a:solidFill>
            <a:srgbClr val="79C9F9"/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10% 이하 </a:t>
            </a:r>
            <a:r>
              <a:rPr kumimoji="0" lang="en-US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지연</a:t>
            </a: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1984782" y="5804933"/>
            <a:ext cx="248144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10000"/>
              </a:spcBef>
              <a:spcAft>
                <a:spcPct val="10000"/>
              </a:spcAft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위험대응계획에 따라 대응 및 주기적인 감시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(C,B 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등급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LcShp 14" descr="도형세트-01"/>
          <p:cNvSpPr>
            <a:spLocks noChangeArrowheads="1"/>
          </p:cNvSpPr>
          <p:nvPr/>
        </p:nvSpPr>
        <p:spPr bwMode="auto">
          <a:xfrm>
            <a:off x="970731" y="6127390"/>
            <a:ext cx="863600" cy="266700"/>
          </a:xfrm>
          <a:prstGeom prst="roundRect">
            <a:avLst>
              <a:gd name="adj" fmla="val 2500"/>
            </a:avLst>
          </a:prstGeom>
          <a:solidFill>
            <a:srgbClr val="038CDC"/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kumimoji="0" lang="en-US" altLang="en-US" sz="9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10% 이상 지연</a:t>
            </a: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1986106" y="6185933"/>
            <a:ext cx="253755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10000"/>
              </a:spcBef>
              <a:spcAft>
                <a:spcPct val="10000"/>
              </a:spcAft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위험비상계획에 따라 대응 실행 및 일 단위 감시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(A 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등급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Rectangle 285"/>
          <p:cNvSpPr>
            <a:spLocks noChangeArrowheads="1"/>
          </p:cNvSpPr>
          <p:nvPr/>
        </p:nvSpPr>
        <p:spPr bwMode="auto">
          <a:xfrm>
            <a:off x="681782" y="5441590"/>
            <a:ext cx="19877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경미</a:t>
            </a:r>
          </a:p>
        </p:txBody>
      </p:sp>
      <p:grpSp>
        <p:nvGrpSpPr>
          <p:cNvPr id="24" name="Group 295"/>
          <p:cNvGrpSpPr>
            <a:grpSpLocks/>
          </p:cNvGrpSpPr>
          <p:nvPr/>
        </p:nvGrpSpPr>
        <p:grpSpPr bwMode="auto">
          <a:xfrm>
            <a:off x="286829" y="5690827"/>
            <a:ext cx="4392612" cy="382588"/>
            <a:chOff x="935" y="2250"/>
            <a:chExt cx="2858" cy="285"/>
          </a:xfrm>
        </p:grpSpPr>
        <p:sp>
          <p:nvSpPr>
            <p:cNvPr id="25" name="Line 169"/>
            <p:cNvSpPr>
              <a:spLocks noChangeShapeType="1"/>
            </p:cNvSpPr>
            <p:nvPr/>
          </p:nvSpPr>
          <p:spPr bwMode="auto">
            <a:xfrm>
              <a:off x="935" y="2250"/>
              <a:ext cx="2858" cy="1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6" name="Line 287"/>
            <p:cNvSpPr>
              <a:spLocks noChangeShapeType="1"/>
            </p:cNvSpPr>
            <p:nvPr/>
          </p:nvSpPr>
          <p:spPr bwMode="auto">
            <a:xfrm>
              <a:off x="935" y="2534"/>
              <a:ext cx="2858" cy="1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7" name="Rectangle 290"/>
          <p:cNvSpPr>
            <a:spLocks noChangeArrowheads="1"/>
          </p:cNvSpPr>
          <p:nvPr/>
        </p:nvSpPr>
        <p:spPr bwMode="auto">
          <a:xfrm>
            <a:off x="681782" y="5798777"/>
            <a:ext cx="19877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주의</a:t>
            </a:r>
          </a:p>
        </p:txBody>
      </p:sp>
      <p:sp>
        <p:nvSpPr>
          <p:cNvPr id="28" name="Rectangle 293"/>
          <p:cNvSpPr>
            <a:spLocks noChangeArrowheads="1"/>
          </p:cNvSpPr>
          <p:nvPr/>
        </p:nvSpPr>
        <p:spPr bwMode="auto">
          <a:xfrm>
            <a:off x="681782" y="6179777"/>
            <a:ext cx="19877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54000" algn="l"/>
                <a:tab pos="508000" algn="l"/>
                <a:tab pos="762000" algn="l"/>
                <a:tab pos="1016000" algn="l"/>
                <a:tab pos="1270000" algn="l"/>
              </a:tabLs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위험</a:t>
            </a:r>
          </a:p>
        </p:txBody>
      </p:sp>
      <p:sp>
        <p:nvSpPr>
          <p:cNvPr id="29" name="Rectangle 307"/>
          <p:cNvSpPr>
            <a:spLocks noChangeArrowheads="1"/>
          </p:cNvSpPr>
          <p:nvPr/>
        </p:nvSpPr>
        <p:spPr bwMode="auto">
          <a:xfrm>
            <a:off x="3147358" y="2226278"/>
            <a:ext cx="3528210" cy="259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0" tIns="0" rIns="0" bIns="0" anchor="ctr">
            <a:spAutoFit/>
          </a:bodyPr>
          <a:lstStyle/>
          <a:p>
            <a:pPr latinLnBrk="0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buFont typeface="Wingdings" pitchFamily="2" charset="2"/>
              <a:buNone/>
              <a:defRPr/>
            </a:pPr>
            <a:r>
              <a:rPr lang="ko-KR" altLang="en-US" sz="16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체계적인 일정관리를 통한 철저한 납기 준수</a:t>
            </a:r>
            <a:endParaRPr lang="ko-KR" altLang="en-US" sz="160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AutoShape 151"/>
          <p:cNvSpPr>
            <a:spLocks noChangeArrowheads="1"/>
          </p:cNvSpPr>
          <p:nvPr/>
        </p:nvSpPr>
        <p:spPr bwMode="auto">
          <a:xfrm flipH="1">
            <a:off x="267199" y="3477011"/>
            <a:ext cx="2980826" cy="1386458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>
            <a:off x="402081" y="3668003"/>
            <a:ext cx="2800675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작업</a:t>
            </a:r>
            <a:r>
              <a:rPr lang="en-US" altLang="ko-KR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(TASK)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단위의 지속적인 모니터링 수행</a:t>
            </a: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진행사항 주간보고</a:t>
            </a: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지연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발생시 원인 분석 및 </a:t>
            </a:r>
            <a:r>
              <a:rPr lang="en-US" altLang="ko-KR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Catch-up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방안 수립</a:t>
            </a:r>
            <a:endParaRPr lang="ko-KR" altLang="en-US" sz="105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AutoShape 151"/>
          <p:cNvSpPr>
            <a:spLocks noChangeArrowheads="1"/>
          </p:cNvSpPr>
          <p:nvPr/>
        </p:nvSpPr>
        <p:spPr bwMode="auto">
          <a:xfrm flipH="1">
            <a:off x="3436408" y="3477067"/>
            <a:ext cx="3005667" cy="1386878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 Box 54"/>
          <p:cNvSpPr txBox="1">
            <a:spLocks noChangeArrowheads="1"/>
          </p:cNvSpPr>
          <p:nvPr/>
        </p:nvSpPr>
        <p:spPr bwMode="auto">
          <a:xfrm>
            <a:off x="3563294" y="3668116"/>
            <a:ext cx="2650067" cy="10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모니터링 데이터 분석을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활용하여 일정지연의 가능성을 사전 예측</a:t>
            </a: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일정차이</a:t>
            </a:r>
            <a:r>
              <a:rPr lang="en-US" altLang="ko-KR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일정성과지수</a:t>
            </a:r>
            <a:r>
              <a:rPr lang="en-US" altLang="ko-KR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변화의 지속적인 감시 및 변화 추이 예측</a:t>
            </a: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일정지연의 예측 시</a:t>
            </a:r>
            <a:r>
              <a:rPr lang="en-US" altLang="ko-KR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위험대응 계획에 따른 조치 수행 및 감시</a:t>
            </a:r>
          </a:p>
        </p:txBody>
      </p:sp>
      <p:sp>
        <p:nvSpPr>
          <p:cNvPr id="44" name="AutoShape 151"/>
          <p:cNvSpPr>
            <a:spLocks noChangeArrowheads="1"/>
          </p:cNvSpPr>
          <p:nvPr/>
        </p:nvSpPr>
        <p:spPr bwMode="auto">
          <a:xfrm flipH="1">
            <a:off x="6645188" y="3477029"/>
            <a:ext cx="2971511" cy="1386601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 Box 54"/>
          <p:cNvSpPr txBox="1">
            <a:spLocks noChangeArrowheads="1"/>
          </p:cNvSpPr>
          <p:nvPr/>
        </p:nvSpPr>
        <p:spPr bwMode="auto">
          <a:xfrm>
            <a:off x="6767128" y="3668040"/>
            <a:ext cx="2728921" cy="10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일정지연 등이 예상되면 사전방지를 위한 수단을 강구</a:t>
            </a:r>
            <a:r>
              <a:rPr lang="en-US" altLang="ko-KR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생산성 향상 방법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모색</a:t>
            </a:r>
            <a:r>
              <a:rPr lang="en-US" altLang="ko-KR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en-US" altLang="ko-KR" sz="105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일정지연의 귀책사유에 따라 주관기관과 협의하여 추진함</a:t>
            </a:r>
          </a:p>
          <a:p>
            <a:pPr marL="171450" indent="-171450" algn="l" eaLnBrk="1" latinLnBrk="0" hangingPunct="1">
              <a:spcBef>
                <a:spcPct val="20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공정진척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현황 데이터 </a:t>
            </a:r>
            <a:r>
              <a:rPr lang="en-US" altLang="ko-KR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Gantt </a:t>
            </a: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그래프 보기 및 계획대비 실적 진척추이도 분석</a:t>
            </a:r>
          </a:p>
        </p:txBody>
      </p:sp>
      <p:sp>
        <p:nvSpPr>
          <p:cNvPr id="51" name="LcS7"/>
          <p:cNvSpPr>
            <a:spLocks noChangeArrowheads="1"/>
          </p:cNvSpPr>
          <p:nvPr/>
        </p:nvSpPr>
        <p:spPr bwMode="auto">
          <a:xfrm>
            <a:off x="3949699" y="2537295"/>
            <a:ext cx="1855787" cy="723855"/>
          </a:xfrm>
          <a:prstGeom prst="upArrow">
            <a:avLst>
              <a:gd name="adj1" fmla="val 69935"/>
              <a:gd name="adj2" fmla="val 46153"/>
            </a:avLst>
          </a:prstGeom>
          <a:gradFill rotWithShape="1">
            <a:gsLst>
              <a:gs pos="0">
                <a:srgbClr val="038CD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/>
        </p:spPr>
        <p:txBody>
          <a:bodyPr vert="eaVert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2" name="Group 246"/>
          <p:cNvGrpSpPr>
            <a:grpSpLocks/>
          </p:cNvGrpSpPr>
          <p:nvPr/>
        </p:nvGrpSpPr>
        <p:grpSpPr bwMode="auto">
          <a:xfrm>
            <a:off x="3320256" y="2948897"/>
            <a:ext cx="3265487" cy="236538"/>
            <a:chOff x="2213" y="1934"/>
            <a:chExt cx="2057" cy="149"/>
          </a:xfrm>
        </p:grpSpPr>
        <p:sp>
          <p:nvSpPr>
            <p:cNvPr id="53" name="Rectangle 307"/>
            <p:cNvSpPr>
              <a:spLocks noChangeArrowheads="1"/>
            </p:cNvSpPr>
            <p:nvPr/>
          </p:nvSpPr>
          <p:spPr bwMode="auto">
            <a:xfrm>
              <a:off x="2766" y="1934"/>
              <a:ext cx="889" cy="1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lIns="0" tIns="0" rIns="0" bIns="0" anchor="ctr">
              <a:spAutoFit/>
            </a:bodyPr>
            <a:lstStyle/>
            <a:p>
              <a:pPr latinLnBrk="0">
                <a:lnSpc>
                  <a:spcPct val="110000"/>
                </a:lnSpc>
                <a:spcBef>
                  <a:spcPct val="10000"/>
                </a:spcBef>
                <a:buClr>
                  <a:srgbClr val="808080"/>
                </a:buClr>
                <a:buSzPct val="80000"/>
                <a:buFont typeface="Wingdings" pitchFamily="2" charset="2"/>
                <a:buNone/>
                <a:defRPr/>
              </a:pPr>
              <a:r>
                <a:rPr lang="ko-KR" altLang="en-US" sz="1400" dirty="0" smtClean="0">
                  <a:solidFill>
                    <a:schemeClr val="accent5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일정 지연 </a:t>
              </a:r>
              <a:r>
                <a:rPr lang="ko-KR" altLang="en-US" sz="1400" dirty="0">
                  <a:solidFill>
                    <a:schemeClr val="accent5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사전 예방</a:t>
              </a:r>
            </a:p>
          </p:txBody>
        </p:sp>
        <p:grpSp>
          <p:nvGrpSpPr>
            <p:cNvPr id="54" name="Group 245"/>
            <p:cNvGrpSpPr>
              <a:grpSpLocks/>
            </p:cNvGrpSpPr>
            <p:nvPr/>
          </p:nvGrpSpPr>
          <p:grpSpPr bwMode="auto">
            <a:xfrm>
              <a:off x="2213" y="1963"/>
              <a:ext cx="2057" cy="90"/>
              <a:chOff x="2213" y="2038"/>
              <a:chExt cx="2057" cy="90"/>
            </a:xfrm>
          </p:grpSpPr>
          <p:grpSp>
            <p:nvGrpSpPr>
              <p:cNvPr id="55" name="Group 223"/>
              <p:cNvGrpSpPr>
                <a:grpSpLocks/>
              </p:cNvGrpSpPr>
              <p:nvPr/>
            </p:nvGrpSpPr>
            <p:grpSpPr bwMode="auto">
              <a:xfrm>
                <a:off x="2213" y="2038"/>
                <a:ext cx="359" cy="90"/>
                <a:chOff x="1134" y="2669"/>
                <a:chExt cx="359" cy="90"/>
              </a:xfrm>
            </p:grpSpPr>
            <p:sp>
              <p:nvSpPr>
                <p:cNvPr id="67" name="Oval 196"/>
                <p:cNvSpPr>
                  <a:spLocks noChangeArrowheads="1"/>
                </p:cNvSpPr>
                <p:nvPr/>
              </p:nvSpPr>
              <p:spPr bwMode="auto">
                <a:xfrm>
                  <a:off x="1461" y="2669"/>
                  <a:ext cx="32" cy="31"/>
                </a:xfrm>
                <a:prstGeom prst="ellipse">
                  <a:avLst/>
                </a:prstGeom>
                <a:solidFill>
                  <a:srgbClr val="207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8" name="Oval 197"/>
                <p:cNvSpPr>
                  <a:spLocks noChangeArrowheads="1"/>
                </p:cNvSpPr>
                <p:nvPr/>
              </p:nvSpPr>
              <p:spPr bwMode="auto">
                <a:xfrm>
                  <a:off x="1461" y="2728"/>
                  <a:ext cx="32" cy="31"/>
                </a:xfrm>
                <a:prstGeom prst="ellipse">
                  <a:avLst/>
                </a:prstGeom>
                <a:solidFill>
                  <a:srgbClr val="207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9" name="Oval 198"/>
                <p:cNvSpPr>
                  <a:spLocks noChangeArrowheads="1"/>
                </p:cNvSpPr>
                <p:nvPr/>
              </p:nvSpPr>
              <p:spPr bwMode="auto">
                <a:xfrm>
                  <a:off x="1378" y="2669"/>
                  <a:ext cx="33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0" name="Oval 199"/>
                <p:cNvSpPr>
                  <a:spLocks noChangeArrowheads="1"/>
                </p:cNvSpPr>
                <p:nvPr/>
              </p:nvSpPr>
              <p:spPr bwMode="auto">
                <a:xfrm>
                  <a:off x="1378" y="2728"/>
                  <a:ext cx="33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1" name="Oval 200"/>
                <p:cNvSpPr>
                  <a:spLocks noChangeArrowheads="1"/>
                </p:cNvSpPr>
                <p:nvPr/>
              </p:nvSpPr>
              <p:spPr bwMode="auto">
                <a:xfrm>
                  <a:off x="1297" y="2669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2" name="Oval 201"/>
                <p:cNvSpPr>
                  <a:spLocks noChangeArrowheads="1"/>
                </p:cNvSpPr>
                <p:nvPr/>
              </p:nvSpPr>
              <p:spPr bwMode="auto">
                <a:xfrm>
                  <a:off x="1297" y="2728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3" name="Oval 202"/>
                <p:cNvSpPr>
                  <a:spLocks noChangeArrowheads="1"/>
                </p:cNvSpPr>
                <p:nvPr/>
              </p:nvSpPr>
              <p:spPr bwMode="auto">
                <a:xfrm>
                  <a:off x="1215" y="2669"/>
                  <a:ext cx="31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4" name="Oval 203"/>
                <p:cNvSpPr>
                  <a:spLocks noChangeArrowheads="1"/>
                </p:cNvSpPr>
                <p:nvPr/>
              </p:nvSpPr>
              <p:spPr bwMode="auto">
                <a:xfrm>
                  <a:off x="1215" y="2728"/>
                  <a:ext cx="31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5" name="Oval 204"/>
                <p:cNvSpPr>
                  <a:spLocks noChangeArrowheads="1"/>
                </p:cNvSpPr>
                <p:nvPr/>
              </p:nvSpPr>
              <p:spPr bwMode="auto">
                <a:xfrm>
                  <a:off x="1134" y="2669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6" name="Oval 205"/>
                <p:cNvSpPr>
                  <a:spLocks noChangeArrowheads="1"/>
                </p:cNvSpPr>
                <p:nvPr/>
              </p:nvSpPr>
              <p:spPr bwMode="auto">
                <a:xfrm>
                  <a:off x="1134" y="2728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56" name="Group 234"/>
              <p:cNvGrpSpPr>
                <a:grpSpLocks/>
              </p:cNvGrpSpPr>
              <p:nvPr/>
            </p:nvGrpSpPr>
            <p:grpSpPr bwMode="auto">
              <a:xfrm>
                <a:off x="3911" y="2038"/>
                <a:ext cx="359" cy="90"/>
                <a:chOff x="3814" y="2669"/>
                <a:chExt cx="359" cy="90"/>
              </a:xfrm>
            </p:grpSpPr>
            <p:sp>
              <p:nvSpPr>
                <p:cNvPr id="57" name="Oval 196"/>
                <p:cNvSpPr>
                  <a:spLocks noChangeArrowheads="1"/>
                </p:cNvSpPr>
                <p:nvPr/>
              </p:nvSpPr>
              <p:spPr bwMode="auto">
                <a:xfrm flipH="1">
                  <a:off x="3814" y="2669"/>
                  <a:ext cx="32" cy="31"/>
                </a:xfrm>
                <a:prstGeom prst="ellipse">
                  <a:avLst/>
                </a:prstGeom>
                <a:solidFill>
                  <a:srgbClr val="207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8" name="Oval 197"/>
                <p:cNvSpPr>
                  <a:spLocks noChangeArrowheads="1"/>
                </p:cNvSpPr>
                <p:nvPr/>
              </p:nvSpPr>
              <p:spPr bwMode="auto">
                <a:xfrm flipH="1">
                  <a:off x="3814" y="2728"/>
                  <a:ext cx="32" cy="31"/>
                </a:xfrm>
                <a:prstGeom prst="ellipse">
                  <a:avLst/>
                </a:prstGeom>
                <a:solidFill>
                  <a:srgbClr val="207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9" name="Oval 198"/>
                <p:cNvSpPr>
                  <a:spLocks noChangeArrowheads="1"/>
                </p:cNvSpPr>
                <p:nvPr/>
              </p:nvSpPr>
              <p:spPr bwMode="auto">
                <a:xfrm flipH="1">
                  <a:off x="3896" y="2669"/>
                  <a:ext cx="33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0" name="Oval 199"/>
                <p:cNvSpPr>
                  <a:spLocks noChangeArrowheads="1"/>
                </p:cNvSpPr>
                <p:nvPr/>
              </p:nvSpPr>
              <p:spPr bwMode="auto">
                <a:xfrm flipH="1">
                  <a:off x="3896" y="2728"/>
                  <a:ext cx="33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1" name="Oval 200"/>
                <p:cNvSpPr>
                  <a:spLocks noChangeArrowheads="1"/>
                </p:cNvSpPr>
                <p:nvPr/>
              </p:nvSpPr>
              <p:spPr bwMode="auto">
                <a:xfrm flipH="1">
                  <a:off x="3978" y="2669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2" name="Oval 201"/>
                <p:cNvSpPr>
                  <a:spLocks noChangeArrowheads="1"/>
                </p:cNvSpPr>
                <p:nvPr/>
              </p:nvSpPr>
              <p:spPr bwMode="auto">
                <a:xfrm flipH="1">
                  <a:off x="3978" y="2728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3" name="Oval 202"/>
                <p:cNvSpPr>
                  <a:spLocks noChangeArrowheads="1"/>
                </p:cNvSpPr>
                <p:nvPr/>
              </p:nvSpPr>
              <p:spPr bwMode="auto">
                <a:xfrm flipH="1">
                  <a:off x="4061" y="2669"/>
                  <a:ext cx="31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4" name="Oval 203"/>
                <p:cNvSpPr>
                  <a:spLocks noChangeArrowheads="1"/>
                </p:cNvSpPr>
                <p:nvPr/>
              </p:nvSpPr>
              <p:spPr bwMode="auto">
                <a:xfrm flipH="1">
                  <a:off x="4061" y="2728"/>
                  <a:ext cx="31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5" name="Oval 204"/>
                <p:cNvSpPr>
                  <a:spLocks noChangeArrowheads="1"/>
                </p:cNvSpPr>
                <p:nvPr/>
              </p:nvSpPr>
              <p:spPr bwMode="auto">
                <a:xfrm flipH="1">
                  <a:off x="4141" y="2669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6" name="Oval 205"/>
                <p:cNvSpPr>
                  <a:spLocks noChangeArrowheads="1"/>
                </p:cNvSpPr>
                <p:nvPr/>
              </p:nvSpPr>
              <p:spPr bwMode="auto">
                <a:xfrm flipH="1">
                  <a:off x="4141" y="2728"/>
                  <a:ext cx="32" cy="31"/>
                </a:xfrm>
                <a:prstGeom prst="ellipse">
                  <a:avLst/>
                </a:prstGeom>
                <a:solidFill>
                  <a:srgbClr val="609E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0126" tIns="0" rIns="40126" bIns="0" anchor="ctr"/>
                <a:lstStyle>
                  <a:lvl1pPr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defTabSz="1019175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4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77" name="TextBox 276"/>
          <p:cNvSpPr txBox="1">
            <a:spLocks noChangeArrowheads="1"/>
          </p:cNvSpPr>
          <p:nvPr/>
        </p:nvSpPr>
        <p:spPr bwMode="auto">
          <a:xfrm>
            <a:off x="1370651" y="5095807"/>
            <a:ext cx="225222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일정지연 정도에 따른 통제 조치 방안</a:t>
            </a:r>
            <a:r>
              <a:rPr lang="ko-KR" altLang="en-US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</a:t>
            </a:r>
          </a:p>
        </p:txBody>
      </p:sp>
      <p:sp>
        <p:nvSpPr>
          <p:cNvPr id="78" name="AutoShape 23"/>
          <p:cNvSpPr>
            <a:spLocks noChangeArrowheads="1"/>
          </p:cNvSpPr>
          <p:nvPr/>
        </p:nvSpPr>
        <p:spPr bwMode="auto">
          <a:xfrm>
            <a:off x="5061012" y="5301890"/>
            <a:ext cx="4608512" cy="1187450"/>
          </a:xfrm>
          <a:prstGeom prst="roundRect">
            <a:avLst>
              <a:gd name="adj" fmla="val 1500"/>
            </a:avLst>
          </a:prstGeom>
          <a:solidFill>
            <a:srgbClr val="EBEBEB"/>
          </a:soli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marL="73025" indent="-730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9" name="TextBox 276"/>
          <p:cNvSpPr txBox="1">
            <a:spLocks noChangeArrowheads="1"/>
          </p:cNvSpPr>
          <p:nvPr/>
        </p:nvSpPr>
        <p:spPr bwMode="auto">
          <a:xfrm>
            <a:off x="6687784" y="5095807"/>
            <a:ext cx="125354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일정지연 발생 사례</a:t>
            </a:r>
            <a:r>
              <a:rPr lang="ko-KR" altLang="en-US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</a:t>
            </a:r>
          </a:p>
        </p:txBody>
      </p:sp>
      <p:sp>
        <p:nvSpPr>
          <p:cNvPr id="80" name="Text Box 40"/>
          <p:cNvSpPr txBox="1">
            <a:spLocks noChangeArrowheads="1"/>
          </p:cNvSpPr>
          <p:nvPr/>
        </p:nvSpPr>
        <p:spPr bwMode="auto">
          <a:xfrm>
            <a:off x="6740587" y="5393934"/>
            <a:ext cx="2019784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lnSpc>
                <a:spcPct val="90000"/>
              </a:lnSpc>
            </a:pPr>
            <a:r>
              <a:rPr lang="ko-KR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수행 중 일정지연은 적절한 대책을 수립하여 </a:t>
            </a:r>
          </a:p>
          <a:p>
            <a:pPr algn="l" eaLnBrk="1" latinLnBrk="0" hangingPunct="1">
              <a:lnSpc>
                <a:spcPct val="90000"/>
              </a:lnSpc>
            </a:pPr>
            <a:r>
              <a:rPr lang="ko-KR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만회/납기지연은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계약 내용</a:t>
            </a:r>
            <a:r>
              <a:rPr lang="ko-KR" altLang="ko-KR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에 </a:t>
            </a:r>
            <a:r>
              <a:rPr lang="ko-KR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따라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진행</a:t>
            </a:r>
            <a:endParaRPr lang="ko-KR" altLang="ko-KR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1" name="Text Box 40"/>
          <p:cNvSpPr txBox="1">
            <a:spLocks noChangeArrowheads="1"/>
          </p:cNvSpPr>
          <p:nvPr/>
        </p:nvSpPr>
        <p:spPr bwMode="auto">
          <a:xfrm>
            <a:off x="6702487" y="5804933"/>
            <a:ext cx="232275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고객사와</a:t>
            </a:r>
            <a:r>
              <a:rPr lang="ko-KR" altLang="ko-KR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 수행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사</a:t>
            </a:r>
            <a:r>
              <a:rPr lang="ko-KR" altLang="ko-KR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간 협의하여 그 처리방법을 결정함</a:t>
            </a:r>
          </a:p>
        </p:txBody>
      </p:sp>
      <p:sp>
        <p:nvSpPr>
          <p:cNvPr id="82" name="Text Box 40"/>
          <p:cNvSpPr txBox="1">
            <a:spLocks noChangeArrowheads="1"/>
          </p:cNvSpPr>
          <p:nvPr/>
        </p:nvSpPr>
        <p:spPr bwMode="auto">
          <a:xfrm>
            <a:off x="6716774" y="6185933"/>
            <a:ext cx="23900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고객사와</a:t>
            </a:r>
            <a:r>
              <a:rPr lang="ko-KR" altLang="ko-KR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 수행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사 </a:t>
            </a:r>
            <a:r>
              <a:rPr lang="ko-KR" altLang="ko-KR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조직간 </a:t>
            </a:r>
            <a:r>
              <a:rPr lang="ko-KR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협의하여 보완방안을 수립함</a:t>
            </a:r>
          </a:p>
        </p:txBody>
      </p:sp>
      <p:grpSp>
        <p:nvGrpSpPr>
          <p:cNvPr id="83" name="Group 295"/>
          <p:cNvGrpSpPr>
            <a:grpSpLocks/>
          </p:cNvGrpSpPr>
          <p:nvPr/>
        </p:nvGrpSpPr>
        <p:grpSpPr bwMode="auto">
          <a:xfrm>
            <a:off x="5097524" y="5690827"/>
            <a:ext cx="4392613" cy="382588"/>
            <a:chOff x="935" y="2250"/>
            <a:chExt cx="2858" cy="285"/>
          </a:xfrm>
        </p:grpSpPr>
        <p:sp>
          <p:nvSpPr>
            <p:cNvPr id="84" name="Line 169"/>
            <p:cNvSpPr>
              <a:spLocks noChangeShapeType="1"/>
            </p:cNvSpPr>
            <p:nvPr/>
          </p:nvSpPr>
          <p:spPr bwMode="auto">
            <a:xfrm>
              <a:off x="935" y="2250"/>
              <a:ext cx="2858" cy="1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5" name="Line 287"/>
            <p:cNvSpPr>
              <a:spLocks noChangeShapeType="1"/>
            </p:cNvSpPr>
            <p:nvPr/>
          </p:nvSpPr>
          <p:spPr bwMode="auto">
            <a:xfrm>
              <a:off x="935" y="2534"/>
              <a:ext cx="2858" cy="1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86" name="LcShp 14" descr="도형세트-01"/>
          <p:cNvSpPr>
            <a:spLocks noChangeArrowheads="1"/>
          </p:cNvSpPr>
          <p:nvPr/>
        </p:nvSpPr>
        <p:spPr bwMode="auto">
          <a:xfrm>
            <a:off x="5168962" y="5746390"/>
            <a:ext cx="1439862" cy="266700"/>
          </a:xfrm>
          <a:prstGeom prst="roundRect">
            <a:avLst>
              <a:gd name="adj" fmla="val 2500"/>
            </a:avLst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latinLnBrk="0"/>
            <a:r>
              <a:rPr lang="en-US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귀책사유가</a:t>
            </a:r>
            <a: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/>
            </a:r>
            <a:b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고객사</a:t>
            </a:r>
            <a:r>
              <a:rPr lang="en-US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에</a:t>
            </a: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있는 경우</a:t>
            </a:r>
          </a:p>
        </p:txBody>
      </p:sp>
      <p:sp>
        <p:nvSpPr>
          <p:cNvPr id="87" name="LcShp 14" descr="도형세트-01"/>
          <p:cNvSpPr>
            <a:spLocks noChangeArrowheads="1"/>
          </p:cNvSpPr>
          <p:nvPr/>
        </p:nvSpPr>
        <p:spPr bwMode="auto">
          <a:xfrm>
            <a:off x="5168962" y="5389202"/>
            <a:ext cx="1439862" cy="266700"/>
          </a:xfrm>
          <a:prstGeom prst="roundRect">
            <a:avLst>
              <a:gd name="adj" fmla="val 2500"/>
            </a:avLst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latinLnBrk="0"/>
            <a: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귀책 </a:t>
            </a: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사유가</a:t>
            </a:r>
            <a:b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수행조직에 </a:t>
            </a:r>
            <a: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있는 경우</a:t>
            </a:r>
          </a:p>
        </p:txBody>
      </p:sp>
      <p:sp>
        <p:nvSpPr>
          <p:cNvPr id="88" name="LcShp 14" descr="도형세트-01"/>
          <p:cNvSpPr>
            <a:spLocks noChangeArrowheads="1"/>
          </p:cNvSpPr>
          <p:nvPr/>
        </p:nvSpPr>
        <p:spPr bwMode="auto">
          <a:xfrm>
            <a:off x="5168962" y="6127390"/>
            <a:ext cx="1439862" cy="266700"/>
          </a:xfrm>
          <a:prstGeom prst="roundRect">
            <a:avLst>
              <a:gd name="adj" fmla="val 2500"/>
            </a:avLst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latinLnBrk="0"/>
            <a: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천재지변으로 인한 </a:t>
            </a:r>
          </a:p>
          <a:p>
            <a:pPr algn="ctr" latinLnBrk="0"/>
            <a:r>
              <a:rPr lang="en-US" altLang="ko-KR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불가항력적인 경우</a:t>
            </a:r>
          </a:p>
        </p:txBody>
      </p:sp>
      <p:sp>
        <p:nvSpPr>
          <p:cNvPr id="89" name="타원 88"/>
          <p:cNvSpPr/>
          <p:nvPr/>
        </p:nvSpPr>
        <p:spPr bwMode="auto">
          <a:xfrm>
            <a:off x="325622" y="5388686"/>
            <a:ext cx="252000" cy="252000"/>
          </a:xfrm>
          <a:prstGeom prst="ellipse">
            <a:avLst/>
          </a:prstGeom>
          <a:solidFill>
            <a:srgbClr val="00CC99"/>
          </a:solidFill>
          <a:ln w="6350" cap="flat" cmpd="sng" algn="ctr">
            <a:solidFill>
              <a:srgbClr val="00CC99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325622" y="5777088"/>
            <a:ext cx="252000" cy="252000"/>
          </a:xfrm>
          <a:prstGeom prst="ellipse">
            <a:avLst/>
          </a:prstGeom>
          <a:solidFill>
            <a:srgbClr val="FFFF00"/>
          </a:solidFill>
          <a:ln w="63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335913" y="6163752"/>
            <a:ext cx="252000" cy="252000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2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96207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1.3.2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5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93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일정지연시 대처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8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10" name="양쪽 모서리가 둥근 사각형 517">
            <a:extLst>
              <a:ext uri="{FF2B5EF4-FFF2-40B4-BE49-F238E27FC236}">
                <a16:creationId xmlns:a16="http://schemas.microsoft.com/office/drawing/2014/main" id="{A5AA2F96-F258-4BB4-AB08-C02365CBE82E}"/>
              </a:ext>
            </a:extLst>
          </p:cNvPr>
          <p:cNvSpPr/>
          <p:nvPr/>
        </p:nvSpPr>
        <p:spPr>
          <a:xfrm>
            <a:off x="639063" y="3320988"/>
            <a:ext cx="2264775" cy="277413"/>
          </a:xfrm>
          <a:prstGeom prst="round2SameRect">
            <a:avLst>
              <a:gd name="adj1" fmla="val 24227"/>
              <a:gd name="adj2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 latinLnBrk="0">
              <a:defRPr/>
            </a:pP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지속적인 모니터링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1" name="양쪽 모서리가 둥근 사각형 517">
            <a:extLst>
              <a:ext uri="{FF2B5EF4-FFF2-40B4-BE49-F238E27FC236}">
                <a16:creationId xmlns:a16="http://schemas.microsoft.com/office/drawing/2014/main" id="{A5AA2F96-F258-4BB4-AB08-C02365CBE82E}"/>
              </a:ext>
            </a:extLst>
          </p:cNvPr>
          <p:cNvSpPr/>
          <p:nvPr/>
        </p:nvSpPr>
        <p:spPr>
          <a:xfrm>
            <a:off x="3805882" y="3320988"/>
            <a:ext cx="2264775" cy="277413"/>
          </a:xfrm>
          <a:prstGeom prst="round2SameRect">
            <a:avLst>
              <a:gd name="adj1" fmla="val 24227"/>
              <a:gd name="adj2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 latinLnBrk="0">
              <a:defRPr/>
            </a:pP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지연의 정확한 예측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2" name="양쪽 모서리가 둥근 사각형 517">
            <a:extLst>
              <a:ext uri="{FF2B5EF4-FFF2-40B4-BE49-F238E27FC236}">
                <a16:creationId xmlns:a16="http://schemas.microsoft.com/office/drawing/2014/main" id="{A5AA2F96-F258-4BB4-AB08-C02365CBE82E}"/>
              </a:ext>
            </a:extLst>
          </p:cNvPr>
          <p:cNvSpPr/>
          <p:nvPr/>
        </p:nvSpPr>
        <p:spPr>
          <a:xfrm>
            <a:off x="6972701" y="3320988"/>
            <a:ext cx="2264775" cy="277413"/>
          </a:xfrm>
          <a:prstGeom prst="round2SameRect">
            <a:avLst>
              <a:gd name="adj1" fmla="val 24227"/>
              <a:gd name="adj2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 latinLnBrk="0">
              <a:defRPr/>
            </a:pP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지연 방지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9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개발방법론 개요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7569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331311"/>
            <a:ext cx="9433048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고객사 표준 개발방법론을 준수하는 것을 기본으로 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사업에서는 고객사의 방법론 기반에 제안사의 방법론 경험을 최적화하여 진행합니다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수행방법론 개요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3" name="Text Box 233"/>
          <p:cNvSpPr txBox="1">
            <a:spLocks noChangeArrowheads="1"/>
          </p:cNvSpPr>
          <p:nvPr/>
        </p:nvSpPr>
        <p:spPr bwMode="auto">
          <a:xfrm>
            <a:off x="2860871" y="2324658"/>
            <a:ext cx="4443524" cy="2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0" lang="ko-KR" altLang="en-US" sz="1400" dirty="0" smtClean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고객사</a:t>
            </a:r>
            <a:r>
              <a:rPr kumimoji="0" lang="ko-KR" altLang="ko-KR" sz="1400" dirty="0" smtClean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표준 방법론 기반에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kumimoji="0" lang="ko-KR" altLang="ko-KR" sz="1400" dirty="0" smtClean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제안사 방법론 </a:t>
            </a:r>
            <a:r>
              <a:rPr kumimoji="0" lang="ko-KR" altLang="ko-KR" sz="14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경험을 </a:t>
            </a:r>
            <a:r>
              <a:rPr kumimoji="0" lang="ko-KR" altLang="ko-KR" sz="1400" dirty="0" smtClean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최적화하여</a:t>
            </a:r>
          </a:p>
        </p:txBody>
      </p:sp>
      <p:pic>
        <p:nvPicPr>
          <p:cNvPr id="14" name="Picture 231" descr="바닥03"/>
          <p:cNvPicPr>
            <a:picLocks noChangeAspect="1" noChangeArrowheads="1"/>
          </p:cNvPicPr>
          <p:nvPr/>
        </p:nvPicPr>
        <p:blipFill>
          <a:blip r:embed="rId2">
            <a:lum bright="12000" contrast="-18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r="5125"/>
          <a:stretch>
            <a:fillRect/>
          </a:stretch>
        </p:blipFill>
        <p:spPr bwMode="auto">
          <a:xfrm>
            <a:off x="218497" y="3198813"/>
            <a:ext cx="950595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34"/>
          <p:cNvSpPr>
            <a:spLocks noChangeArrowheads="1"/>
          </p:cNvSpPr>
          <p:nvPr/>
        </p:nvSpPr>
        <p:spPr bwMode="auto">
          <a:xfrm>
            <a:off x="3894255" y="2620245"/>
            <a:ext cx="2154436" cy="3046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성공적인 프로젝트 수행</a:t>
            </a:r>
          </a:p>
        </p:txBody>
      </p:sp>
      <p:grpSp>
        <p:nvGrpSpPr>
          <p:cNvPr id="16" name="Group 235"/>
          <p:cNvGrpSpPr>
            <a:grpSpLocks/>
          </p:cNvGrpSpPr>
          <p:nvPr/>
        </p:nvGrpSpPr>
        <p:grpSpPr bwMode="auto">
          <a:xfrm>
            <a:off x="2723572" y="2649414"/>
            <a:ext cx="4773613" cy="563562"/>
            <a:chOff x="1805" y="1220"/>
            <a:chExt cx="3007" cy="355"/>
          </a:xfrm>
        </p:grpSpPr>
        <p:pic>
          <p:nvPicPr>
            <p:cNvPr id="17" name="Picture 236" descr="헤드(밑줄,별x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71" t="21777" r="6761" b="65610"/>
            <a:stretch>
              <a:fillRect/>
            </a:stretch>
          </p:blipFill>
          <p:spPr bwMode="auto">
            <a:xfrm>
              <a:off x="4376" y="1220"/>
              <a:ext cx="436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37" descr="별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7" t="27637" r="78218" b="68724"/>
            <a:stretch>
              <a:fillRect/>
            </a:stretch>
          </p:blipFill>
          <p:spPr bwMode="auto">
            <a:xfrm>
              <a:off x="1805" y="1362"/>
              <a:ext cx="116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38" descr="밑줄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5" t="28647" r="27940" b="69173"/>
            <a:stretch>
              <a:fillRect/>
            </a:stretch>
          </p:blipFill>
          <p:spPr bwMode="auto">
            <a:xfrm>
              <a:off x="1823" y="1410"/>
              <a:ext cx="25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Picture 239" descr="헤드(밑줄,별x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31548" r="22443" b="59608"/>
          <a:stretch>
            <a:fillRect/>
          </a:stretch>
        </p:blipFill>
        <p:spPr bwMode="auto">
          <a:xfrm>
            <a:off x="3242685" y="3074507"/>
            <a:ext cx="3203575" cy="42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40" descr="1장_3_구름"/>
          <p:cNvPicPr>
            <a:picLocks noChangeAspect="1" noChangeArrowheads="1"/>
          </p:cNvPicPr>
          <p:nvPr/>
        </p:nvPicPr>
        <p:blipFill>
          <a:blip r:embed="rId7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4" r="4893"/>
          <a:stretch>
            <a:fillRect/>
          </a:stretch>
        </p:blipFill>
        <p:spPr bwMode="auto">
          <a:xfrm>
            <a:off x="7653300" y="2325241"/>
            <a:ext cx="19748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151"/>
          <p:cNvSpPr>
            <a:spLocks noChangeArrowheads="1"/>
          </p:cNvSpPr>
          <p:nvPr/>
        </p:nvSpPr>
        <p:spPr bwMode="gray">
          <a:xfrm>
            <a:off x="273472" y="3936949"/>
            <a:ext cx="1791107" cy="588668"/>
          </a:xfrm>
          <a:prstGeom prst="roundRect">
            <a:avLst>
              <a:gd name="adj" fmla="val 12995"/>
            </a:avLst>
          </a:prstGeom>
          <a:solidFill>
            <a:srgbClr val="005E9E"/>
          </a:solidFill>
          <a:ln w="6350">
            <a:solidFill>
              <a:srgbClr val="007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Rectangle 152"/>
          <p:cNvSpPr>
            <a:spLocks noChangeArrowheads="1"/>
          </p:cNvSpPr>
          <p:nvPr/>
        </p:nvSpPr>
        <p:spPr bwMode="gray">
          <a:xfrm>
            <a:off x="839607" y="4014381"/>
            <a:ext cx="6588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제안사의</a:t>
            </a:r>
          </a:p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노하우 활용</a:t>
            </a:r>
          </a:p>
        </p:txBody>
      </p:sp>
      <p:sp>
        <p:nvSpPr>
          <p:cNvPr id="26" name="Rectangle 153"/>
          <p:cNvSpPr>
            <a:spLocks noChangeArrowheads="1"/>
          </p:cNvSpPr>
          <p:nvPr/>
        </p:nvSpPr>
        <p:spPr bwMode="gray">
          <a:xfrm>
            <a:off x="273472" y="4455351"/>
            <a:ext cx="1791107" cy="203457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91E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ko-KR" altLang="en-US" sz="10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AutoShape 151"/>
          <p:cNvSpPr>
            <a:spLocks noChangeArrowheads="1"/>
          </p:cNvSpPr>
          <p:nvPr/>
        </p:nvSpPr>
        <p:spPr bwMode="gray">
          <a:xfrm>
            <a:off x="2174695" y="3936949"/>
            <a:ext cx="1791107" cy="588668"/>
          </a:xfrm>
          <a:prstGeom prst="roundRect">
            <a:avLst>
              <a:gd name="adj" fmla="val 12995"/>
            </a:avLst>
          </a:prstGeom>
          <a:solidFill>
            <a:srgbClr val="005E9E"/>
          </a:solidFill>
          <a:ln w="6350">
            <a:solidFill>
              <a:srgbClr val="007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Rectangle 152"/>
          <p:cNvSpPr>
            <a:spLocks noChangeArrowheads="1"/>
          </p:cNvSpPr>
          <p:nvPr/>
        </p:nvSpPr>
        <p:spPr bwMode="gray">
          <a:xfrm>
            <a:off x="2312888" y="4014381"/>
            <a:ext cx="15164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</a:t>
            </a:r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도구 사용으로</a:t>
            </a:r>
          </a:p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일관성 있는 프로젝트 관리</a:t>
            </a:r>
          </a:p>
        </p:txBody>
      </p:sp>
      <p:sp>
        <p:nvSpPr>
          <p:cNvPr id="29" name="Rectangle 153"/>
          <p:cNvSpPr>
            <a:spLocks noChangeArrowheads="1"/>
          </p:cNvSpPr>
          <p:nvPr/>
        </p:nvSpPr>
        <p:spPr bwMode="gray">
          <a:xfrm>
            <a:off x="2174695" y="4455351"/>
            <a:ext cx="1791107" cy="203457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91E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ko-KR" altLang="en-US" sz="10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AutoShape 151"/>
          <p:cNvSpPr>
            <a:spLocks noChangeArrowheads="1"/>
          </p:cNvSpPr>
          <p:nvPr/>
        </p:nvSpPr>
        <p:spPr bwMode="gray">
          <a:xfrm>
            <a:off x="4075918" y="3936949"/>
            <a:ext cx="1791107" cy="588668"/>
          </a:xfrm>
          <a:prstGeom prst="roundRect">
            <a:avLst>
              <a:gd name="adj" fmla="val 12995"/>
            </a:avLst>
          </a:prstGeom>
          <a:solidFill>
            <a:srgbClr val="005E9E"/>
          </a:solidFill>
          <a:ln w="6350">
            <a:solidFill>
              <a:srgbClr val="007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Rectangle 152"/>
          <p:cNvSpPr>
            <a:spLocks noChangeArrowheads="1"/>
          </p:cNvSpPr>
          <p:nvPr/>
        </p:nvSpPr>
        <p:spPr bwMode="gray">
          <a:xfrm>
            <a:off x="4324719" y="4014381"/>
            <a:ext cx="12952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특성에 적합한</a:t>
            </a:r>
            <a:endParaRPr lang="ko-KR" altLang="en-US" sz="11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경로 및 기법 적용</a:t>
            </a:r>
          </a:p>
        </p:txBody>
      </p:sp>
      <p:sp>
        <p:nvSpPr>
          <p:cNvPr id="32" name="Rectangle 153"/>
          <p:cNvSpPr>
            <a:spLocks noChangeArrowheads="1"/>
          </p:cNvSpPr>
          <p:nvPr/>
        </p:nvSpPr>
        <p:spPr bwMode="gray">
          <a:xfrm>
            <a:off x="4075918" y="4455351"/>
            <a:ext cx="1791107" cy="203457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91E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ko-KR" altLang="en-US" sz="10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AutoShape 151"/>
          <p:cNvSpPr>
            <a:spLocks noChangeArrowheads="1"/>
          </p:cNvSpPr>
          <p:nvPr/>
        </p:nvSpPr>
        <p:spPr bwMode="gray">
          <a:xfrm>
            <a:off x="5977142" y="3936949"/>
            <a:ext cx="1791107" cy="588668"/>
          </a:xfrm>
          <a:prstGeom prst="roundRect">
            <a:avLst>
              <a:gd name="adj" fmla="val 12995"/>
            </a:avLst>
          </a:prstGeom>
          <a:solidFill>
            <a:srgbClr val="005E9E"/>
          </a:solidFill>
          <a:ln w="6350">
            <a:solidFill>
              <a:srgbClr val="007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Rectangle 152"/>
          <p:cNvSpPr>
            <a:spLocks noChangeArrowheads="1"/>
          </p:cNvSpPr>
          <p:nvPr/>
        </p:nvSpPr>
        <p:spPr bwMode="gray">
          <a:xfrm>
            <a:off x="6326189" y="4014381"/>
            <a:ext cx="10964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방법론 전담 조직에</a:t>
            </a:r>
            <a:endParaRPr lang="ko-KR" altLang="en-US" sz="11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의한 체계적인 지원</a:t>
            </a:r>
          </a:p>
        </p:txBody>
      </p:sp>
      <p:sp>
        <p:nvSpPr>
          <p:cNvPr id="35" name="Rectangle 153"/>
          <p:cNvSpPr>
            <a:spLocks noChangeArrowheads="1"/>
          </p:cNvSpPr>
          <p:nvPr/>
        </p:nvSpPr>
        <p:spPr bwMode="gray">
          <a:xfrm>
            <a:off x="5977142" y="4455351"/>
            <a:ext cx="1791107" cy="203457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91E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ko-KR" altLang="en-US" sz="10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AutoShape 151"/>
          <p:cNvSpPr>
            <a:spLocks noChangeArrowheads="1"/>
          </p:cNvSpPr>
          <p:nvPr/>
        </p:nvSpPr>
        <p:spPr bwMode="gray">
          <a:xfrm>
            <a:off x="7878365" y="3936949"/>
            <a:ext cx="1791107" cy="588668"/>
          </a:xfrm>
          <a:prstGeom prst="roundRect">
            <a:avLst>
              <a:gd name="adj" fmla="val 12995"/>
            </a:avLst>
          </a:prstGeom>
          <a:solidFill>
            <a:srgbClr val="005E9E"/>
          </a:solidFill>
          <a:ln w="6350">
            <a:solidFill>
              <a:srgbClr val="007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Rectangle 152"/>
          <p:cNvSpPr>
            <a:spLocks noChangeArrowheads="1"/>
          </p:cNvSpPr>
          <p:nvPr/>
        </p:nvSpPr>
        <p:spPr bwMode="gray">
          <a:xfrm>
            <a:off x="8160712" y="3930524"/>
            <a:ext cx="122469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고객사</a:t>
            </a:r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현업</a:t>
            </a:r>
            <a: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담당자와</a:t>
            </a:r>
            <a:b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공동 진행으로</a:t>
            </a:r>
            <a: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/>
            </a:r>
            <a:br>
              <a:rPr lang="ko-KR" altLang="en-US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ko-KR" sz="11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정확한 요구사항 반영</a:t>
            </a:r>
          </a:p>
        </p:txBody>
      </p:sp>
      <p:sp>
        <p:nvSpPr>
          <p:cNvPr id="38" name="Rectangle 153"/>
          <p:cNvSpPr>
            <a:spLocks noChangeArrowheads="1"/>
          </p:cNvSpPr>
          <p:nvPr/>
        </p:nvSpPr>
        <p:spPr bwMode="gray">
          <a:xfrm>
            <a:off x="7878365" y="4455351"/>
            <a:ext cx="1791107" cy="2034574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91E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ko-KR" altLang="en-US" sz="100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Rectangle 263"/>
          <p:cNvSpPr>
            <a:spLocks noChangeArrowheads="1"/>
          </p:cNvSpPr>
          <p:nvPr/>
        </p:nvSpPr>
        <p:spPr bwMode="auto">
          <a:xfrm>
            <a:off x="2316149" y="4532129"/>
            <a:ext cx="10820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SVN(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형상관리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Microsoft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EXCEL</a:t>
            </a:r>
            <a:endParaRPr lang="en-US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레드마인</a:t>
            </a:r>
            <a:endParaRPr lang="en-US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Rectangle 264"/>
          <p:cNvSpPr>
            <a:spLocks noChangeArrowheads="1"/>
          </p:cNvSpPr>
          <p:nvPr/>
        </p:nvSpPr>
        <p:spPr bwMode="auto">
          <a:xfrm>
            <a:off x="355054" y="4532129"/>
            <a:ext cx="14956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다양한 프로젝트 수행 경험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대형 프로젝트 수행 경험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성공사례 템플릿 활용</a:t>
            </a:r>
          </a:p>
        </p:txBody>
      </p:sp>
      <p:sp>
        <p:nvSpPr>
          <p:cNvPr id="41" name="Rectangle 265"/>
          <p:cNvSpPr>
            <a:spLocks noChangeArrowheads="1"/>
          </p:cNvSpPr>
          <p:nvPr/>
        </p:nvSpPr>
        <p:spPr bwMode="auto">
          <a:xfrm>
            <a:off x="4217627" y="4532129"/>
            <a:ext cx="13641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요구사항 분석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프로세스 모델링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인터페이스 설계</a:t>
            </a:r>
          </a:p>
        </p:txBody>
      </p:sp>
      <p:sp>
        <p:nvSpPr>
          <p:cNvPr id="42" name="Rectangle 266"/>
          <p:cNvSpPr>
            <a:spLocks noChangeArrowheads="1"/>
          </p:cNvSpPr>
          <p:nvPr/>
        </p:nvSpPr>
        <p:spPr bwMode="auto">
          <a:xfrm>
            <a:off x="6086158" y="4532129"/>
            <a:ext cx="1457130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방법론 교육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프로세스 커스터마이징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작업절차 가이드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표준 산출물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정의</a:t>
            </a:r>
            <a:endParaRPr lang="ko-KR" altLang="en-US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Rectangle 267"/>
          <p:cNvSpPr>
            <a:spLocks noChangeArrowheads="1"/>
          </p:cNvSpPr>
          <p:nvPr/>
        </p:nvSpPr>
        <p:spPr bwMode="auto">
          <a:xfrm>
            <a:off x="8009601" y="4532129"/>
            <a:ext cx="122950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요구사항의 조기 검증</a:t>
            </a:r>
          </a:p>
          <a:p>
            <a:pPr marL="111125" indent="-111125" defTabSz="1509713"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산출물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및 검증</a:t>
            </a:r>
            <a:endParaRPr lang="ko-KR" altLang="en-US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Rectangle 294"/>
          <p:cNvSpPr>
            <a:spLocks noChangeArrowheads="1"/>
          </p:cNvSpPr>
          <p:nvPr/>
        </p:nvSpPr>
        <p:spPr bwMode="auto">
          <a:xfrm>
            <a:off x="6050075" y="5457776"/>
            <a:ext cx="1645751" cy="96950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Rectangle 295"/>
          <p:cNvSpPr>
            <a:spLocks noChangeArrowheads="1"/>
          </p:cNvSpPr>
          <p:nvPr/>
        </p:nvSpPr>
        <p:spPr bwMode="auto">
          <a:xfrm>
            <a:off x="350346" y="5457776"/>
            <a:ext cx="1645752" cy="96950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Rectangle 296"/>
          <p:cNvSpPr>
            <a:spLocks noChangeArrowheads="1"/>
          </p:cNvSpPr>
          <p:nvPr/>
        </p:nvSpPr>
        <p:spPr bwMode="auto">
          <a:xfrm>
            <a:off x="2250256" y="5457776"/>
            <a:ext cx="1645751" cy="96950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Rectangle 297"/>
          <p:cNvSpPr>
            <a:spLocks noChangeArrowheads="1"/>
          </p:cNvSpPr>
          <p:nvPr/>
        </p:nvSpPr>
        <p:spPr bwMode="auto">
          <a:xfrm>
            <a:off x="4150165" y="5457776"/>
            <a:ext cx="1645752" cy="96950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Rectangle 298"/>
          <p:cNvSpPr>
            <a:spLocks noChangeArrowheads="1"/>
          </p:cNvSpPr>
          <p:nvPr/>
        </p:nvSpPr>
        <p:spPr bwMode="auto">
          <a:xfrm>
            <a:off x="7949984" y="5457776"/>
            <a:ext cx="1645752" cy="969501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Group 299"/>
          <p:cNvGrpSpPr>
            <a:grpSpLocks/>
          </p:cNvGrpSpPr>
          <p:nvPr/>
        </p:nvGrpSpPr>
        <p:grpSpPr bwMode="auto">
          <a:xfrm>
            <a:off x="726877" y="5507895"/>
            <a:ext cx="400895" cy="595170"/>
            <a:chOff x="394" y="3508"/>
            <a:chExt cx="227" cy="380"/>
          </a:xfrm>
        </p:grpSpPr>
        <p:sp>
          <p:nvSpPr>
            <p:cNvPr id="94" name="AutoShape 270"/>
            <p:cNvSpPr>
              <a:spLocks noChangeArrowheads="1"/>
            </p:cNvSpPr>
            <p:nvPr/>
          </p:nvSpPr>
          <p:spPr bwMode="auto">
            <a:xfrm>
              <a:off x="394" y="3661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95" name="AutoShape 272"/>
            <p:cNvSpPr>
              <a:spLocks noChangeArrowheads="1"/>
            </p:cNvSpPr>
            <p:nvPr/>
          </p:nvSpPr>
          <p:spPr bwMode="auto">
            <a:xfrm>
              <a:off x="394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0" name="Group 300"/>
          <p:cNvGrpSpPr>
            <a:grpSpLocks/>
          </p:cNvGrpSpPr>
          <p:nvPr/>
        </p:nvGrpSpPr>
        <p:grpSpPr bwMode="auto">
          <a:xfrm>
            <a:off x="1011213" y="5507895"/>
            <a:ext cx="400895" cy="598303"/>
            <a:chOff x="577" y="3508"/>
            <a:chExt cx="227" cy="382"/>
          </a:xfrm>
        </p:grpSpPr>
        <p:sp>
          <p:nvSpPr>
            <p:cNvPr id="92" name="AutoShape 271"/>
            <p:cNvSpPr>
              <a:spLocks noChangeArrowheads="1"/>
            </p:cNvSpPr>
            <p:nvPr/>
          </p:nvSpPr>
          <p:spPr bwMode="auto">
            <a:xfrm>
              <a:off x="577" y="3663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93" name="AutoShape 273"/>
            <p:cNvSpPr>
              <a:spLocks noChangeArrowheads="1"/>
            </p:cNvSpPr>
            <p:nvPr/>
          </p:nvSpPr>
          <p:spPr bwMode="auto">
            <a:xfrm>
              <a:off x="577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1" name="Group 301"/>
          <p:cNvGrpSpPr>
            <a:grpSpLocks/>
          </p:cNvGrpSpPr>
          <p:nvPr/>
        </p:nvGrpSpPr>
        <p:grpSpPr bwMode="auto">
          <a:xfrm>
            <a:off x="1295547" y="5507895"/>
            <a:ext cx="400895" cy="598303"/>
            <a:chOff x="757" y="3508"/>
            <a:chExt cx="227" cy="382"/>
          </a:xfrm>
        </p:grpSpPr>
        <p:sp>
          <p:nvSpPr>
            <p:cNvPr id="90" name="AutoShape 286"/>
            <p:cNvSpPr>
              <a:spLocks noChangeArrowheads="1"/>
            </p:cNvSpPr>
            <p:nvPr/>
          </p:nvSpPr>
          <p:spPr bwMode="auto">
            <a:xfrm>
              <a:off x="757" y="3663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91" name="AutoShape 287"/>
            <p:cNvSpPr>
              <a:spLocks noChangeArrowheads="1"/>
            </p:cNvSpPr>
            <p:nvPr/>
          </p:nvSpPr>
          <p:spPr bwMode="auto">
            <a:xfrm>
              <a:off x="757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2" name="Group 304"/>
          <p:cNvGrpSpPr>
            <a:grpSpLocks/>
          </p:cNvGrpSpPr>
          <p:nvPr/>
        </p:nvGrpSpPr>
        <p:grpSpPr bwMode="auto">
          <a:xfrm>
            <a:off x="574696" y="5753794"/>
            <a:ext cx="400895" cy="595170"/>
            <a:chOff x="394" y="3508"/>
            <a:chExt cx="227" cy="380"/>
          </a:xfrm>
        </p:grpSpPr>
        <p:sp>
          <p:nvSpPr>
            <p:cNvPr id="88" name="AutoShape 305"/>
            <p:cNvSpPr>
              <a:spLocks noChangeArrowheads="1"/>
            </p:cNvSpPr>
            <p:nvPr/>
          </p:nvSpPr>
          <p:spPr bwMode="auto">
            <a:xfrm>
              <a:off x="394" y="3661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89" name="AutoShape 306"/>
            <p:cNvSpPr>
              <a:spLocks noChangeArrowheads="1"/>
            </p:cNvSpPr>
            <p:nvPr/>
          </p:nvSpPr>
          <p:spPr bwMode="auto">
            <a:xfrm>
              <a:off x="394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3" name="Group 307"/>
          <p:cNvGrpSpPr>
            <a:grpSpLocks/>
          </p:cNvGrpSpPr>
          <p:nvPr/>
        </p:nvGrpSpPr>
        <p:grpSpPr bwMode="auto">
          <a:xfrm>
            <a:off x="859032" y="5753794"/>
            <a:ext cx="400895" cy="598303"/>
            <a:chOff x="577" y="3508"/>
            <a:chExt cx="227" cy="382"/>
          </a:xfrm>
        </p:grpSpPr>
        <p:sp>
          <p:nvSpPr>
            <p:cNvPr id="86" name="AutoShape 308"/>
            <p:cNvSpPr>
              <a:spLocks noChangeArrowheads="1"/>
            </p:cNvSpPr>
            <p:nvPr/>
          </p:nvSpPr>
          <p:spPr bwMode="auto">
            <a:xfrm>
              <a:off x="577" y="3663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87" name="AutoShape 309"/>
            <p:cNvSpPr>
              <a:spLocks noChangeArrowheads="1"/>
            </p:cNvSpPr>
            <p:nvPr/>
          </p:nvSpPr>
          <p:spPr bwMode="auto">
            <a:xfrm>
              <a:off x="577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55" name="Group 310"/>
          <p:cNvGrpSpPr>
            <a:grpSpLocks/>
          </p:cNvGrpSpPr>
          <p:nvPr/>
        </p:nvGrpSpPr>
        <p:grpSpPr bwMode="auto">
          <a:xfrm>
            <a:off x="1143367" y="5753794"/>
            <a:ext cx="400895" cy="598303"/>
            <a:chOff x="757" y="3508"/>
            <a:chExt cx="227" cy="382"/>
          </a:xfrm>
        </p:grpSpPr>
        <p:sp>
          <p:nvSpPr>
            <p:cNvPr id="84" name="AutoShape 311"/>
            <p:cNvSpPr>
              <a:spLocks noChangeArrowheads="1"/>
            </p:cNvSpPr>
            <p:nvPr/>
          </p:nvSpPr>
          <p:spPr bwMode="auto">
            <a:xfrm>
              <a:off x="757" y="3663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  <p:sp>
          <p:nvSpPr>
            <p:cNvPr id="85" name="AutoShape 312"/>
            <p:cNvSpPr>
              <a:spLocks noChangeArrowheads="1"/>
            </p:cNvSpPr>
            <p:nvPr/>
          </p:nvSpPr>
          <p:spPr bwMode="auto">
            <a:xfrm>
              <a:off x="757" y="3508"/>
              <a:ext cx="227" cy="227"/>
            </a:xfrm>
            <a:prstGeom prst="cube">
              <a:avLst>
                <a:gd name="adj" fmla="val 37931"/>
              </a:avLst>
            </a:prstGeom>
            <a:solidFill>
              <a:srgbClr val="3BB9FF"/>
            </a:solidFill>
            <a:ln w="6350">
              <a:solidFill>
                <a:srgbClr val="378CD9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55663"/>
              <a:endParaRPr lang="ko-KR" altLang="en-US" sz="10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Times New Roman" pitchFamily="18" charset="0"/>
              </a:endParaRPr>
            </a:p>
          </p:txBody>
        </p:sp>
      </p:grpSp>
      <p:sp>
        <p:nvSpPr>
          <p:cNvPr id="56" name="Text Box 326"/>
          <p:cNvSpPr txBox="1">
            <a:spLocks noChangeArrowheads="1"/>
          </p:cNvSpPr>
          <p:nvPr/>
        </p:nvSpPr>
        <p:spPr bwMode="auto">
          <a:xfrm>
            <a:off x="1149922" y="5526323"/>
            <a:ext cx="114062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국방</a:t>
            </a:r>
          </a:p>
        </p:txBody>
      </p:sp>
      <p:sp>
        <p:nvSpPr>
          <p:cNvPr id="57" name="Text Box 327"/>
          <p:cNvSpPr txBox="1">
            <a:spLocks noChangeArrowheads="1"/>
          </p:cNvSpPr>
          <p:nvPr/>
        </p:nvSpPr>
        <p:spPr bwMode="auto">
          <a:xfrm>
            <a:off x="865956" y="5526323"/>
            <a:ext cx="114062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공공</a:t>
            </a:r>
          </a:p>
        </p:txBody>
      </p:sp>
      <p:sp>
        <p:nvSpPr>
          <p:cNvPr id="58" name="Text Box 328"/>
          <p:cNvSpPr txBox="1">
            <a:spLocks noChangeArrowheads="1"/>
          </p:cNvSpPr>
          <p:nvPr/>
        </p:nvSpPr>
        <p:spPr bwMode="auto">
          <a:xfrm>
            <a:off x="707499" y="5770656"/>
            <a:ext cx="114062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금융</a:t>
            </a:r>
          </a:p>
        </p:txBody>
      </p:sp>
      <p:sp>
        <p:nvSpPr>
          <p:cNvPr id="59" name="Text Box 329"/>
          <p:cNvSpPr txBox="1">
            <a:spLocks noChangeArrowheads="1"/>
          </p:cNvSpPr>
          <p:nvPr/>
        </p:nvSpPr>
        <p:spPr bwMode="auto">
          <a:xfrm>
            <a:off x="997741" y="5770656"/>
            <a:ext cx="114062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제조</a:t>
            </a:r>
          </a:p>
        </p:txBody>
      </p:sp>
      <p:sp>
        <p:nvSpPr>
          <p:cNvPr id="60" name="Text Box 330"/>
          <p:cNvSpPr txBox="1">
            <a:spLocks noChangeArrowheads="1"/>
          </p:cNvSpPr>
          <p:nvPr/>
        </p:nvSpPr>
        <p:spPr bwMode="auto">
          <a:xfrm>
            <a:off x="604324" y="5912817"/>
            <a:ext cx="199609" cy="15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Classic</a:t>
            </a:r>
          </a:p>
          <a:p>
            <a:pPr algn="ctr"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C/S</a:t>
            </a:r>
          </a:p>
        </p:txBody>
      </p:sp>
      <p:sp>
        <p:nvSpPr>
          <p:cNvPr id="61" name="Text Box 331"/>
          <p:cNvSpPr txBox="1">
            <a:spLocks noChangeArrowheads="1"/>
          </p:cNvSpPr>
          <p:nvPr/>
        </p:nvSpPr>
        <p:spPr bwMode="auto">
          <a:xfrm>
            <a:off x="872783" y="5913551"/>
            <a:ext cx="235331" cy="15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DW</a:t>
            </a:r>
          </a:p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패키지</a:t>
            </a: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</a:p>
        </p:txBody>
      </p:sp>
      <p:sp>
        <p:nvSpPr>
          <p:cNvPr id="62" name="Text Box 332"/>
          <p:cNvSpPr txBox="1">
            <a:spLocks noChangeArrowheads="1"/>
          </p:cNvSpPr>
          <p:nvPr/>
        </p:nvSpPr>
        <p:spPr bwMode="auto">
          <a:xfrm>
            <a:off x="913569" y="6140760"/>
            <a:ext cx="163173" cy="2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C/S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WEB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DW...</a:t>
            </a:r>
          </a:p>
        </p:txBody>
      </p:sp>
      <p:sp>
        <p:nvSpPr>
          <p:cNvPr id="63" name="Text Box 333"/>
          <p:cNvSpPr txBox="1">
            <a:spLocks noChangeArrowheads="1"/>
          </p:cNvSpPr>
          <p:nvPr/>
        </p:nvSpPr>
        <p:spPr bwMode="auto">
          <a:xfrm>
            <a:off x="629601" y="6148592"/>
            <a:ext cx="163173" cy="2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C/S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WEB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DW...</a:t>
            </a:r>
          </a:p>
        </p:txBody>
      </p:sp>
      <p:sp>
        <p:nvSpPr>
          <p:cNvPr id="64" name="Text Box 334"/>
          <p:cNvSpPr txBox="1">
            <a:spLocks noChangeArrowheads="1"/>
          </p:cNvSpPr>
          <p:nvPr/>
        </p:nvSpPr>
        <p:spPr bwMode="auto">
          <a:xfrm>
            <a:off x="1438595" y="5531022"/>
            <a:ext cx="114062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항만</a:t>
            </a:r>
          </a:p>
        </p:txBody>
      </p:sp>
      <p:sp>
        <p:nvSpPr>
          <p:cNvPr id="65" name="Text Box 335"/>
          <p:cNvSpPr txBox="1">
            <a:spLocks noChangeArrowheads="1"/>
          </p:cNvSpPr>
          <p:nvPr/>
        </p:nvSpPr>
        <p:spPr bwMode="auto">
          <a:xfrm>
            <a:off x="1259468" y="5770656"/>
            <a:ext cx="171093" cy="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서비스</a:t>
            </a:r>
          </a:p>
        </p:txBody>
      </p:sp>
      <p:sp>
        <p:nvSpPr>
          <p:cNvPr id="66" name="Text Box 336"/>
          <p:cNvSpPr txBox="1">
            <a:spLocks noChangeArrowheads="1"/>
          </p:cNvSpPr>
          <p:nvPr/>
        </p:nvSpPr>
        <p:spPr bwMode="auto">
          <a:xfrm>
            <a:off x="1156749" y="5918250"/>
            <a:ext cx="235331" cy="15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C/S</a:t>
            </a:r>
          </a:p>
          <a:p>
            <a:pPr algn="ctr">
              <a:buSzPct val="80000"/>
            </a:pPr>
            <a:r>
              <a:rPr lang="ko-KR" altLang="en-US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패키지</a:t>
            </a: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</a:p>
        </p:txBody>
      </p:sp>
      <p:sp>
        <p:nvSpPr>
          <p:cNvPr id="67" name="Text Box 337"/>
          <p:cNvSpPr txBox="1">
            <a:spLocks noChangeArrowheads="1"/>
          </p:cNvSpPr>
          <p:nvPr/>
        </p:nvSpPr>
        <p:spPr bwMode="auto">
          <a:xfrm>
            <a:off x="1197535" y="6143893"/>
            <a:ext cx="163173" cy="20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8106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C/S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WEB</a:t>
            </a:r>
          </a:p>
          <a:p>
            <a:pPr algn="ctr">
              <a:lnSpc>
                <a:spcPct val="90000"/>
              </a:lnSpc>
              <a:buSzPct val="80000"/>
            </a:pPr>
            <a:r>
              <a:rPr lang="en-US" altLang="ko-KR" sz="500" dirty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</a:rPr>
              <a:t>DW...</a:t>
            </a:r>
          </a:p>
        </p:txBody>
      </p:sp>
      <p:pic>
        <p:nvPicPr>
          <p:cNvPr id="68" name="Picture 34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19" y="5601870"/>
            <a:ext cx="840918" cy="54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93" y="5717771"/>
            <a:ext cx="738940" cy="53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34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42" y="5813311"/>
            <a:ext cx="660496" cy="5199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Line 345"/>
          <p:cNvSpPr>
            <a:spLocks noChangeShapeType="1"/>
          </p:cNvSpPr>
          <p:nvPr/>
        </p:nvSpPr>
        <p:spPr bwMode="auto">
          <a:xfrm>
            <a:off x="4987735" y="5787004"/>
            <a:ext cx="0" cy="132651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Line 346"/>
          <p:cNvSpPr>
            <a:spLocks noChangeShapeType="1"/>
          </p:cNvSpPr>
          <p:nvPr/>
        </p:nvSpPr>
        <p:spPr bwMode="auto">
          <a:xfrm>
            <a:off x="4987735" y="6020215"/>
            <a:ext cx="0" cy="132651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3" name="Freeform 347"/>
          <p:cNvSpPr>
            <a:spLocks/>
          </p:cNvSpPr>
          <p:nvPr/>
        </p:nvSpPr>
        <p:spPr bwMode="auto">
          <a:xfrm>
            <a:off x="4518375" y="5703226"/>
            <a:ext cx="925861" cy="366537"/>
          </a:xfrm>
          <a:custGeom>
            <a:avLst/>
            <a:gdLst>
              <a:gd name="T0" fmla="*/ 0 w 1248"/>
              <a:gd name="T1" fmla="*/ 0 h 144"/>
              <a:gd name="T2" fmla="*/ 0 w 1248"/>
              <a:gd name="T3" fmla="*/ 0 h 144"/>
              <a:gd name="T4" fmla="*/ 0 w 1248"/>
              <a:gd name="T5" fmla="*/ 0 h 144"/>
              <a:gd name="T6" fmla="*/ 0 w 1248"/>
              <a:gd name="T7" fmla="*/ 0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44"/>
              <a:gd name="T14" fmla="*/ 1248 w 1248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44">
                <a:moveTo>
                  <a:pt x="0" y="144"/>
                </a:moveTo>
                <a:lnTo>
                  <a:pt x="0" y="0"/>
                </a:lnTo>
                <a:lnTo>
                  <a:pt x="1248" y="0"/>
                </a:lnTo>
                <a:lnTo>
                  <a:pt x="1248" y="144"/>
                </a:lnTo>
              </a:path>
            </a:pathLst>
          </a:custGeom>
          <a:noFill/>
          <a:ln w="127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Freeform 348"/>
          <p:cNvSpPr>
            <a:spLocks/>
          </p:cNvSpPr>
          <p:nvPr/>
        </p:nvSpPr>
        <p:spPr bwMode="auto">
          <a:xfrm>
            <a:off x="4518375" y="5936435"/>
            <a:ext cx="925861" cy="366537"/>
          </a:xfrm>
          <a:custGeom>
            <a:avLst/>
            <a:gdLst>
              <a:gd name="T0" fmla="*/ 0 w 1248"/>
              <a:gd name="T1" fmla="*/ 0 h 144"/>
              <a:gd name="T2" fmla="*/ 0 w 1248"/>
              <a:gd name="T3" fmla="*/ 0 h 144"/>
              <a:gd name="T4" fmla="*/ 0 w 1248"/>
              <a:gd name="T5" fmla="*/ 0 h 144"/>
              <a:gd name="T6" fmla="*/ 0 w 1248"/>
              <a:gd name="T7" fmla="*/ 0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144"/>
              <a:gd name="T14" fmla="*/ 1248 w 1248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144">
                <a:moveTo>
                  <a:pt x="0" y="144"/>
                </a:moveTo>
                <a:lnTo>
                  <a:pt x="0" y="0"/>
                </a:lnTo>
                <a:lnTo>
                  <a:pt x="1248" y="0"/>
                </a:lnTo>
                <a:lnTo>
                  <a:pt x="1248" y="144"/>
                </a:lnTo>
              </a:path>
            </a:pathLst>
          </a:custGeom>
          <a:noFill/>
          <a:ln w="127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5" name="Rectangle 349"/>
          <p:cNvSpPr>
            <a:spLocks noChangeArrowheads="1"/>
          </p:cNvSpPr>
          <p:nvPr/>
        </p:nvSpPr>
        <p:spPr bwMode="auto">
          <a:xfrm>
            <a:off x="4841997" y="5553457"/>
            <a:ext cx="287189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6" name="Rectangle 350"/>
          <p:cNvSpPr>
            <a:spLocks noChangeArrowheads="1"/>
          </p:cNvSpPr>
          <p:nvPr/>
        </p:nvSpPr>
        <p:spPr bwMode="auto">
          <a:xfrm>
            <a:off x="4385496" y="5786667"/>
            <a:ext cx="285045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7" name="Rectangle 351"/>
          <p:cNvSpPr>
            <a:spLocks noChangeArrowheads="1"/>
          </p:cNvSpPr>
          <p:nvPr/>
        </p:nvSpPr>
        <p:spPr bwMode="auto">
          <a:xfrm>
            <a:off x="4841997" y="5786667"/>
            <a:ext cx="287189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Rectangle 352"/>
          <p:cNvSpPr>
            <a:spLocks noChangeArrowheads="1"/>
          </p:cNvSpPr>
          <p:nvPr/>
        </p:nvSpPr>
        <p:spPr bwMode="auto">
          <a:xfrm>
            <a:off x="5300642" y="5786667"/>
            <a:ext cx="285045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Rectangle 353"/>
          <p:cNvSpPr>
            <a:spLocks noChangeArrowheads="1"/>
          </p:cNvSpPr>
          <p:nvPr/>
        </p:nvSpPr>
        <p:spPr bwMode="auto">
          <a:xfrm>
            <a:off x="4385496" y="6019877"/>
            <a:ext cx="285045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0" name="Rectangle 354"/>
          <p:cNvSpPr>
            <a:spLocks noChangeArrowheads="1"/>
          </p:cNvSpPr>
          <p:nvPr/>
        </p:nvSpPr>
        <p:spPr bwMode="auto">
          <a:xfrm>
            <a:off x="4841997" y="6019877"/>
            <a:ext cx="287189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Rectangle 355"/>
          <p:cNvSpPr>
            <a:spLocks noChangeArrowheads="1"/>
          </p:cNvSpPr>
          <p:nvPr/>
        </p:nvSpPr>
        <p:spPr bwMode="auto">
          <a:xfrm>
            <a:off x="5300642" y="6019877"/>
            <a:ext cx="285045" cy="366537"/>
          </a:xfrm>
          <a:prstGeom prst="rect">
            <a:avLst/>
          </a:prstGeom>
          <a:gradFill rotWithShape="1">
            <a:gsLst>
              <a:gs pos="0">
                <a:srgbClr val="BCD7F2"/>
              </a:gs>
              <a:gs pos="100000">
                <a:srgbClr val="BDD8F2"/>
              </a:gs>
            </a:gsLst>
            <a:lin ang="5400000" scaled="1"/>
          </a:gra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2" name="Picture 356" descr="일반인_협조회의_Off_(수정)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96" y="5628495"/>
            <a:ext cx="803265" cy="61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57" descr="일반인_회의-파랑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01" y="5683314"/>
            <a:ext cx="665204" cy="5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제안사 방법론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7569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257734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제안사의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SA2(System’s Architectural Approach)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방법론은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CMMI, ISO12207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국제표준과 방법론을 적용한 다양한 성공사례들과 자동화 도구를 결합하여 시스템 아키텍처 및 어플리케이션 구축에 적합하도록 체계화한 제안사의 통합 방법론입니다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제안사 방법론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19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58" name="Text Box 1715"/>
          <p:cNvSpPr txBox="1">
            <a:spLocks noChangeArrowheads="1"/>
          </p:cNvSpPr>
          <p:nvPr/>
        </p:nvSpPr>
        <p:spPr bwMode="auto">
          <a:xfrm>
            <a:off x="689826" y="3212976"/>
            <a:ext cx="16793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5250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1pPr>
            <a:lvl2pPr marL="180975" indent="-84138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2pPr>
            <a:lvl3pPr marL="280988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3pPr>
            <a:lvl4pPr marL="708025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4pPr>
            <a:lvl5pPr marL="857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5pPr>
            <a:lvl6pPr marL="13144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6pPr>
            <a:lvl7pPr marL="17716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7pPr>
            <a:lvl8pPr marL="22288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8pPr>
            <a:lvl9pPr marL="26860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9pPr>
          </a:lstStyle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추진단계간 일관성과 연계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시스템과의 호환성</a:t>
            </a:r>
          </a:p>
        </p:txBody>
      </p:sp>
      <p:sp>
        <p:nvSpPr>
          <p:cNvPr id="59" name="Text Box 1718"/>
          <p:cNvSpPr txBox="1">
            <a:spLocks noChangeArrowheads="1"/>
          </p:cNvSpPr>
          <p:nvPr/>
        </p:nvSpPr>
        <p:spPr bwMode="auto">
          <a:xfrm>
            <a:off x="2954009" y="3212976"/>
            <a:ext cx="1758139" cy="687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5250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1pPr>
            <a:lvl2pPr marL="180975" indent="-84138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2pPr>
            <a:lvl3pPr marL="280988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3pPr>
            <a:lvl4pPr marL="708025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4pPr>
            <a:lvl5pPr marL="857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5pPr>
            <a:lvl6pPr marL="13144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6pPr>
            <a:lvl7pPr marL="17716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7pPr>
            <a:lvl8pPr marL="22288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8pPr>
            <a:lvl9pPr marL="26860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9pPr>
          </a:lstStyle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작성된 산출물과 연계하여 산출물을 관리</a:t>
            </a:r>
          </a:p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일관성과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추적성을 가지는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커스터마이징 수행</a:t>
            </a:r>
          </a:p>
        </p:txBody>
      </p:sp>
      <p:sp>
        <p:nvSpPr>
          <p:cNvPr id="60" name="Text Box 1723"/>
          <p:cNvSpPr txBox="1">
            <a:spLocks noChangeArrowheads="1"/>
          </p:cNvSpPr>
          <p:nvPr/>
        </p:nvSpPr>
        <p:spPr bwMode="auto">
          <a:xfrm>
            <a:off x="5170567" y="3212976"/>
            <a:ext cx="17196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5250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1pPr>
            <a:lvl2pPr marL="180975" indent="-84138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2pPr>
            <a:lvl3pPr marL="280988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3pPr>
            <a:lvl4pPr marL="708025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4pPr>
            <a:lvl5pPr marL="857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5pPr>
            <a:lvl6pPr marL="13144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6pPr>
            <a:lvl7pPr marL="17716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7pPr>
            <a:lvl8pPr marL="22288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8pPr>
            <a:lvl9pPr marL="26860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9pPr>
          </a:lstStyle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업무에 유연하고 의사소통의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중요한 도구로 사용되는 방법론</a:t>
            </a:r>
          </a:p>
        </p:txBody>
      </p:sp>
      <p:sp>
        <p:nvSpPr>
          <p:cNvPr id="62" name="Text Box 1724"/>
          <p:cNvSpPr txBox="1">
            <a:spLocks noChangeArrowheads="1"/>
          </p:cNvSpPr>
          <p:nvPr/>
        </p:nvSpPr>
        <p:spPr bwMode="auto">
          <a:xfrm>
            <a:off x="7453801" y="3212976"/>
            <a:ext cx="1842895" cy="96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5250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1pPr>
            <a:lvl2pPr marL="180975" indent="-84138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2pPr>
            <a:lvl3pPr marL="280988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3pPr>
            <a:lvl4pPr marL="708025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4pPr>
            <a:lvl5pPr marL="857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5pPr>
            <a:lvl6pPr marL="13144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6pPr>
            <a:lvl7pPr marL="17716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7pPr>
            <a:lvl8pPr marL="22288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8pPr>
            <a:lvl9pPr marL="26860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9pPr>
          </a:lstStyle>
          <a:p>
            <a:pPr marL="90388" indent="-90388" defTabSz="892761">
              <a:spcBef>
                <a:spcPct val="1000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0388" algn="l"/>
              </a:tabLst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성공적으로 구축한 사례를 가지고 있는 지식기반의 경험과 노하우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적극 활용</a:t>
            </a:r>
          </a:p>
          <a:p>
            <a:pPr marL="90388" indent="-90388" defTabSz="892761">
              <a:spcBef>
                <a:spcPct val="1000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0388" algn="l"/>
              </a:tabLst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다양한 사업수행을 통해 축적된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경험을 본 사업에 최적화된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개발경로 적용</a:t>
            </a:r>
          </a:p>
        </p:txBody>
      </p:sp>
      <p:sp>
        <p:nvSpPr>
          <p:cNvPr id="63" name="직사각형 37"/>
          <p:cNvSpPr/>
          <p:nvPr/>
        </p:nvSpPr>
        <p:spPr>
          <a:xfrm>
            <a:off x="647966" y="2744925"/>
            <a:ext cx="1800000" cy="396043"/>
          </a:xfrm>
          <a:prstGeom prst="rect">
            <a:avLst/>
          </a:prstGeom>
          <a:solidFill>
            <a:srgbClr val="ABDDFB"/>
          </a:solidFill>
          <a:ln w="635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38"/>
          <p:cNvSpPr/>
          <p:nvPr/>
        </p:nvSpPr>
        <p:spPr>
          <a:xfrm>
            <a:off x="2115889" y="2744924"/>
            <a:ext cx="332077" cy="175384"/>
          </a:xfrm>
          <a:prstGeom prst="rect">
            <a:avLst/>
          </a:prstGeom>
          <a:solidFill>
            <a:srgbClr val="038CDC"/>
          </a:solidFill>
          <a:ln w="9525" algn="ctr">
            <a:noFill/>
            <a:miter lim="800000"/>
            <a:headEnd/>
            <a:tailEnd type="none" w="sm" len="sm"/>
          </a:ln>
          <a:extLst/>
        </p:spPr>
        <p:txBody>
          <a:bodyPr wrap="square" lIns="36000" tIns="36000" rIns="36000" bIns="36000" anchor="ctr"/>
          <a:lstStyle/>
          <a:p>
            <a:pPr algn="ctr" latinLnBrk="0"/>
            <a:endParaRPr lang="ko-KR" altLang="en-US" sz="1000" spc="-5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5" name="직사각형 39"/>
          <p:cNvSpPr/>
          <p:nvPr/>
        </p:nvSpPr>
        <p:spPr>
          <a:xfrm>
            <a:off x="689826" y="2768222"/>
            <a:ext cx="1716279" cy="349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ko-KR" altLang="en-US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사업특성 고려</a:t>
            </a:r>
          </a:p>
        </p:txBody>
      </p:sp>
      <p:sp>
        <p:nvSpPr>
          <p:cNvPr id="66" name="직사각형 34"/>
          <p:cNvSpPr/>
          <p:nvPr/>
        </p:nvSpPr>
        <p:spPr>
          <a:xfrm>
            <a:off x="2912149" y="2744925"/>
            <a:ext cx="1800000" cy="396043"/>
          </a:xfrm>
          <a:prstGeom prst="rect">
            <a:avLst/>
          </a:prstGeom>
          <a:solidFill>
            <a:srgbClr val="ABDDFB"/>
          </a:solidFill>
          <a:ln w="635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직사각형 35"/>
          <p:cNvSpPr/>
          <p:nvPr/>
        </p:nvSpPr>
        <p:spPr>
          <a:xfrm>
            <a:off x="4380072" y="2744924"/>
            <a:ext cx="332077" cy="175384"/>
          </a:xfrm>
          <a:prstGeom prst="rect">
            <a:avLst/>
          </a:prstGeom>
          <a:solidFill>
            <a:srgbClr val="038CDC"/>
          </a:solidFill>
          <a:ln w="9525" algn="ctr">
            <a:noFill/>
            <a:miter lim="800000"/>
            <a:headEnd/>
            <a:tailEnd type="none" w="sm" len="sm"/>
          </a:ln>
          <a:extLst/>
        </p:spPr>
        <p:txBody>
          <a:bodyPr wrap="square" lIns="36000" tIns="36000" rIns="36000" bIns="36000" anchor="ctr"/>
          <a:lstStyle/>
          <a:p>
            <a:pPr algn="ctr" latinLnBrk="0"/>
            <a:endParaRPr lang="ko-KR" altLang="en-US" sz="1000" spc="-5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8" name="직사각형 36"/>
          <p:cNvSpPr/>
          <p:nvPr/>
        </p:nvSpPr>
        <p:spPr>
          <a:xfrm>
            <a:off x="2954009" y="2768222"/>
            <a:ext cx="1716279" cy="349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ko-KR" altLang="en-US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  <a:r>
              <a:rPr lang="en-US" altLang="ko-KR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연계관리</a:t>
            </a:r>
          </a:p>
        </p:txBody>
      </p:sp>
      <p:sp>
        <p:nvSpPr>
          <p:cNvPr id="69" name="직사각형 31"/>
          <p:cNvSpPr/>
          <p:nvPr/>
        </p:nvSpPr>
        <p:spPr>
          <a:xfrm>
            <a:off x="5128707" y="2744925"/>
            <a:ext cx="1800000" cy="396043"/>
          </a:xfrm>
          <a:prstGeom prst="rect">
            <a:avLst/>
          </a:prstGeom>
          <a:solidFill>
            <a:srgbClr val="ABDDFB"/>
          </a:solidFill>
          <a:ln w="635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0" name="직사각형 32"/>
          <p:cNvSpPr/>
          <p:nvPr/>
        </p:nvSpPr>
        <p:spPr>
          <a:xfrm>
            <a:off x="6596630" y="2744924"/>
            <a:ext cx="332077" cy="175384"/>
          </a:xfrm>
          <a:prstGeom prst="rect">
            <a:avLst/>
          </a:prstGeom>
          <a:solidFill>
            <a:srgbClr val="038CDC"/>
          </a:solidFill>
          <a:ln w="9525" algn="ctr">
            <a:noFill/>
            <a:miter lim="800000"/>
            <a:headEnd/>
            <a:tailEnd type="none" w="sm" len="sm"/>
          </a:ln>
          <a:extLst/>
        </p:spPr>
        <p:txBody>
          <a:bodyPr wrap="square" lIns="36000" tIns="36000" rIns="36000" bIns="36000" anchor="ctr"/>
          <a:lstStyle/>
          <a:p>
            <a:pPr algn="ctr" latinLnBrk="0"/>
            <a:endParaRPr lang="ko-KR" altLang="en-US" sz="1000" spc="-5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1" name="직사각형 33"/>
          <p:cNvSpPr/>
          <p:nvPr/>
        </p:nvSpPr>
        <p:spPr>
          <a:xfrm>
            <a:off x="5170567" y="2768222"/>
            <a:ext cx="1716279" cy="349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ko-KR" altLang="en-US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개발방법론 커스터마이징</a:t>
            </a:r>
          </a:p>
        </p:txBody>
      </p:sp>
      <p:sp>
        <p:nvSpPr>
          <p:cNvPr id="72" name="직사각형 28"/>
          <p:cNvSpPr/>
          <p:nvPr/>
        </p:nvSpPr>
        <p:spPr>
          <a:xfrm>
            <a:off x="7411941" y="2744925"/>
            <a:ext cx="1800000" cy="396043"/>
          </a:xfrm>
          <a:prstGeom prst="rect">
            <a:avLst/>
          </a:prstGeom>
          <a:solidFill>
            <a:srgbClr val="ABDDFB"/>
          </a:solidFill>
          <a:ln w="635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직사각형 29"/>
          <p:cNvSpPr/>
          <p:nvPr/>
        </p:nvSpPr>
        <p:spPr>
          <a:xfrm>
            <a:off x="8879864" y="2744924"/>
            <a:ext cx="332077" cy="175384"/>
          </a:xfrm>
          <a:prstGeom prst="rect">
            <a:avLst/>
          </a:prstGeom>
          <a:solidFill>
            <a:srgbClr val="038CDC"/>
          </a:solidFill>
          <a:ln w="9525" algn="ctr">
            <a:noFill/>
            <a:miter lim="800000"/>
            <a:headEnd/>
            <a:tailEnd type="none" w="sm" len="sm"/>
          </a:ln>
          <a:extLst/>
        </p:spPr>
        <p:txBody>
          <a:bodyPr wrap="square" lIns="36000" tIns="36000" rIns="36000" bIns="36000" anchor="ctr"/>
          <a:lstStyle/>
          <a:p>
            <a:pPr algn="ctr" latinLnBrk="0"/>
            <a:endParaRPr lang="ko-KR" altLang="en-US" sz="1000" spc="-5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직사각형 30"/>
          <p:cNvSpPr/>
          <p:nvPr/>
        </p:nvSpPr>
        <p:spPr>
          <a:xfrm>
            <a:off x="7453801" y="2768222"/>
            <a:ext cx="1716279" cy="349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ko-KR" altLang="en-US" sz="12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성공적 적용사례 활용</a:t>
            </a:r>
          </a:p>
        </p:txBody>
      </p:sp>
      <p:sp>
        <p:nvSpPr>
          <p:cNvPr id="75" name="WordArt 24"/>
          <p:cNvSpPr>
            <a:spLocks noChangeArrowheads="1" noChangeShapeType="1" noTextEdit="1"/>
          </p:cNvSpPr>
          <p:nvPr/>
        </p:nvSpPr>
        <p:spPr bwMode="auto">
          <a:xfrm>
            <a:off x="3734569" y="2240868"/>
            <a:ext cx="2371725" cy="2190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54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SA2</a:t>
            </a:r>
            <a:r>
              <a:rPr lang="ko-KR" altLang="en-US" sz="5400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방법론 적용의 핵심 요인</a:t>
            </a:r>
          </a:p>
        </p:txBody>
      </p:sp>
      <p:pic>
        <p:nvPicPr>
          <p:cNvPr id="76" name="Picture 210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78" y="2271042"/>
            <a:ext cx="332447" cy="1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11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87338" y="2271042"/>
            <a:ext cx="332447" cy="1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122"/>
          <p:cNvSpPr>
            <a:spLocks noChangeArrowheads="1"/>
          </p:cNvSpPr>
          <p:nvPr/>
        </p:nvSpPr>
        <p:spPr bwMode="auto">
          <a:xfrm>
            <a:off x="2799581" y="4641958"/>
            <a:ext cx="1599904" cy="827031"/>
          </a:xfrm>
          <a:prstGeom prst="rect">
            <a:avLst/>
          </a:prstGeom>
          <a:solidFill>
            <a:srgbClr val="EAEAEA"/>
          </a:solidFill>
          <a:ln w="635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 wrap="none" lIns="91338" tIns="45668" rIns="91338" bIns="45668" anchor="ctr"/>
          <a:lstStyle>
            <a:lvl1pPr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endParaRPr lang="ko-KR" altLang="en-US" sz="1800" b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Rectangle 44"/>
          <p:cNvSpPr>
            <a:spLocks noChangeArrowheads="1"/>
          </p:cNvSpPr>
          <p:nvPr/>
        </p:nvSpPr>
        <p:spPr bwMode="auto">
          <a:xfrm>
            <a:off x="2799581" y="5595308"/>
            <a:ext cx="1907310" cy="3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데이터모델링 정합성 검토</a:t>
            </a:r>
            <a:endParaRPr lang="ko-KR" altLang="en-US" sz="1000" b="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표준 및 관련지침 준수 점검</a:t>
            </a:r>
            <a:endParaRPr lang="ko-KR" altLang="ko-KR" sz="1000" b="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0" name="AutoShape 191"/>
          <p:cNvSpPr>
            <a:spLocks noChangeArrowheads="1"/>
          </p:cNvSpPr>
          <p:nvPr/>
        </p:nvSpPr>
        <p:spPr bwMode="gray">
          <a:xfrm flipV="1">
            <a:off x="2799581" y="4381642"/>
            <a:ext cx="1613625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" name="Picture 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72" y="4642166"/>
            <a:ext cx="1075529" cy="827031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</p:pic>
      <p:pic>
        <p:nvPicPr>
          <p:cNvPr id="82" name="Picture 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99" y="4642166"/>
            <a:ext cx="1072443" cy="827031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</p:pic>
      <p:sp>
        <p:nvSpPr>
          <p:cNvPr id="83" name="Rectangle 58"/>
          <p:cNvSpPr>
            <a:spLocks noChangeArrowheads="1"/>
          </p:cNvSpPr>
          <p:nvPr/>
        </p:nvSpPr>
        <p:spPr bwMode="auto">
          <a:xfrm>
            <a:off x="4757793" y="5556859"/>
            <a:ext cx="2101878" cy="3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kumimoji="1"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</a:t>
            </a:r>
            <a:r>
              <a:rPr kumimoji="1"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1"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예산 계획 대비 실적 분석</a:t>
            </a:r>
            <a:endParaRPr kumimoji="1" lang="en-US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11125" indent="-111125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kumimoji="1"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시계열적 성과분석 및 전망</a:t>
            </a:r>
          </a:p>
        </p:txBody>
      </p:sp>
      <p:sp>
        <p:nvSpPr>
          <p:cNvPr id="84" name="AutoShape 46"/>
          <p:cNvSpPr>
            <a:spLocks noChangeArrowheads="1"/>
          </p:cNvSpPr>
          <p:nvPr/>
        </p:nvSpPr>
        <p:spPr bwMode="auto">
          <a:xfrm>
            <a:off x="4743024" y="4379374"/>
            <a:ext cx="2131417" cy="206958"/>
          </a:xfrm>
          <a:prstGeom prst="roundRect">
            <a:avLst/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>
              <a:buSzPct val="80000"/>
            </a:pPr>
            <a:r>
              <a:rPr kumimoji="1" lang="ko-KR" altLang="en-US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</a:t>
            </a:r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-PMS </a:t>
            </a:r>
            <a:r>
              <a:rPr kumimoji="1" lang="en-US" altLang="ko-KR" sz="105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1" lang="ko-KR" altLang="en-US" sz="105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상태 점검</a:t>
            </a:r>
            <a:r>
              <a:rPr kumimoji="1" lang="en-US" altLang="ko-KR" sz="105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kumimoji="1" lang="ko-KR" altLang="ko-KR" sz="105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5" name="그룹 57"/>
          <p:cNvGrpSpPr/>
          <p:nvPr/>
        </p:nvGrpSpPr>
        <p:grpSpPr>
          <a:xfrm>
            <a:off x="416496" y="4646128"/>
            <a:ext cx="2151059" cy="827031"/>
            <a:chOff x="4206097" y="2578405"/>
            <a:chExt cx="2151059" cy="827031"/>
          </a:xfrm>
        </p:grpSpPr>
        <p:pic>
          <p:nvPicPr>
            <p:cNvPr id="86" name="Picture 4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627" y="2578405"/>
              <a:ext cx="1075529" cy="827031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4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097" y="2578405"/>
              <a:ext cx="1075529" cy="82703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</p:pic>
      </p:grpSp>
      <p:sp>
        <p:nvSpPr>
          <p:cNvPr id="88" name="AutoShape 197"/>
          <p:cNvSpPr>
            <a:spLocks noChangeArrowheads="1"/>
          </p:cNvSpPr>
          <p:nvPr/>
        </p:nvSpPr>
        <p:spPr bwMode="gray">
          <a:xfrm flipV="1">
            <a:off x="440810" y="4398402"/>
            <a:ext cx="2102362" cy="201463"/>
          </a:xfrm>
          <a:prstGeom prst="roundRect">
            <a:avLst/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9" name="AutoShape 52"/>
          <p:cNvSpPr>
            <a:spLocks noChangeArrowheads="1"/>
          </p:cNvSpPr>
          <p:nvPr/>
        </p:nvSpPr>
        <p:spPr bwMode="auto">
          <a:xfrm>
            <a:off x="611826" y="4451476"/>
            <a:ext cx="1742790" cy="121147"/>
          </a:xfrm>
          <a:prstGeom prst="roundRect">
            <a:avLst/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T-RAR (</a:t>
            </a:r>
            <a:r>
              <a:rPr kumimoji="1" lang="ko-KR" altLang="en-US" sz="105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요구사항 추적</a:t>
            </a:r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kumimoji="1" lang="ko-KR" altLang="ko-KR" sz="105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AutoShape 203"/>
          <p:cNvSpPr>
            <a:spLocks noChangeArrowheads="1"/>
          </p:cNvSpPr>
          <p:nvPr/>
        </p:nvSpPr>
        <p:spPr bwMode="auto">
          <a:xfrm>
            <a:off x="2740991" y="4399717"/>
            <a:ext cx="1708370" cy="166271"/>
          </a:xfrm>
          <a:prstGeom prst="roundRect">
            <a:avLst>
              <a:gd name="adj" fmla="val 57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buSzPct val="80000"/>
            </a:pPr>
            <a:r>
              <a:rPr lang="en-US" altLang="ko-KR" sz="1050" b="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D-CHK (</a:t>
            </a:r>
            <a:r>
              <a:rPr lang="ko-KR" altLang="en-US" sz="1050" b="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데이터모델링 검토</a:t>
            </a:r>
            <a:r>
              <a:rPr lang="en-US" altLang="ko-KR" sz="1050" b="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ko-KR" sz="1050" b="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1" name="Picture 5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48" y="4775314"/>
            <a:ext cx="1556640" cy="74892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</p:pic>
      <p:pic>
        <p:nvPicPr>
          <p:cNvPr id="92" name="Picture 5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636" y="4774397"/>
            <a:ext cx="826842" cy="749837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93" name="Rectangle 60"/>
          <p:cNvSpPr>
            <a:spLocks noChangeArrowheads="1"/>
          </p:cNvSpPr>
          <p:nvPr/>
        </p:nvSpPr>
        <p:spPr bwMode="auto">
          <a:xfrm>
            <a:off x="6930598" y="5635600"/>
            <a:ext cx="1942840" cy="3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소스코드 형상관리 및 인스펙션</a:t>
            </a:r>
          </a:p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지속적 통합으로 품질 문제 조기검출</a:t>
            </a:r>
            <a:endParaRPr lang="en-US" altLang="ko-KR" sz="1000" b="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4" name="AutoShape 200"/>
          <p:cNvSpPr>
            <a:spLocks noChangeArrowheads="1"/>
          </p:cNvSpPr>
          <p:nvPr/>
        </p:nvSpPr>
        <p:spPr bwMode="gray">
          <a:xfrm flipV="1">
            <a:off x="7128417" y="4393192"/>
            <a:ext cx="2178191" cy="201463"/>
          </a:xfrm>
          <a:prstGeom prst="roundRect">
            <a:avLst/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5" name="AutoShape 201"/>
          <p:cNvSpPr>
            <a:spLocks noChangeArrowheads="1"/>
          </p:cNvSpPr>
          <p:nvPr/>
        </p:nvSpPr>
        <p:spPr bwMode="gray">
          <a:xfrm flipV="1">
            <a:off x="7128417" y="4380601"/>
            <a:ext cx="2178191" cy="104928"/>
          </a:xfrm>
          <a:prstGeom prst="roundRect">
            <a:avLst/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AutoShape 205"/>
          <p:cNvSpPr>
            <a:spLocks noChangeArrowheads="1"/>
          </p:cNvSpPr>
          <p:nvPr/>
        </p:nvSpPr>
        <p:spPr bwMode="auto">
          <a:xfrm>
            <a:off x="6930598" y="4383635"/>
            <a:ext cx="2563767" cy="216305"/>
          </a:xfrm>
          <a:prstGeom prst="roundRect">
            <a:avLst/>
          </a:prstGeom>
          <a:noFill/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CI &amp; CMS (</a:t>
            </a:r>
            <a:r>
              <a:rPr kumimoji="1" lang="ko-KR" altLang="en-US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지속적 통합</a:t>
            </a:r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kumimoji="1" lang="ko-KR" altLang="en-US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형상관리</a:t>
            </a:r>
            <a:r>
              <a:rPr kumimoji="1" lang="en-US" altLang="ko-KR" sz="1050" spc="-8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kumimoji="1" lang="ko-KR" altLang="ko-KR" sz="105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1" name="Rectangle 60"/>
          <p:cNvSpPr>
            <a:spLocks noChangeArrowheads="1"/>
          </p:cNvSpPr>
          <p:nvPr/>
        </p:nvSpPr>
        <p:spPr bwMode="auto">
          <a:xfrm>
            <a:off x="472148" y="5583766"/>
            <a:ext cx="1457130" cy="38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단계별 요구사항 추적 검토</a:t>
            </a:r>
          </a:p>
          <a:p>
            <a:pPr marL="111125" indent="-111125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buFont typeface="Wingdings" pitchFamily="2" charset="2"/>
              <a:buChar char="§"/>
              <a:tabLst>
                <a:tab pos="90388" algn="l"/>
              </a:tabLst>
            </a:pPr>
            <a:r>
              <a:rPr lang="ko-KR" altLang="en-US" sz="1000" b="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변경 영향 분석</a:t>
            </a:r>
            <a:endParaRPr lang="en-US" altLang="ko-KR" sz="1000" b="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2" name="Text Box 1715"/>
          <p:cNvSpPr txBox="1">
            <a:spLocks noChangeArrowheads="1"/>
          </p:cNvSpPr>
          <p:nvPr/>
        </p:nvSpPr>
        <p:spPr bwMode="auto">
          <a:xfrm>
            <a:off x="4706891" y="6306423"/>
            <a:ext cx="476581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5250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1pPr>
            <a:lvl2pPr marL="180975" indent="-84138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2pPr>
            <a:lvl3pPr marL="280988" indent="-95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3pPr>
            <a:lvl4pPr marL="708025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4pPr>
            <a:lvl5pPr marL="857250" defTabSz="801688"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5pPr>
            <a:lvl6pPr marL="13144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6pPr>
            <a:lvl7pPr marL="17716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7pPr>
            <a:lvl8pPr marL="22288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8pPr>
            <a:lvl9pPr marL="2686050" defTabSz="8016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산돌고딕 L" pitchFamily="18" charset="-127"/>
                <a:ea typeface="산돌고딕 L" pitchFamily="18" charset="-127"/>
              </a:defRPr>
            </a:lvl9pPr>
          </a:lstStyle>
          <a:p>
            <a:pPr marL="0" indent="0" algn="r" defTabSz="1509713">
              <a:spcBef>
                <a:spcPct val="30000"/>
              </a:spcBef>
              <a:spcAft>
                <a:spcPct val="17000"/>
              </a:spcAft>
              <a:buClr>
                <a:srgbClr val="969696"/>
              </a:buClr>
              <a:buSzPct val="80000"/>
              <a:tabLst>
                <a:tab pos="90388" algn="l"/>
              </a:tabLst>
            </a:pP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방법론에 제시된 지원도구는 프로젝트 특성을 고려하여 적용여부를 결정합니다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3" name="Picture 1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202" y="4691134"/>
            <a:ext cx="1140751" cy="7654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7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0732"/>
            <a:ext cx="9433048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1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사업의 수행 조직은 </a:t>
            </a:r>
            <a:r>
              <a:rPr lang="ko-KR" altLang="en-US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고객사와 제안사 </a:t>
            </a:r>
            <a:r>
              <a:rPr lang="en-US" altLang="ko-KR" sz="11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</a:t>
            </a:r>
            <a:r>
              <a:rPr lang="ko-KR" altLang="en-US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1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 관리하에 </a:t>
            </a:r>
            <a:r>
              <a:rPr lang="ko-KR" altLang="en-US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분야별 시스템 구축 및 안정적인 시스템을 구축할 수 있는 체제로 </a:t>
            </a:r>
            <a:r>
              <a:rPr lang="ko-KR" altLang="en-US" sz="1100" spc="-5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구성합니다</a:t>
            </a:r>
            <a:r>
              <a:rPr lang="en-US" altLang="ko-KR" sz="1100" spc="-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프로젝트 수행 조직 구성도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05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조직구성방안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9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프로젝트 수행 조직 구성도</a:t>
            </a:r>
            <a:endParaRPr lang="ko-KR" altLang="en-US" dirty="0"/>
          </a:p>
        </p:txBody>
      </p:sp>
      <p:sp>
        <p:nvSpPr>
          <p:cNvPr id="120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cxnSp>
        <p:nvCxnSpPr>
          <p:cNvPr id="301" name="꺾인 연결선 300"/>
          <p:cNvCxnSpPr>
            <a:stCxn id="352" idx="0"/>
            <a:endCxn id="308" idx="0"/>
          </p:cNvCxnSpPr>
          <p:nvPr/>
        </p:nvCxnSpPr>
        <p:spPr bwMode="auto">
          <a:xfrm rot="16200000" flipV="1">
            <a:off x="4575920" y="2296461"/>
            <a:ext cx="12700" cy="1665225"/>
          </a:xfrm>
          <a:prstGeom prst="bentConnector3">
            <a:avLst>
              <a:gd name="adj1" fmla="val 180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꺾인 연결선 301"/>
          <p:cNvCxnSpPr>
            <a:stCxn id="313" idx="0"/>
          </p:cNvCxnSpPr>
          <p:nvPr/>
        </p:nvCxnSpPr>
        <p:spPr bwMode="auto">
          <a:xfrm rot="5400000" flipH="1" flipV="1">
            <a:off x="2449941" y="2908542"/>
            <a:ext cx="210432" cy="1236479"/>
          </a:xfrm>
          <a:prstGeom prst="bentConnector2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꺾인 연결선 302"/>
          <p:cNvCxnSpPr/>
          <p:nvPr/>
        </p:nvCxnSpPr>
        <p:spPr bwMode="auto">
          <a:xfrm rot="5400000">
            <a:off x="897038" y="4883774"/>
            <a:ext cx="1121392" cy="88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4" name="Group 84"/>
          <p:cNvGrpSpPr>
            <a:grpSpLocks/>
          </p:cNvGrpSpPr>
          <p:nvPr/>
        </p:nvGrpSpPr>
        <p:grpSpPr bwMode="auto">
          <a:xfrm>
            <a:off x="3010707" y="3129074"/>
            <a:ext cx="1465200" cy="547688"/>
            <a:chOff x="3463" y="1194"/>
            <a:chExt cx="839" cy="345"/>
          </a:xfrm>
        </p:grpSpPr>
        <p:grpSp>
          <p:nvGrpSpPr>
            <p:cNvPr id="305" name="Group 85"/>
            <p:cNvGrpSpPr>
              <a:grpSpLocks/>
            </p:cNvGrpSpPr>
            <p:nvPr/>
          </p:nvGrpSpPr>
          <p:grpSpPr bwMode="auto">
            <a:xfrm>
              <a:off x="3463" y="1194"/>
              <a:ext cx="839" cy="345"/>
              <a:chOff x="3463" y="1261"/>
              <a:chExt cx="839" cy="345"/>
            </a:xfrm>
          </p:grpSpPr>
          <p:sp>
            <p:nvSpPr>
              <p:cNvPr id="307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/>
              <a:p>
                <a:pPr algn="l" latinLnBrk="0"/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545443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고객사 </a:t>
                </a:r>
                <a:r>
                  <a:rPr lang="en-US" altLang="ko-KR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PM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sp>
          <p:nvSpPr>
            <p:cNvPr id="306" name="Rectangle 101"/>
            <p:cNvSpPr>
              <a:spLocks noChangeArrowheads="1"/>
            </p:cNvSpPr>
            <p:nvPr/>
          </p:nvSpPr>
          <p:spPr bwMode="gray">
            <a:xfrm>
              <a:off x="3615" y="1414"/>
              <a:ext cx="5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Project Manager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09" name="Group 84"/>
          <p:cNvGrpSpPr>
            <a:grpSpLocks/>
          </p:cNvGrpSpPr>
          <p:nvPr/>
        </p:nvGrpSpPr>
        <p:grpSpPr bwMode="auto">
          <a:xfrm>
            <a:off x="1204318" y="3631997"/>
            <a:ext cx="1465200" cy="547689"/>
            <a:chOff x="3463" y="1194"/>
            <a:chExt cx="839" cy="345"/>
          </a:xfrm>
        </p:grpSpPr>
        <p:grpSp>
          <p:nvGrpSpPr>
            <p:cNvPr id="310" name="Group 85"/>
            <p:cNvGrpSpPr>
              <a:grpSpLocks/>
            </p:cNvGrpSpPr>
            <p:nvPr/>
          </p:nvGrpSpPr>
          <p:grpSpPr bwMode="auto">
            <a:xfrm>
              <a:off x="3463" y="1194"/>
              <a:ext cx="839" cy="345"/>
              <a:chOff x="3463" y="1261"/>
              <a:chExt cx="839" cy="345"/>
            </a:xfrm>
          </p:grpSpPr>
          <p:sp>
            <p:nvSpPr>
              <p:cNvPr id="312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545443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고객사 프로젝트 지원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sp>
          <p:nvSpPr>
            <p:cNvPr id="311" name="Rectangle 101"/>
            <p:cNvSpPr>
              <a:spLocks noChangeArrowheads="1"/>
            </p:cNvSpPr>
            <p:nvPr/>
          </p:nvSpPr>
          <p:spPr bwMode="gray">
            <a:xfrm>
              <a:off x="3627" y="1414"/>
              <a:ext cx="51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en-US" altLang="ko-KR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DBA/QA/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인프라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314" name="꺾인 연결선 212"/>
          <p:cNvCxnSpPr/>
          <p:nvPr/>
        </p:nvCxnSpPr>
        <p:spPr bwMode="auto">
          <a:xfrm>
            <a:off x="7151827" y="3427277"/>
            <a:ext cx="0" cy="174644"/>
          </a:xfrm>
          <a:prstGeom prst="straightConnector1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직선 연결선 314"/>
          <p:cNvCxnSpPr/>
          <p:nvPr/>
        </p:nvCxnSpPr>
        <p:spPr>
          <a:xfrm>
            <a:off x="6058878" y="3428896"/>
            <a:ext cx="2557573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6" name="꺾인 연결선 212"/>
          <p:cNvCxnSpPr/>
          <p:nvPr/>
        </p:nvCxnSpPr>
        <p:spPr bwMode="auto">
          <a:xfrm>
            <a:off x="8620371" y="3424534"/>
            <a:ext cx="0" cy="174644"/>
          </a:xfrm>
          <a:prstGeom prst="straightConnector1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꺾인 연결선 212"/>
          <p:cNvCxnSpPr/>
          <p:nvPr/>
        </p:nvCxnSpPr>
        <p:spPr bwMode="auto">
          <a:xfrm>
            <a:off x="4575950" y="2712783"/>
            <a:ext cx="0" cy="192108"/>
          </a:xfrm>
          <a:prstGeom prst="straightConnector1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꺾인 연결선 212"/>
          <p:cNvCxnSpPr/>
          <p:nvPr/>
        </p:nvCxnSpPr>
        <p:spPr bwMode="auto">
          <a:xfrm>
            <a:off x="7952062" y="3142320"/>
            <a:ext cx="0" cy="281266"/>
          </a:xfrm>
          <a:prstGeom prst="straightConnector1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꺾인 연결선 318"/>
          <p:cNvCxnSpPr/>
          <p:nvPr/>
        </p:nvCxnSpPr>
        <p:spPr bwMode="auto">
          <a:xfrm rot="5400000">
            <a:off x="3270942" y="4866860"/>
            <a:ext cx="1058567" cy="88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꺾인 연결선 319"/>
          <p:cNvCxnSpPr/>
          <p:nvPr/>
        </p:nvCxnSpPr>
        <p:spPr bwMode="auto">
          <a:xfrm rot="5400000">
            <a:off x="5611202" y="4866860"/>
            <a:ext cx="1058567" cy="88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꺾인 연결선 320"/>
          <p:cNvCxnSpPr/>
          <p:nvPr/>
        </p:nvCxnSpPr>
        <p:spPr bwMode="auto">
          <a:xfrm rot="5400000">
            <a:off x="7915458" y="4866860"/>
            <a:ext cx="1058567" cy="88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2" name="그룹 321"/>
          <p:cNvGrpSpPr/>
          <p:nvPr/>
        </p:nvGrpSpPr>
        <p:grpSpPr>
          <a:xfrm>
            <a:off x="435546" y="5342992"/>
            <a:ext cx="2050417" cy="1074340"/>
            <a:chOff x="-2247800" y="5173576"/>
            <a:chExt cx="2050417" cy="1074340"/>
          </a:xfrm>
        </p:grpSpPr>
        <p:sp>
          <p:nvSpPr>
            <p:cNvPr id="323" name="AutoShape 245"/>
            <p:cNvSpPr>
              <a:spLocks noChangeArrowheads="1"/>
            </p:cNvSpPr>
            <p:nvPr/>
          </p:nvSpPr>
          <p:spPr bwMode="auto">
            <a:xfrm>
              <a:off x="-2247800" y="5173576"/>
              <a:ext cx="2050417" cy="1074340"/>
            </a:xfrm>
            <a:prstGeom prst="roundRect">
              <a:avLst>
                <a:gd name="adj" fmla="val 4630"/>
              </a:avLst>
            </a:prstGeom>
            <a:solidFill>
              <a:srgbClr val="D3EDFD"/>
            </a:solidFill>
            <a:ln w="9525" algn="ctr">
              <a:solidFill>
                <a:srgbClr val="2FB0FF"/>
              </a:solidFill>
              <a:round/>
              <a:headEnd/>
              <a:tailEnd/>
            </a:ln>
            <a:extLst/>
          </p:spPr>
          <p:txBody>
            <a:bodyPr lIns="0" tIns="25200" rIns="0" bIns="0"/>
            <a:lstStyle/>
            <a:p>
              <a:pPr algn="ctr" latinLnBrk="0"/>
              <a:endParaRPr lang="ko-KR" altLang="en-US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24" name="AutoShape 245"/>
            <p:cNvSpPr>
              <a:spLocks noChangeArrowheads="1"/>
            </p:cNvSpPr>
            <p:nvPr/>
          </p:nvSpPr>
          <p:spPr bwMode="gray">
            <a:xfrm>
              <a:off x="-2166900" y="5273323"/>
              <a:ext cx="1886281" cy="882474"/>
            </a:xfrm>
            <a:prstGeom prst="roundRect">
              <a:avLst>
                <a:gd name="adj" fmla="val 409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25200" rIns="0" bIns="0" anchor="ctr"/>
            <a:lstStyle>
              <a:lvl1pPr marL="92075" indent="-92075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고객확인의무 체계 개선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거래 모니터링 모델 개선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내부통제 진단 및 개선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전사 </a:t>
              </a: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ML/TF </a:t>
              </a: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위험평가체계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수립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RBA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솔루션 적용 시스템 구축 지원</a:t>
              </a:r>
              <a:endParaRPr lang="ko-KR" altLang="en-US" sz="8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5" name="그룹 324"/>
          <p:cNvGrpSpPr/>
          <p:nvPr/>
        </p:nvGrpSpPr>
        <p:grpSpPr>
          <a:xfrm>
            <a:off x="2773723" y="5342992"/>
            <a:ext cx="2050417" cy="1074340"/>
            <a:chOff x="-2247800" y="5173576"/>
            <a:chExt cx="2050417" cy="1074340"/>
          </a:xfrm>
        </p:grpSpPr>
        <p:sp>
          <p:nvSpPr>
            <p:cNvPr id="326" name="AutoShape 245"/>
            <p:cNvSpPr>
              <a:spLocks noChangeArrowheads="1"/>
            </p:cNvSpPr>
            <p:nvPr/>
          </p:nvSpPr>
          <p:spPr bwMode="auto">
            <a:xfrm>
              <a:off x="-2247800" y="5173576"/>
              <a:ext cx="2050417" cy="1074340"/>
            </a:xfrm>
            <a:prstGeom prst="roundRect">
              <a:avLst>
                <a:gd name="adj" fmla="val 4630"/>
              </a:avLst>
            </a:prstGeom>
            <a:solidFill>
              <a:srgbClr val="D3EDFD"/>
            </a:solidFill>
            <a:ln w="9525" algn="ctr">
              <a:solidFill>
                <a:srgbClr val="2FB0FF"/>
              </a:solidFill>
              <a:round/>
              <a:headEnd/>
              <a:tailEnd/>
            </a:ln>
            <a:extLst/>
          </p:spPr>
          <p:txBody>
            <a:bodyPr lIns="0" tIns="25200" rIns="0" bIns="0"/>
            <a:lstStyle/>
            <a:p>
              <a:pPr algn="ctr" latinLnBrk="0"/>
              <a:endParaRPr lang="ko-KR" altLang="en-US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27" name="AutoShape 245"/>
            <p:cNvSpPr>
              <a:spLocks noChangeArrowheads="1"/>
            </p:cNvSpPr>
            <p:nvPr/>
          </p:nvSpPr>
          <p:spPr bwMode="gray">
            <a:xfrm>
              <a:off x="-2166900" y="5273323"/>
              <a:ext cx="1886281" cy="882474"/>
            </a:xfrm>
            <a:prstGeom prst="roundRect">
              <a:avLst>
                <a:gd name="adj" fmla="val 409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25200" rIns="0" bIns="0" anchor="ctr"/>
            <a:lstStyle>
              <a:lvl1pPr marL="92075" indent="-92075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컨설팅 요건 분석 및 프로세스 구축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</a:pP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 (AML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업무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, RBA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기반 위험평가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CTR/STR/WLF/KYC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업무 개발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WEB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공통기능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관리화면 개발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RA(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위험평가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)/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거래패턴 업무 개발</a:t>
              </a:r>
              <a:endParaRPr lang="ko-KR" altLang="en-US" sz="8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>
            <a:off x="5111900" y="5342992"/>
            <a:ext cx="2050417" cy="1074340"/>
            <a:chOff x="-2247800" y="5173576"/>
            <a:chExt cx="2050417" cy="1074340"/>
          </a:xfrm>
        </p:grpSpPr>
        <p:sp>
          <p:nvSpPr>
            <p:cNvPr id="329" name="AutoShape 245"/>
            <p:cNvSpPr>
              <a:spLocks noChangeArrowheads="1"/>
            </p:cNvSpPr>
            <p:nvPr/>
          </p:nvSpPr>
          <p:spPr bwMode="auto">
            <a:xfrm>
              <a:off x="-2247800" y="5173576"/>
              <a:ext cx="2050417" cy="1074340"/>
            </a:xfrm>
            <a:prstGeom prst="roundRect">
              <a:avLst>
                <a:gd name="adj" fmla="val 4630"/>
              </a:avLst>
            </a:prstGeom>
            <a:solidFill>
              <a:srgbClr val="D3EDFD"/>
            </a:solidFill>
            <a:ln w="9525" algn="ctr">
              <a:solidFill>
                <a:srgbClr val="2FB0FF"/>
              </a:solidFill>
              <a:round/>
              <a:headEnd/>
              <a:tailEnd/>
            </a:ln>
            <a:extLst/>
          </p:spPr>
          <p:txBody>
            <a:bodyPr lIns="0" tIns="25200" rIns="0" bIns="0"/>
            <a:lstStyle/>
            <a:p>
              <a:pPr algn="ctr" latinLnBrk="0"/>
              <a:endParaRPr lang="ko-KR" altLang="en-US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30" name="AutoShape 245"/>
            <p:cNvSpPr>
              <a:spLocks noChangeArrowheads="1"/>
            </p:cNvSpPr>
            <p:nvPr/>
          </p:nvSpPr>
          <p:spPr bwMode="gray">
            <a:xfrm>
              <a:off x="-2166900" y="5273323"/>
              <a:ext cx="1886281" cy="882474"/>
            </a:xfrm>
            <a:prstGeom prst="roundRect">
              <a:avLst>
                <a:gd name="adj" fmla="val 409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25200" rIns="0" bIns="0" anchor="ctr"/>
            <a:lstStyle>
              <a:lvl1pPr marL="92075" indent="-92075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컨설팅 요건 분석 및 데이터 모델링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</a:pP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 (AML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업무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, RBA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기반 위험평가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데이터 마트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분석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설계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구축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인터페이스 및 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ETL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분석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설계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개발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데이터 이행</a:t>
              </a:r>
              <a:endParaRPr lang="ko-KR" altLang="en-US" sz="8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31" name="그룹 330"/>
          <p:cNvGrpSpPr/>
          <p:nvPr/>
        </p:nvGrpSpPr>
        <p:grpSpPr>
          <a:xfrm>
            <a:off x="7450077" y="5342992"/>
            <a:ext cx="2050417" cy="1074340"/>
            <a:chOff x="-2247800" y="5173576"/>
            <a:chExt cx="2050417" cy="1074340"/>
          </a:xfrm>
        </p:grpSpPr>
        <p:sp>
          <p:nvSpPr>
            <p:cNvPr id="332" name="AutoShape 245"/>
            <p:cNvSpPr>
              <a:spLocks noChangeArrowheads="1"/>
            </p:cNvSpPr>
            <p:nvPr/>
          </p:nvSpPr>
          <p:spPr bwMode="auto">
            <a:xfrm>
              <a:off x="-2247800" y="5173576"/>
              <a:ext cx="2050417" cy="1074340"/>
            </a:xfrm>
            <a:prstGeom prst="roundRect">
              <a:avLst>
                <a:gd name="adj" fmla="val 4630"/>
              </a:avLst>
            </a:prstGeom>
            <a:solidFill>
              <a:srgbClr val="D3EDFD"/>
            </a:solidFill>
            <a:ln w="9525" algn="ctr">
              <a:solidFill>
                <a:srgbClr val="2FB0FF"/>
              </a:solidFill>
              <a:round/>
              <a:headEnd/>
              <a:tailEnd/>
            </a:ln>
            <a:extLst/>
          </p:spPr>
          <p:txBody>
            <a:bodyPr lIns="0" tIns="25200" rIns="0" bIns="0"/>
            <a:lstStyle/>
            <a:p>
              <a:pPr algn="ctr" latinLnBrk="0"/>
              <a:endParaRPr lang="ko-KR" altLang="en-US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33" name="AutoShape 245"/>
            <p:cNvSpPr>
              <a:spLocks noChangeArrowheads="1"/>
            </p:cNvSpPr>
            <p:nvPr/>
          </p:nvSpPr>
          <p:spPr bwMode="gray">
            <a:xfrm>
              <a:off x="-2166900" y="5273323"/>
              <a:ext cx="1886281" cy="882474"/>
            </a:xfrm>
            <a:prstGeom prst="roundRect">
              <a:avLst>
                <a:gd name="adj" fmla="val 409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tIns="25200" rIns="0" bIns="0" anchor="ctr"/>
            <a:lstStyle>
              <a:lvl1pPr marL="92075" indent="-92075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879475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TA, AA,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솔루션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기술지원 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 marL="0" indent="0"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</a:pP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   (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인프라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데이터 아키텍처</a:t>
              </a:r>
              <a:r>
                <a:rPr lang="en-US" altLang="ko-KR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성능 테스트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보안 취약점 점검</a:t>
              </a:r>
              <a:endParaRPr lang="en-US" altLang="ko-KR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8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모의 해킹 점검</a:t>
              </a:r>
              <a:endParaRPr lang="ko-KR" altLang="en-US" sz="8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직선 연결선 333"/>
          <p:cNvCxnSpPr/>
          <p:nvPr/>
        </p:nvCxnSpPr>
        <p:spPr>
          <a:xfrm>
            <a:off x="1461187" y="4334880"/>
            <a:ext cx="698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꺾인 연결선 334"/>
          <p:cNvCxnSpPr/>
          <p:nvPr/>
        </p:nvCxnSpPr>
        <p:spPr bwMode="auto">
          <a:xfrm rot="5400000">
            <a:off x="4971889" y="4005795"/>
            <a:ext cx="657286" cy="883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6" name="그룹 335"/>
          <p:cNvGrpSpPr/>
          <p:nvPr/>
        </p:nvGrpSpPr>
        <p:grpSpPr>
          <a:xfrm>
            <a:off x="6429164" y="2588736"/>
            <a:ext cx="3013606" cy="624240"/>
            <a:chOff x="6429164" y="2588736"/>
            <a:chExt cx="3013606" cy="624240"/>
          </a:xfrm>
        </p:grpSpPr>
        <p:sp>
          <p:nvSpPr>
            <p:cNvPr id="337" name="Rectangle 7"/>
            <p:cNvSpPr>
              <a:spLocks noChangeArrowheads="1"/>
            </p:cNvSpPr>
            <p:nvPr/>
          </p:nvSpPr>
          <p:spPr bwMode="gray">
            <a:xfrm>
              <a:off x="6429164" y="2863373"/>
              <a:ext cx="3013606" cy="349603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/>
          </p:spPr>
          <p:txBody>
            <a:bodyPr lIns="36000" tIns="0" rIns="36000" bIns="0" anchor="ctr"/>
            <a:lstStyle/>
            <a:p>
              <a:pPr algn="l" latinLnBrk="0"/>
              <a:endParaRPr lang="ko-KR" altLang="en-US" sz="13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38" name="Rectangle 7"/>
            <p:cNvSpPr>
              <a:spLocks noChangeArrowheads="1"/>
            </p:cNvSpPr>
            <p:nvPr/>
          </p:nvSpPr>
          <p:spPr bwMode="gray">
            <a:xfrm>
              <a:off x="6429164" y="2588736"/>
              <a:ext cx="3013606" cy="273050"/>
            </a:xfrm>
            <a:prstGeom prst="rect">
              <a:avLst/>
            </a:prstGeom>
            <a:solidFill>
              <a:srgbClr val="709FC6"/>
            </a:solidFill>
            <a:ln w="9525" algn="ctr">
              <a:solidFill>
                <a:srgbClr val="00436C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B2B2B2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rPr>
                <a:t>전사 지원 조직</a:t>
              </a:r>
              <a:endPara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endParaRPr>
            </a:p>
          </p:txBody>
        </p: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1554" y="2990293"/>
              <a:ext cx="486852" cy="123222"/>
              <a:chOff x="13666063" y="3405379"/>
              <a:chExt cx="860792" cy="217868"/>
            </a:xfrm>
          </p:grpSpPr>
          <p:pic>
            <p:nvPicPr>
              <p:cNvPr id="349" name="그림 348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50" name="그림 349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4748F0AA-5DE7-4106-8F4F-9EB1FE2FABCA}"/>
                </a:ext>
              </a:extLst>
            </p:cNvPr>
            <p:cNvGrpSpPr/>
            <p:nvPr/>
          </p:nvGrpSpPr>
          <p:grpSpPr>
            <a:xfrm>
              <a:off x="7044086" y="2929217"/>
              <a:ext cx="638182" cy="216378"/>
              <a:chOff x="449362" y="3383793"/>
              <a:chExt cx="2412268" cy="396044"/>
            </a:xfrm>
            <a:effectLst/>
          </p:grpSpPr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F947034B-2F80-4CA6-801A-3C0ED985C25E}"/>
                  </a:ext>
                </a:extLst>
              </p:cNvPr>
              <p:cNvSpPr/>
              <p:nvPr/>
            </p:nvSpPr>
            <p:spPr>
              <a:xfrm>
                <a:off x="449362" y="3383793"/>
                <a:ext cx="2412268" cy="396044"/>
              </a:xfrm>
              <a:prstGeom prst="rect">
                <a:avLst/>
              </a:prstGeom>
              <a:solidFill>
                <a:srgbClr val="1255A4"/>
              </a:solidFill>
              <a:ln w="12700">
                <a:solidFill>
                  <a:srgbClr val="1255A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DE572FD3-C2D2-4A7A-9CD6-B8B6675DFC61}"/>
                  </a:ext>
                </a:extLst>
              </p:cNvPr>
              <p:cNvSpPr txBox="1"/>
              <p:nvPr/>
            </p:nvSpPr>
            <p:spPr>
              <a:xfrm>
                <a:off x="965962" y="3440982"/>
                <a:ext cx="1379076" cy="281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ko-KR" sz="1000" b="1" spc="-70" dirty="0" smtClean="0">
                    <a:ln w="1270">
                      <a:solidFill>
                        <a:srgbClr val="FFC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PMO</a:t>
                </a:r>
                <a:r>
                  <a:rPr lang="ko-KR" altLang="en-US" sz="1000" b="1" spc="-70" dirty="0" smtClean="0">
                    <a:ln w="1270">
                      <a:solidFill>
                        <a:srgbClr val="FFC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팀</a:t>
                </a:r>
                <a:endParaRPr lang="en-US" altLang="ko-KR" sz="1000" b="1" spc="-7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41" name="그룹 340">
              <a:extLst>
                <a:ext uri="{FF2B5EF4-FFF2-40B4-BE49-F238E27FC236}">
                  <a16:creationId xmlns:a16="http://schemas.microsoft.com/office/drawing/2014/main" id="{4748F0AA-5DE7-4106-8F4F-9EB1FE2FABCA}"/>
                </a:ext>
              </a:extLst>
            </p:cNvPr>
            <p:cNvGrpSpPr/>
            <p:nvPr/>
          </p:nvGrpSpPr>
          <p:grpSpPr>
            <a:xfrm>
              <a:off x="7747212" y="2929410"/>
              <a:ext cx="702000" cy="216378"/>
              <a:chOff x="449362" y="3383793"/>
              <a:chExt cx="2412268" cy="396044"/>
            </a:xfrm>
            <a:effectLst/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947034B-2F80-4CA6-801A-3C0ED985C25E}"/>
                  </a:ext>
                </a:extLst>
              </p:cNvPr>
              <p:cNvSpPr/>
              <p:nvPr/>
            </p:nvSpPr>
            <p:spPr>
              <a:xfrm>
                <a:off x="449362" y="3383793"/>
                <a:ext cx="2412268" cy="396044"/>
              </a:xfrm>
              <a:prstGeom prst="rect">
                <a:avLst/>
              </a:prstGeom>
              <a:solidFill>
                <a:srgbClr val="1255A4"/>
              </a:solidFill>
              <a:ln w="12700">
                <a:solidFill>
                  <a:srgbClr val="1255A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DE572FD3-C2D2-4A7A-9CD6-B8B6675DFC61}"/>
                  </a:ext>
                </a:extLst>
              </p:cNvPr>
              <p:cNvSpPr txBox="1"/>
              <p:nvPr/>
            </p:nvSpPr>
            <p:spPr>
              <a:xfrm>
                <a:off x="591287" y="3440982"/>
                <a:ext cx="2128435" cy="281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spc="-70" dirty="0" smtClean="0">
                    <a:ln w="1270">
                      <a:solidFill>
                        <a:srgbClr val="FFC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국내솔루션팀</a:t>
                </a:r>
                <a:endParaRPr lang="en-US" altLang="ko-KR" sz="1000" b="1" spc="-7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4748F0AA-5DE7-4106-8F4F-9EB1FE2FABCA}"/>
                </a:ext>
              </a:extLst>
            </p:cNvPr>
            <p:cNvGrpSpPr/>
            <p:nvPr/>
          </p:nvGrpSpPr>
          <p:grpSpPr>
            <a:xfrm>
              <a:off x="8510543" y="2929410"/>
              <a:ext cx="849420" cy="216378"/>
              <a:chOff x="449362" y="3383793"/>
              <a:chExt cx="2412268" cy="396044"/>
            </a:xfrm>
            <a:effectLst/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F947034B-2F80-4CA6-801A-3C0ED985C25E}"/>
                  </a:ext>
                </a:extLst>
              </p:cNvPr>
              <p:cNvSpPr/>
              <p:nvPr/>
            </p:nvSpPr>
            <p:spPr>
              <a:xfrm>
                <a:off x="449362" y="3383793"/>
                <a:ext cx="2412268" cy="396044"/>
              </a:xfrm>
              <a:prstGeom prst="rect">
                <a:avLst/>
              </a:prstGeom>
              <a:solidFill>
                <a:srgbClr val="1255A4"/>
              </a:solidFill>
              <a:ln w="12700">
                <a:solidFill>
                  <a:srgbClr val="1255A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DE572FD3-C2D2-4A7A-9CD6-B8B6675DFC61}"/>
                  </a:ext>
                </a:extLst>
              </p:cNvPr>
              <p:cNvSpPr txBox="1"/>
              <p:nvPr/>
            </p:nvSpPr>
            <p:spPr>
              <a:xfrm>
                <a:off x="629403" y="3440982"/>
                <a:ext cx="2052208" cy="281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000" b="1" spc="-70" dirty="0" smtClean="0">
                    <a:ln w="1270">
                      <a:solidFill>
                        <a:srgbClr val="FFC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솔루션컨설팅팀</a:t>
                </a:r>
                <a:endParaRPr lang="en-US" altLang="ko-KR" sz="1000" b="1" spc="-70" dirty="0">
                  <a:ln w="1270">
                    <a:solidFill>
                      <a:srgbClr val="FFC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351" name="Rectangle 7"/>
          <p:cNvSpPr>
            <a:spLocks noChangeArrowheads="1"/>
          </p:cNvSpPr>
          <p:nvPr/>
        </p:nvSpPr>
        <p:spPr bwMode="gray">
          <a:xfrm>
            <a:off x="4675932" y="3403712"/>
            <a:ext cx="1465200" cy="273050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/>
        </p:spPr>
        <p:txBody>
          <a:bodyPr lIns="36000" tIns="0" rIns="36000" bIns="0" anchor="ctr"/>
          <a:lstStyle/>
          <a:p>
            <a:pPr algn="l" latinLnBrk="0"/>
            <a:endParaRPr lang="ko-KR" altLang="en-US" sz="13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2" name="Rectangle 7"/>
          <p:cNvSpPr>
            <a:spLocks noChangeArrowheads="1"/>
          </p:cNvSpPr>
          <p:nvPr/>
        </p:nvSpPr>
        <p:spPr bwMode="gray">
          <a:xfrm>
            <a:off x="4675932" y="3129074"/>
            <a:ext cx="1465200" cy="273050"/>
          </a:xfrm>
          <a:prstGeom prst="rect">
            <a:avLst/>
          </a:prstGeom>
          <a:solidFill>
            <a:srgbClr val="BD0032"/>
          </a:solidFill>
          <a:ln w="9525" algn="ctr">
            <a:solidFill>
              <a:srgbClr val="00436C"/>
            </a:solidFill>
            <a:miter lim="800000"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10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rPr>
              <a:t>제안사 </a:t>
            </a:r>
            <a:r>
              <a:rPr lang="en-US" altLang="ko-KR" sz="110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rPr>
              <a:t>PM</a:t>
            </a:r>
            <a:endParaRPr lang="ko-KR" altLang="en-US" sz="11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353" name="Rectangle 101"/>
          <p:cNvSpPr>
            <a:spLocks noChangeArrowheads="1"/>
          </p:cNvSpPr>
          <p:nvPr/>
        </p:nvSpPr>
        <p:spPr bwMode="gray">
          <a:xfrm>
            <a:off x="5296646" y="3478324"/>
            <a:ext cx="5984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000" dirty="0" smtClean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서혁준 책임</a:t>
            </a:r>
            <a:endParaRPr lang="ko-KR" altLang="en-US" sz="1000" dirty="0"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7A4B035E-8A3A-4393-A491-7B9306FF3186}"/>
              </a:ext>
            </a:extLst>
          </p:cNvPr>
          <p:cNvGrpSpPr>
            <a:grpSpLocks noChangeAspect="1"/>
          </p:cNvGrpSpPr>
          <p:nvPr/>
        </p:nvGrpSpPr>
        <p:grpSpPr>
          <a:xfrm>
            <a:off x="4730749" y="3492148"/>
            <a:ext cx="486852" cy="123222"/>
            <a:chOff x="13666063" y="3405379"/>
            <a:chExt cx="860792" cy="217868"/>
          </a:xfrm>
        </p:grpSpPr>
        <p:pic>
          <p:nvPicPr>
            <p:cNvPr id="355" name="그림 354">
              <a:extLst>
                <a:ext uri="{FF2B5EF4-FFF2-40B4-BE49-F238E27FC236}">
                  <a16:creationId xmlns:a16="http://schemas.microsoft.com/office/drawing/2014/main" id="{649D875C-40A3-486E-B258-10D9FA80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612"/>
            <a:stretch/>
          </p:blipFill>
          <p:spPr>
            <a:xfrm>
              <a:off x="13666063" y="3405379"/>
              <a:ext cx="216798" cy="217868"/>
            </a:xfrm>
            <a:prstGeom prst="rect">
              <a:avLst/>
            </a:prstGeom>
          </p:spPr>
        </p:pic>
        <p:pic>
          <p:nvPicPr>
            <p:cNvPr id="356" name="그림 355">
              <a:extLst>
                <a:ext uri="{FF2B5EF4-FFF2-40B4-BE49-F238E27FC236}">
                  <a16:creationId xmlns:a16="http://schemas.microsoft.com/office/drawing/2014/main" id="{6039E58B-0218-4E00-9F1C-D4B5EADBD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25388" r="-802"/>
            <a:stretch/>
          </p:blipFill>
          <p:spPr>
            <a:xfrm>
              <a:off x="13882861" y="3405379"/>
              <a:ext cx="643994" cy="217868"/>
            </a:xfrm>
            <a:prstGeom prst="rect">
              <a:avLst/>
            </a:prstGeom>
          </p:spPr>
        </p:pic>
      </p:grpSp>
      <p:grpSp>
        <p:nvGrpSpPr>
          <p:cNvPr id="357" name="그룹 356"/>
          <p:cNvGrpSpPr/>
          <p:nvPr/>
        </p:nvGrpSpPr>
        <p:grpSpPr>
          <a:xfrm>
            <a:off x="6429164" y="3604073"/>
            <a:ext cx="1465200" cy="547688"/>
            <a:chOff x="6429164" y="3604073"/>
            <a:chExt cx="1465200" cy="547688"/>
          </a:xfrm>
        </p:grpSpPr>
        <p:sp>
          <p:nvSpPr>
            <p:cNvPr id="358" name="Rectangle 7"/>
            <p:cNvSpPr>
              <a:spLocks noChangeArrowheads="1"/>
            </p:cNvSpPr>
            <p:nvPr/>
          </p:nvSpPr>
          <p:spPr bwMode="gray">
            <a:xfrm>
              <a:off x="6429164" y="3878711"/>
              <a:ext cx="1465200" cy="27305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/>
          </p:spPr>
          <p:txBody>
            <a:bodyPr lIns="36000" tIns="0" rIns="36000" bIns="0" anchor="ctr"/>
            <a:lstStyle/>
            <a:p>
              <a:pPr algn="l" latinLnBrk="0"/>
              <a:endParaRPr lang="ko-KR" altLang="en-US" sz="13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59" name="Rectangle 7"/>
            <p:cNvSpPr>
              <a:spLocks noChangeArrowheads="1"/>
            </p:cNvSpPr>
            <p:nvPr/>
          </p:nvSpPr>
          <p:spPr bwMode="gray">
            <a:xfrm>
              <a:off x="6429164" y="3604073"/>
              <a:ext cx="1465200" cy="273050"/>
            </a:xfrm>
            <a:prstGeom prst="rect">
              <a:avLst/>
            </a:prstGeom>
            <a:solidFill>
              <a:srgbClr val="709FC6"/>
            </a:solidFill>
            <a:ln w="9525" algn="ctr">
              <a:solidFill>
                <a:srgbClr val="00436C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B2B2B2"/>
              </a:outerShdw>
            </a:effectLst>
          </p:spPr>
          <p:txBody>
            <a:bodyPr lIns="36000" tIns="0" rIns="3600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rPr>
                <a:t>Advisory</a:t>
              </a:r>
              <a:endParaRPr kumimoji="1"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endParaRPr>
            </a:p>
          </p:txBody>
        </p:sp>
        <p:sp>
          <p:nvSpPr>
            <p:cNvPr id="360" name="Rectangle 101"/>
            <p:cNvSpPr>
              <a:spLocks noChangeArrowheads="1"/>
            </p:cNvSpPr>
            <p:nvPr/>
          </p:nvSpPr>
          <p:spPr bwMode="gray">
            <a:xfrm>
              <a:off x="7047889" y="3949780"/>
              <a:ext cx="59792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조성훈 팀장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4000" y="3969060"/>
              <a:ext cx="486852" cy="123222"/>
              <a:chOff x="13666063" y="3405379"/>
              <a:chExt cx="860792" cy="217868"/>
            </a:xfrm>
          </p:grpSpPr>
          <p:pic>
            <p:nvPicPr>
              <p:cNvPr id="362" name="그림 361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63" name="그림 362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</p:grpSp>
      <p:grpSp>
        <p:nvGrpSpPr>
          <p:cNvPr id="364" name="그룹 363"/>
          <p:cNvGrpSpPr/>
          <p:nvPr/>
        </p:nvGrpSpPr>
        <p:grpSpPr>
          <a:xfrm>
            <a:off x="7977570" y="3604073"/>
            <a:ext cx="1465200" cy="543893"/>
            <a:chOff x="7977570" y="3604073"/>
            <a:chExt cx="1465200" cy="543893"/>
          </a:xfrm>
        </p:grpSpPr>
        <p:sp>
          <p:nvSpPr>
            <p:cNvPr id="365" name="Rectangle 7"/>
            <p:cNvSpPr>
              <a:spLocks noChangeArrowheads="1"/>
            </p:cNvSpPr>
            <p:nvPr/>
          </p:nvSpPr>
          <p:spPr bwMode="gray">
            <a:xfrm>
              <a:off x="7977570" y="3874916"/>
              <a:ext cx="1465200" cy="27305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/>
          </p:spPr>
          <p:txBody>
            <a:bodyPr lIns="36000" tIns="0" rIns="36000" bIns="0" anchor="ctr"/>
            <a:lstStyle/>
            <a:p>
              <a:pPr algn="l" latinLnBrk="0"/>
              <a:endParaRPr lang="ko-KR" altLang="en-US" sz="13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66" name="Rectangle 7"/>
            <p:cNvSpPr>
              <a:spLocks noChangeArrowheads="1"/>
            </p:cNvSpPr>
            <p:nvPr/>
          </p:nvSpPr>
          <p:spPr bwMode="gray">
            <a:xfrm>
              <a:off x="7977570" y="3604073"/>
              <a:ext cx="1465200" cy="273050"/>
            </a:xfrm>
            <a:prstGeom prst="rect">
              <a:avLst/>
            </a:prstGeom>
            <a:solidFill>
              <a:srgbClr val="709FC6"/>
            </a:solidFill>
            <a:ln w="9525" algn="ctr">
              <a:solidFill>
                <a:srgbClr val="00436C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B2B2B2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rPr>
                <a:t>품질관리</a:t>
              </a:r>
              <a:endPara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endParaRPr>
            </a:p>
          </p:txBody>
        </p:sp>
        <p:sp>
          <p:nvSpPr>
            <p:cNvPr id="367" name="Rectangle 101"/>
            <p:cNvSpPr>
              <a:spLocks noChangeArrowheads="1"/>
            </p:cNvSpPr>
            <p:nvPr/>
          </p:nvSpPr>
          <p:spPr bwMode="gray">
            <a:xfrm>
              <a:off x="8580839" y="3939470"/>
              <a:ext cx="59792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심아란 책임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30294" y="3969060"/>
              <a:ext cx="486852" cy="123222"/>
              <a:chOff x="13666063" y="3405379"/>
              <a:chExt cx="860792" cy="217868"/>
            </a:xfrm>
          </p:grpSpPr>
          <p:pic>
            <p:nvPicPr>
              <p:cNvPr id="369" name="그림 368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70" name="그림 369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</p:grpSp>
      <p:grpSp>
        <p:nvGrpSpPr>
          <p:cNvPr id="371" name="그룹 370"/>
          <p:cNvGrpSpPr/>
          <p:nvPr/>
        </p:nvGrpSpPr>
        <p:grpSpPr>
          <a:xfrm>
            <a:off x="5415016" y="4571851"/>
            <a:ext cx="1465104" cy="547688"/>
            <a:chOff x="5415016" y="4571851"/>
            <a:chExt cx="1465104" cy="547688"/>
          </a:xfrm>
        </p:grpSpPr>
        <p:grpSp>
          <p:nvGrpSpPr>
            <p:cNvPr id="372" name="Group 85"/>
            <p:cNvGrpSpPr>
              <a:grpSpLocks/>
            </p:cNvGrpSpPr>
            <p:nvPr/>
          </p:nvGrpSpPr>
          <p:grpSpPr bwMode="auto">
            <a:xfrm>
              <a:off x="5415016" y="4571851"/>
              <a:ext cx="1465104" cy="547688"/>
              <a:chOff x="3463" y="1261"/>
              <a:chExt cx="839" cy="345"/>
            </a:xfrm>
          </p:grpSpPr>
          <p:sp>
            <p:nvSpPr>
              <p:cNvPr id="377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/>
              <a:p>
                <a:pPr algn="l" latinLnBrk="0"/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BD0032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데이터 구축팀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sp>
          <p:nvSpPr>
            <p:cNvPr id="373" name="Rectangle 101"/>
            <p:cNvSpPr>
              <a:spLocks noChangeArrowheads="1"/>
            </p:cNvSpPr>
            <p:nvPr/>
          </p:nvSpPr>
          <p:spPr bwMode="gray">
            <a:xfrm>
              <a:off x="6130979" y="4921101"/>
              <a:ext cx="597217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박대용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책임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76106" y="4934818"/>
              <a:ext cx="486852" cy="123222"/>
              <a:chOff x="13666063" y="3405379"/>
              <a:chExt cx="860792" cy="217868"/>
            </a:xfrm>
          </p:grpSpPr>
          <p:pic>
            <p:nvPicPr>
              <p:cNvPr id="375" name="그림 374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76" name="그림 375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</p:grpSp>
      <p:grpSp>
        <p:nvGrpSpPr>
          <p:cNvPr id="379" name="그룹 378"/>
          <p:cNvGrpSpPr/>
          <p:nvPr/>
        </p:nvGrpSpPr>
        <p:grpSpPr>
          <a:xfrm>
            <a:off x="7724511" y="4571851"/>
            <a:ext cx="1465104" cy="547688"/>
            <a:chOff x="7724511" y="4571851"/>
            <a:chExt cx="1465104" cy="547688"/>
          </a:xfrm>
        </p:grpSpPr>
        <p:sp>
          <p:nvSpPr>
            <p:cNvPr id="380" name="Rectangle 7"/>
            <p:cNvSpPr>
              <a:spLocks noChangeArrowheads="1"/>
            </p:cNvSpPr>
            <p:nvPr/>
          </p:nvSpPr>
          <p:spPr bwMode="gray">
            <a:xfrm>
              <a:off x="7724511" y="4846489"/>
              <a:ext cx="1465104" cy="27305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/>
          </p:spPr>
          <p:txBody>
            <a:bodyPr lIns="36000" tIns="0" rIns="36000" bIns="0" anchor="ctr"/>
            <a:lstStyle/>
            <a:p>
              <a:pPr algn="l" latinLnBrk="0"/>
              <a:endParaRPr lang="ko-KR" altLang="en-US" sz="13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381" name="Rectangle 7"/>
            <p:cNvSpPr>
              <a:spLocks noChangeArrowheads="1"/>
            </p:cNvSpPr>
            <p:nvPr/>
          </p:nvSpPr>
          <p:spPr bwMode="gray">
            <a:xfrm>
              <a:off x="7724511" y="4571851"/>
              <a:ext cx="1465104" cy="273050"/>
            </a:xfrm>
            <a:prstGeom prst="rect">
              <a:avLst/>
            </a:prstGeom>
            <a:solidFill>
              <a:srgbClr val="709FC6"/>
            </a:solidFill>
            <a:ln w="9525" algn="ctr">
              <a:solidFill>
                <a:srgbClr val="00436C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B2B2B2"/>
              </a:outerShdw>
            </a:effectLst>
          </p:spPr>
          <p:txBody>
            <a:bodyPr lIns="36000" tIns="0" rIns="3600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rPr>
                <a:t>기술지원</a:t>
              </a:r>
            </a:p>
          </p:txBody>
        </p:sp>
        <p:sp>
          <p:nvSpPr>
            <p:cNvPr id="382" name="Rectangle 101"/>
            <p:cNvSpPr>
              <a:spLocks noChangeArrowheads="1"/>
            </p:cNvSpPr>
            <p:nvPr/>
          </p:nvSpPr>
          <p:spPr bwMode="gray">
            <a:xfrm>
              <a:off x="8440472" y="4921101"/>
              <a:ext cx="597217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이상훈 책임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3" name="그룹 382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78516" y="4934818"/>
              <a:ext cx="486852" cy="123222"/>
              <a:chOff x="13666063" y="3405379"/>
              <a:chExt cx="860792" cy="217868"/>
            </a:xfrm>
          </p:grpSpPr>
          <p:pic>
            <p:nvPicPr>
              <p:cNvPr id="384" name="그림 383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85" name="그림 384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</p:grpSp>
      <p:grpSp>
        <p:nvGrpSpPr>
          <p:cNvPr id="386" name="그룹 385"/>
          <p:cNvGrpSpPr/>
          <p:nvPr/>
        </p:nvGrpSpPr>
        <p:grpSpPr>
          <a:xfrm>
            <a:off x="3077379" y="4571851"/>
            <a:ext cx="1465104" cy="547688"/>
            <a:chOff x="3077379" y="4571851"/>
            <a:chExt cx="1465104" cy="547688"/>
          </a:xfrm>
        </p:grpSpPr>
        <p:grpSp>
          <p:nvGrpSpPr>
            <p:cNvPr id="387" name="Group 85"/>
            <p:cNvGrpSpPr>
              <a:grpSpLocks/>
            </p:cNvGrpSpPr>
            <p:nvPr/>
          </p:nvGrpSpPr>
          <p:grpSpPr bwMode="auto">
            <a:xfrm>
              <a:off x="3077379" y="4571851"/>
              <a:ext cx="1465104" cy="547688"/>
              <a:chOff x="3463" y="1261"/>
              <a:chExt cx="839" cy="345"/>
            </a:xfrm>
          </p:grpSpPr>
          <p:sp>
            <p:nvSpPr>
              <p:cNvPr id="392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/>
              <a:p>
                <a:pPr algn="l" latinLnBrk="0"/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BD0032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업무 구축팀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sp>
          <p:nvSpPr>
            <p:cNvPr id="388" name="Rectangle 101"/>
            <p:cNvSpPr>
              <a:spLocks noChangeArrowheads="1"/>
            </p:cNvSpPr>
            <p:nvPr/>
          </p:nvSpPr>
          <p:spPr bwMode="gray">
            <a:xfrm>
              <a:off x="3791596" y="4921101"/>
              <a:ext cx="59721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이경화 책임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9" name="그룹 388">
              <a:extLst>
                <a:ext uri="{FF2B5EF4-FFF2-40B4-BE49-F238E27FC236}">
                  <a16:creationId xmlns:a16="http://schemas.microsoft.com/office/drawing/2014/main" id="{7A4B035E-8A3A-4393-A491-7B9306FF31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4000" y="4934818"/>
              <a:ext cx="486852" cy="123222"/>
              <a:chOff x="13666063" y="3405379"/>
              <a:chExt cx="860792" cy="217868"/>
            </a:xfrm>
          </p:grpSpPr>
          <p:pic>
            <p:nvPicPr>
              <p:cNvPr id="390" name="그림 389">
                <a:extLst>
                  <a:ext uri="{FF2B5EF4-FFF2-40B4-BE49-F238E27FC236}">
                    <a16:creationId xmlns:a16="http://schemas.microsoft.com/office/drawing/2014/main" id="{649D875C-40A3-486E-B258-10D9FA80C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612"/>
              <a:stretch/>
            </p:blipFill>
            <p:spPr>
              <a:xfrm>
                <a:off x="13666063" y="3405379"/>
                <a:ext cx="216798" cy="217868"/>
              </a:xfrm>
              <a:prstGeom prst="rect">
                <a:avLst/>
              </a:prstGeom>
            </p:spPr>
          </p:pic>
          <p:pic>
            <p:nvPicPr>
              <p:cNvPr id="391" name="그림 390">
                <a:extLst>
                  <a:ext uri="{FF2B5EF4-FFF2-40B4-BE49-F238E27FC236}">
                    <a16:creationId xmlns:a16="http://schemas.microsoft.com/office/drawing/2014/main" id="{6039E58B-0218-4E00-9F1C-D4B5EADB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l="25388" r="-802"/>
              <a:stretch/>
            </p:blipFill>
            <p:spPr>
              <a:xfrm>
                <a:off x="13882861" y="3405379"/>
                <a:ext cx="643994" cy="217868"/>
              </a:xfrm>
              <a:prstGeom prst="rect">
                <a:avLst/>
              </a:prstGeom>
            </p:spPr>
          </p:pic>
        </p:grpSp>
      </p:grpSp>
      <p:grpSp>
        <p:nvGrpSpPr>
          <p:cNvPr id="394" name="Group 84"/>
          <p:cNvGrpSpPr>
            <a:grpSpLocks/>
          </p:cNvGrpSpPr>
          <p:nvPr/>
        </p:nvGrpSpPr>
        <p:grpSpPr bwMode="auto">
          <a:xfrm>
            <a:off x="3860642" y="2210644"/>
            <a:ext cx="1465200" cy="547688"/>
            <a:chOff x="3463" y="1194"/>
            <a:chExt cx="839" cy="345"/>
          </a:xfrm>
        </p:grpSpPr>
        <p:grpSp>
          <p:nvGrpSpPr>
            <p:cNvPr id="395" name="Group 85"/>
            <p:cNvGrpSpPr>
              <a:grpSpLocks/>
            </p:cNvGrpSpPr>
            <p:nvPr/>
          </p:nvGrpSpPr>
          <p:grpSpPr bwMode="auto">
            <a:xfrm>
              <a:off x="3463" y="1194"/>
              <a:ext cx="839" cy="345"/>
              <a:chOff x="3463" y="1261"/>
              <a:chExt cx="839" cy="345"/>
            </a:xfrm>
          </p:grpSpPr>
          <p:sp>
            <p:nvSpPr>
              <p:cNvPr id="397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/>
              <a:p>
                <a:pPr algn="l" latinLnBrk="0"/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545443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프로젝트 </a:t>
                </a:r>
                <a:r>
                  <a:rPr lang="en-US" altLang="ko-KR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Sponsor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sp>
          <p:nvSpPr>
            <p:cNvPr id="396" name="Rectangle 101"/>
            <p:cNvSpPr>
              <a:spLocks noChangeArrowheads="1"/>
            </p:cNvSpPr>
            <p:nvPr/>
          </p:nvSpPr>
          <p:spPr bwMode="gray">
            <a:xfrm>
              <a:off x="3645" y="1414"/>
              <a:ext cx="4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고객사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+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제안사</a:t>
              </a:r>
              <a:endParaRPr lang="ko-KR" altLang="en-US" sz="1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99" name="슬라이드 번호 개체 틀 1"/>
          <p:cNvSpPr txBox="1">
            <a:spLocks/>
          </p:cNvSpPr>
          <p:nvPr/>
        </p:nvSpPr>
        <p:spPr>
          <a:xfrm>
            <a:off x="4737397" y="6630514"/>
            <a:ext cx="43120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800" kern="120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</a:t>
            </a:fld>
            <a:endParaRPr lang="ko-KR" altLang="en-US" dirty="0">
              <a:solidFill>
                <a:srgbClr val="333333"/>
              </a:solidFill>
            </a:endParaRPr>
          </a:p>
        </p:txBody>
      </p:sp>
      <p:grpSp>
        <p:nvGrpSpPr>
          <p:cNvPr id="400" name="그룹 399"/>
          <p:cNvGrpSpPr/>
          <p:nvPr/>
        </p:nvGrpSpPr>
        <p:grpSpPr>
          <a:xfrm>
            <a:off x="435546" y="4571851"/>
            <a:ext cx="2053005" cy="547688"/>
            <a:chOff x="435546" y="4571851"/>
            <a:chExt cx="2053005" cy="547688"/>
          </a:xfrm>
        </p:grpSpPr>
        <p:grpSp>
          <p:nvGrpSpPr>
            <p:cNvPr id="401" name="Group 85"/>
            <p:cNvGrpSpPr>
              <a:grpSpLocks/>
            </p:cNvGrpSpPr>
            <p:nvPr/>
          </p:nvGrpSpPr>
          <p:grpSpPr bwMode="auto">
            <a:xfrm>
              <a:off x="435546" y="4571851"/>
              <a:ext cx="2053005" cy="547688"/>
              <a:chOff x="3463" y="1261"/>
              <a:chExt cx="839" cy="345"/>
            </a:xfrm>
          </p:grpSpPr>
          <p:sp>
            <p:nvSpPr>
              <p:cNvPr id="408" name="Rectangle 7"/>
              <p:cNvSpPr>
                <a:spLocks noChangeArrowheads="1"/>
              </p:cNvSpPr>
              <p:nvPr/>
            </p:nvSpPr>
            <p:spPr bwMode="gray">
              <a:xfrm>
                <a:off x="3463" y="1434"/>
                <a:ext cx="839" cy="172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lIns="36000" tIns="0" rIns="36000" bIns="0" anchor="ctr"/>
              <a:lstStyle/>
              <a:p>
                <a:pPr algn="l" latinLnBrk="0"/>
                <a:endParaRPr lang="ko-KR" altLang="en-US" sz="13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Rectangle 7"/>
              <p:cNvSpPr>
                <a:spLocks noChangeArrowheads="1"/>
              </p:cNvSpPr>
              <p:nvPr/>
            </p:nvSpPr>
            <p:spPr bwMode="gray">
              <a:xfrm>
                <a:off x="3463" y="1261"/>
                <a:ext cx="839" cy="172"/>
              </a:xfrm>
              <a:prstGeom prst="rect">
                <a:avLst/>
              </a:prstGeom>
              <a:solidFill>
                <a:srgbClr val="BD0032"/>
              </a:solidFill>
              <a:ln w="9525" algn="ctr">
                <a:solidFill>
                  <a:srgbClr val="00436C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B2B2B2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100" dirty="0" smtClean="0">
                    <a:solidFill>
                      <a:srgbClr val="FFFFFF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Times New Roman" pitchFamily="18" charset="0"/>
                  </a:rPr>
                  <a:t>컨설팅팀</a:t>
                </a:r>
                <a:endParaRPr lang="ko-KR" altLang="en-US" sz="110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</a:endParaRPr>
              </a:p>
            </p:txBody>
          </p:sp>
        </p:grpSp>
        <p:grpSp>
          <p:nvGrpSpPr>
            <p:cNvPr id="402" name="그룹 401"/>
            <p:cNvGrpSpPr/>
            <p:nvPr/>
          </p:nvGrpSpPr>
          <p:grpSpPr>
            <a:xfrm>
              <a:off x="1460612" y="4921151"/>
              <a:ext cx="978399" cy="153888"/>
              <a:chOff x="482213" y="4921151"/>
              <a:chExt cx="978399" cy="153888"/>
            </a:xfrm>
          </p:grpSpPr>
          <p:sp>
            <p:nvSpPr>
              <p:cNvPr id="406" name="Rectangle 101"/>
              <p:cNvSpPr>
                <a:spLocks noChangeArrowheads="1"/>
              </p:cNvSpPr>
              <p:nvPr/>
            </p:nvSpPr>
            <p:spPr bwMode="gray">
              <a:xfrm>
                <a:off x="862691" y="4921151"/>
                <a:ext cx="597921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이창주</a:t>
                </a:r>
                <a:r>
                  <a:rPr lang="en-US" altLang="ko-KR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  <a:r>
                  <a:rPr lang="ko-KR" altLang="en-US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대표</a:t>
                </a:r>
                <a:endParaRPr lang="ko-KR" altLang="en-US" sz="10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407" name="그림 406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82213" y="4946062"/>
                <a:ext cx="350220" cy="107085"/>
              </a:xfrm>
              <a:prstGeom prst="rect">
                <a:avLst/>
              </a:prstGeom>
            </p:spPr>
          </p:pic>
        </p:grpSp>
        <p:grpSp>
          <p:nvGrpSpPr>
            <p:cNvPr id="403" name="그룹 402"/>
            <p:cNvGrpSpPr/>
            <p:nvPr/>
          </p:nvGrpSpPr>
          <p:grpSpPr>
            <a:xfrm>
              <a:off x="524508" y="4917157"/>
              <a:ext cx="870387" cy="176029"/>
              <a:chOff x="1532620" y="4917157"/>
              <a:chExt cx="870387" cy="176029"/>
            </a:xfrm>
          </p:grpSpPr>
          <p:pic>
            <p:nvPicPr>
              <p:cNvPr id="404" name="그림 40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532620" y="4917157"/>
                <a:ext cx="224586" cy="176029"/>
              </a:xfrm>
              <a:prstGeom prst="rect">
                <a:avLst/>
              </a:prstGeom>
            </p:spPr>
          </p:pic>
          <p:sp>
            <p:nvSpPr>
              <p:cNvPr id="405" name="Rectangle 101"/>
              <p:cNvSpPr>
                <a:spLocks noChangeArrowheads="1"/>
              </p:cNvSpPr>
              <p:nvPr/>
            </p:nvSpPr>
            <p:spPr bwMode="gray">
              <a:xfrm>
                <a:off x="1805086" y="4924896"/>
                <a:ext cx="597921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defRPr/>
                </a:pPr>
                <a:r>
                  <a:rPr lang="ko-KR" altLang="en-US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박병진</a:t>
                </a:r>
                <a:r>
                  <a:rPr lang="en-US" altLang="ko-KR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  <a:r>
                  <a:rPr lang="ko-KR" altLang="en-US" sz="1000" dirty="0" smtClean="0">
                    <a:solidFill>
                      <a:srgbClr val="00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상무</a:t>
                </a:r>
                <a:endParaRPr lang="ko-KR" altLang="en-US" sz="10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67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smtClean="0"/>
              <a:t>단계별 작업내역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7569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365167"/>
            <a:ext cx="9433048" cy="191399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제안사의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SA2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방법론에 근거한 단계별 작업내역 및 산출물은 아래와 같으며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 방법론 및 본 프로젝트의 수행기간을 고려하여 고객사와 협의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조정하여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단계별 작업내역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pSp>
        <p:nvGrpSpPr>
          <p:cNvPr id="64" name="그룹 63"/>
          <p:cNvGrpSpPr/>
          <p:nvPr/>
        </p:nvGrpSpPr>
        <p:grpSpPr>
          <a:xfrm>
            <a:off x="326016" y="2139280"/>
            <a:ext cx="9144492" cy="288035"/>
            <a:chOff x="397941" y="2096853"/>
            <a:chExt cx="9144492" cy="288035"/>
          </a:xfrm>
        </p:grpSpPr>
        <p:sp>
          <p:nvSpPr>
            <p:cNvPr id="65" name="AutoShape 111"/>
            <p:cNvSpPr>
              <a:spLocks noChangeArrowheads="1"/>
            </p:cNvSpPr>
            <p:nvPr/>
          </p:nvSpPr>
          <p:spPr bwMode="gray">
            <a:xfrm>
              <a:off x="397941" y="2096853"/>
              <a:ext cx="3001312" cy="288032"/>
            </a:xfrm>
            <a:prstGeom prst="homePlate">
              <a:avLst>
                <a:gd name="adj" fmla="val 42203"/>
              </a:avLst>
            </a:prstGeom>
            <a:solidFill>
              <a:srgbClr val="D3EDFD"/>
            </a:solidFill>
            <a:ln w="6350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lvl="1" algn="ctr" defTabSz="773867" latinLnBrk="0">
                <a:lnSpc>
                  <a:spcPct val="90000"/>
                </a:lnSpc>
                <a:buClr>
                  <a:srgbClr val="000000"/>
                </a:buClr>
                <a:buSzPct val="80000"/>
                <a:tabLst>
                  <a:tab pos="730217" algn="l"/>
                </a:tabLst>
                <a:defRPr/>
              </a:pPr>
              <a:r>
                <a:rPr lang="ko-KR" altLang="en-US" sz="1100" spc="-72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분석</a:t>
              </a:r>
            </a:p>
          </p:txBody>
        </p:sp>
        <p:sp>
          <p:nvSpPr>
            <p:cNvPr id="66" name="AutoShape 115"/>
            <p:cNvSpPr>
              <a:spLocks noChangeArrowheads="1"/>
            </p:cNvSpPr>
            <p:nvPr/>
          </p:nvSpPr>
          <p:spPr bwMode="gray">
            <a:xfrm>
              <a:off x="7391139" y="2096856"/>
              <a:ext cx="627783" cy="288032"/>
            </a:xfrm>
            <a:prstGeom prst="chevron">
              <a:avLst>
                <a:gd name="adj" fmla="val 43008"/>
              </a:avLst>
            </a:prstGeom>
            <a:solidFill>
              <a:srgbClr val="22A8F0"/>
            </a:solidFill>
            <a:ln w="6350">
              <a:solidFill>
                <a:srgbClr val="5E8BC2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lvl="1" algn="ctr" defTabSz="773867" latinLnBrk="0">
                <a:lnSpc>
                  <a:spcPct val="90000"/>
                </a:lnSpc>
                <a:buClr>
                  <a:srgbClr val="000000"/>
                </a:buClr>
                <a:buSzPct val="80000"/>
                <a:tabLst>
                  <a:tab pos="730217" algn="l"/>
                </a:tabLst>
                <a:defRPr/>
              </a:pPr>
              <a:r>
                <a:rPr lang="ko-KR" altLang="en-US" sz="1100" spc="-72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테스트</a:t>
              </a:r>
            </a:p>
          </p:txBody>
        </p:sp>
        <p:sp>
          <p:nvSpPr>
            <p:cNvPr id="67" name="AutoShape 115"/>
            <p:cNvSpPr>
              <a:spLocks noChangeArrowheads="1"/>
            </p:cNvSpPr>
            <p:nvPr/>
          </p:nvSpPr>
          <p:spPr bwMode="gray">
            <a:xfrm>
              <a:off x="6377506" y="2096856"/>
              <a:ext cx="1084992" cy="288032"/>
            </a:xfrm>
            <a:prstGeom prst="chevron">
              <a:avLst>
                <a:gd name="adj" fmla="val 43008"/>
              </a:avLst>
            </a:prstGeom>
            <a:solidFill>
              <a:srgbClr val="79C9F9"/>
            </a:solidFill>
            <a:ln w="6350">
              <a:solidFill>
                <a:srgbClr val="97B7D1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lvl="1" algn="ctr" defTabSz="773867" latinLnBrk="0">
                <a:lnSpc>
                  <a:spcPct val="90000"/>
                </a:lnSpc>
                <a:buClr>
                  <a:srgbClr val="000000"/>
                </a:buClr>
                <a:buSzPct val="80000"/>
                <a:tabLst>
                  <a:tab pos="730217" algn="l"/>
                </a:tabLst>
                <a:defRPr/>
              </a:pPr>
              <a:r>
                <a:rPr lang="ko-KR" altLang="en-US" sz="1100" spc="-72" dirty="0"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개발</a:t>
              </a:r>
            </a:p>
          </p:txBody>
        </p:sp>
        <p:sp>
          <p:nvSpPr>
            <p:cNvPr id="68" name="AutoShape 115"/>
            <p:cNvSpPr>
              <a:spLocks noChangeArrowheads="1"/>
            </p:cNvSpPr>
            <p:nvPr/>
          </p:nvSpPr>
          <p:spPr bwMode="gray">
            <a:xfrm>
              <a:off x="3334203" y="2096856"/>
              <a:ext cx="3116051" cy="288032"/>
            </a:xfrm>
            <a:prstGeom prst="chevron">
              <a:avLst>
                <a:gd name="adj" fmla="val 43008"/>
              </a:avLst>
            </a:prstGeom>
            <a:solidFill>
              <a:srgbClr val="ABDDFB"/>
            </a:solidFill>
            <a:ln w="6350">
              <a:solidFill>
                <a:srgbClr val="B4CBDE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lvl="1" algn="ctr" defTabSz="773867" latinLnBrk="0">
                <a:lnSpc>
                  <a:spcPct val="90000"/>
                </a:lnSpc>
                <a:buClr>
                  <a:srgbClr val="000000"/>
                </a:buClr>
                <a:buSzPct val="80000"/>
                <a:tabLst>
                  <a:tab pos="730217" algn="l"/>
                </a:tabLst>
                <a:defRPr/>
              </a:pPr>
              <a:r>
                <a:rPr lang="ko-KR" altLang="en-US" sz="1100" spc="-72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설계</a:t>
              </a:r>
            </a:p>
          </p:txBody>
        </p:sp>
        <p:sp>
          <p:nvSpPr>
            <p:cNvPr id="69" name="AutoShape 115"/>
            <p:cNvSpPr>
              <a:spLocks noChangeArrowheads="1"/>
            </p:cNvSpPr>
            <p:nvPr/>
          </p:nvSpPr>
          <p:spPr bwMode="gray">
            <a:xfrm>
              <a:off x="7957944" y="2096856"/>
              <a:ext cx="1584489" cy="288032"/>
            </a:xfrm>
            <a:prstGeom prst="chevron">
              <a:avLst>
                <a:gd name="adj" fmla="val 43008"/>
              </a:avLst>
            </a:prstGeom>
            <a:solidFill>
              <a:srgbClr val="038CDC"/>
            </a:solidFill>
            <a:ln w="6350">
              <a:solidFill>
                <a:srgbClr val="3B689F"/>
              </a:solidFill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marL="0" lvl="1" algn="ctr" defTabSz="773867" latinLnBrk="0">
                <a:lnSpc>
                  <a:spcPct val="90000"/>
                </a:lnSpc>
                <a:buClr>
                  <a:srgbClr val="000000"/>
                </a:buClr>
                <a:buSzPct val="80000"/>
                <a:tabLst>
                  <a:tab pos="730217" algn="l"/>
                </a:tabLst>
                <a:defRPr/>
              </a:pPr>
              <a:r>
                <a:rPr lang="ko-KR" altLang="en-US" sz="1100" spc="-72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이행</a:t>
              </a:r>
            </a:p>
          </p:txBody>
        </p:sp>
      </p:grpSp>
      <p:sp>
        <p:nvSpPr>
          <p:cNvPr id="70" name="Rectangle 12"/>
          <p:cNvSpPr>
            <a:spLocks noChangeArrowheads="1"/>
          </p:cNvSpPr>
          <p:nvPr/>
        </p:nvSpPr>
        <p:spPr bwMode="auto">
          <a:xfrm>
            <a:off x="328593" y="4473380"/>
            <a:ext cx="2902758" cy="2016000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모서리가 둥근 직사각형 37"/>
          <p:cNvSpPr/>
          <p:nvPr/>
        </p:nvSpPr>
        <p:spPr>
          <a:xfrm>
            <a:off x="373641" y="4677327"/>
            <a:ext cx="2768473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모서리가 둥근 직사각형 38"/>
          <p:cNvSpPr/>
          <p:nvPr/>
        </p:nvSpPr>
        <p:spPr>
          <a:xfrm>
            <a:off x="1876889" y="473434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정의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모서리가 둥근 직사각형 39"/>
          <p:cNvSpPr/>
          <p:nvPr/>
        </p:nvSpPr>
        <p:spPr>
          <a:xfrm>
            <a:off x="1876889" y="5001363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정의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Rectangle 662"/>
          <p:cNvSpPr>
            <a:spLocks noChangeArrowheads="1"/>
          </p:cNvSpPr>
          <p:nvPr/>
        </p:nvSpPr>
        <p:spPr bwMode="auto">
          <a:xfrm>
            <a:off x="405541" y="5604867"/>
            <a:ext cx="2825809" cy="68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업무기능 요구사항의 상세화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관점의 필요기능 정의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현행 데이터베이스 분석정보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요구사항을 바탕으로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논리모델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정의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구축시스템에 대한 응용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아키텍처 내용을 통합하여 최적의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아키텍처 정의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시스템아키텍처 정의서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5" name="모서리가 둥근 직사각형 41"/>
          <p:cNvSpPr/>
          <p:nvPr/>
        </p:nvSpPr>
        <p:spPr>
          <a:xfrm>
            <a:off x="1876889" y="5263461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아키텍처 정의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모서리가 둥근 직사각형 42"/>
          <p:cNvSpPr/>
          <p:nvPr/>
        </p:nvSpPr>
        <p:spPr>
          <a:xfrm>
            <a:off x="490593" y="4855490"/>
            <a:ext cx="738100" cy="504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en-US" altLang="ko-KR" sz="1000" spc="-8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TO-BE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7" name="꺾인 연결선 43"/>
          <p:cNvCxnSpPr>
            <a:stCxn id="76" idx="3"/>
            <a:endCxn id="72" idx="1"/>
          </p:cNvCxnSpPr>
          <p:nvPr/>
        </p:nvCxnSpPr>
        <p:spPr>
          <a:xfrm flipV="1">
            <a:off x="1228693" y="4842340"/>
            <a:ext cx="648196" cy="265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44"/>
          <p:cNvCxnSpPr>
            <a:stCxn id="76" idx="3"/>
            <a:endCxn id="73" idx="1"/>
          </p:cNvCxnSpPr>
          <p:nvPr/>
        </p:nvCxnSpPr>
        <p:spPr>
          <a:xfrm>
            <a:off x="1228693" y="5107490"/>
            <a:ext cx="648196" cy="18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/>
          <p:cNvCxnSpPr>
            <a:stCxn id="76" idx="3"/>
            <a:endCxn id="75" idx="1"/>
          </p:cNvCxnSpPr>
          <p:nvPr/>
        </p:nvCxnSpPr>
        <p:spPr>
          <a:xfrm>
            <a:off x="1228693" y="5107490"/>
            <a:ext cx="648196" cy="263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3357194" y="4530241"/>
            <a:ext cx="1440000" cy="1959140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모서리가 둥근 직사각형 58"/>
          <p:cNvSpPr/>
          <p:nvPr/>
        </p:nvSpPr>
        <p:spPr>
          <a:xfrm>
            <a:off x="3402243" y="4677962"/>
            <a:ext cx="1332000" cy="612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모서리가 둥근 직사각형 59"/>
          <p:cNvSpPr/>
          <p:nvPr/>
        </p:nvSpPr>
        <p:spPr>
          <a:xfrm>
            <a:off x="3508268" y="4734975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인터페이스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3" name="모서리가 둥근 직사각형 60"/>
          <p:cNvSpPr/>
          <p:nvPr/>
        </p:nvSpPr>
        <p:spPr>
          <a:xfrm>
            <a:off x="3508268" y="5001998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4" name="Rectangle 662"/>
          <p:cNvSpPr>
            <a:spLocks noChangeArrowheads="1"/>
          </p:cNvSpPr>
          <p:nvPr/>
        </p:nvSpPr>
        <p:spPr bwMode="auto">
          <a:xfrm>
            <a:off x="3434143" y="5387408"/>
            <a:ext cx="1260000" cy="93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일괄처리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배치프로그램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</a:t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서버프로그램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(3-Tier)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대한 명세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프로그램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인터페이스 분석 대상 및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입출력 항목 상세 정의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인터페이스 설계서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5" name="Rectangle 12"/>
          <p:cNvSpPr>
            <a:spLocks noChangeArrowheads="1"/>
          </p:cNvSpPr>
          <p:nvPr/>
        </p:nvSpPr>
        <p:spPr bwMode="auto">
          <a:xfrm>
            <a:off x="4833358" y="4590753"/>
            <a:ext cx="1440000" cy="1898627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모서리가 둥근 직사각형 63"/>
          <p:cNvSpPr/>
          <p:nvPr/>
        </p:nvSpPr>
        <p:spPr>
          <a:xfrm>
            <a:off x="4878407" y="4690477"/>
            <a:ext cx="1332000" cy="324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모서리가 둥근 직사각형 64"/>
          <p:cNvSpPr/>
          <p:nvPr/>
        </p:nvSpPr>
        <p:spPr>
          <a:xfrm>
            <a:off x="4984432" y="474749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계획수립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Rectangle 662"/>
          <p:cNvSpPr>
            <a:spLocks noChangeArrowheads="1"/>
          </p:cNvSpPr>
          <p:nvPr/>
        </p:nvSpPr>
        <p:spPr bwMode="auto">
          <a:xfrm>
            <a:off x="4918245" y="5145705"/>
            <a:ext cx="1350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 단계 정의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단계의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 범위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조직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방법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자원 등을 계획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9" name="Rectangle 12"/>
          <p:cNvSpPr>
            <a:spLocks noChangeArrowheads="1"/>
          </p:cNvSpPr>
          <p:nvPr/>
        </p:nvSpPr>
        <p:spPr bwMode="auto">
          <a:xfrm>
            <a:off x="6440286" y="3820062"/>
            <a:ext cx="1440000" cy="2669318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Rectangle 12"/>
          <p:cNvSpPr>
            <a:spLocks noChangeArrowheads="1"/>
          </p:cNvSpPr>
          <p:nvPr/>
        </p:nvSpPr>
        <p:spPr bwMode="auto">
          <a:xfrm>
            <a:off x="8011836" y="4364229"/>
            <a:ext cx="1440000" cy="2125152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모서리가 둥근 직사각형 79"/>
          <p:cNvSpPr/>
          <p:nvPr/>
        </p:nvSpPr>
        <p:spPr>
          <a:xfrm>
            <a:off x="8056885" y="4653754"/>
            <a:ext cx="1332000" cy="10790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2" name="Rectangle 662"/>
          <p:cNvSpPr>
            <a:spLocks noChangeArrowheads="1"/>
          </p:cNvSpPr>
          <p:nvPr/>
        </p:nvSpPr>
        <p:spPr bwMode="auto">
          <a:xfrm>
            <a:off x="8088785" y="5833112"/>
            <a:ext cx="126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 시스템을 운영환경에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설치하여 최종 시스템을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사용자에게 인도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93" name="꺾인 연결선 85"/>
          <p:cNvCxnSpPr>
            <a:stCxn id="228" idx="2"/>
            <a:endCxn id="229" idx="0"/>
          </p:cNvCxnSpPr>
          <p:nvPr/>
        </p:nvCxnSpPr>
        <p:spPr>
          <a:xfrm rot="16200000" flipH="1">
            <a:off x="8635292" y="4975437"/>
            <a:ext cx="137665" cy="3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86"/>
          <p:cNvCxnSpPr>
            <a:stCxn id="229" idx="2"/>
            <a:endCxn id="230" idx="0"/>
          </p:cNvCxnSpPr>
          <p:nvPr/>
        </p:nvCxnSpPr>
        <p:spPr>
          <a:xfrm rot="5400000">
            <a:off x="8631536" y="5332860"/>
            <a:ext cx="145179" cy="3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Line 409"/>
          <p:cNvSpPr>
            <a:spLocks noChangeShapeType="1"/>
          </p:cNvSpPr>
          <p:nvPr/>
        </p:nvSpPr>
        <p:spPr bwMode="auto">
          <a:xfrm rot="5400000">
            <a:off x="1203557" y="4515311"/>
            <a:ext cx="4176000" cy="0"/>
          </a:xfrm>
          <a:prstGeom prst="line">
            <a:avLst/>
          </a:prstGeom>
          <a:noFill/>
          <a:ln w="19050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8" tIns="45668" rIns="91338" bIns="45668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7" name="Line 409"/>
          <p:cNvSpPr>
            <a:spLocks noChangeShapeType="1"/>
          </p:cNvSpPr>
          <p:nvPr/>
        </p:nvSpPr>
        <p:spPr bwMode="auto">
          <a:xfrm rot="5400000">
            <a:off x="4274527" y="4515311"/>
            <a:ext cx="4176000" cy="0"/>
          </a:xfrm>
          <a:prstGeom prst="line">
            <a:avLst/>
          </a:prstGeom>
          <a:noFill/>
          <a:ln w="19050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8" tIns="45668" rIns="91338" bIns="45668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Line 409"/>
          <p:cNvSpPr>
            <a:spLocks noChangeShapeType="1"/>
          </p:cNvSpPr>
          <p:nvPr/>
        </p:nvSpPr>
        <p:spPr bwMode="auto">
          <a:xfrm rot="5400000">
            <a:off x="5869336" y="4525944"/>
            <a:ext cx="4176000" cy="0"/>
          </a:xfrm>
          <a:prstGeom prst="line">
            <a:avLst/>
          </a:prstGeom>
          <a:noFill/>
          <a:ln w="19050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8" tIns="45668" rIns="91338" bIns="45668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0" name="Rectangle 12"/>
          <p:cNvSpPr>
            <a:spLocks noChangeArrowheads="1"/>
          </p:cNvSpPr>
          <p:nvPr/>
        </p:nvSpPr>
        <p:spPr bwMode="auto">
          <a:xfrm>
            <a:off x="328593" y="2462545"/>
            <a:ext cx="1440000" cy="1832599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1" name="모서리가 둥근 직사각형 26"/>
          <p:cNvSpPr/>
          <p:nvPr/>
        </p:nvSpPr>
        <p:spPr>
          <a:xfrm>
            <a:off x="373642" y="2772616"/>
            <a:ext cx="1332000" cy="612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모서리가 둥근 직사각형 27"/>
          <p:cNvSpPr/>
          <p:nvPr/>
        </p:nvSpPr>
        <p:spPr>
          <a:xfrm>
            <a:off x="479667" y="2829627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현행 업무 분석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3" name="모서리가 둥근 직사각형 28"/>
          <p:cNvSpPr/>
          <p:nvPr/>
        </p:nvSpPr>
        <p:spPr>
          <a:xfrm>
            <a:off x="479667" y="309665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현행 시스템 분석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5" name="Rectangle 12"/>
          <p:cNvSpPr>
            <a:spLocks noChangeArrowheads="1"/>
          </p:cNvSpPr>
          <p:nvPr/>
        </p:nvSpPr>
        <p:spPr bwMode="auto">
          <a:xfrm>
            <a:off x="1791351" y="2462545"/>
            <a:ext cx="1440000" cy="1832599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모서리가 둥근 직사각형 31"/>
          <p:cNvSpPr/>
          <p:nvPr/>
        </p:nvSpPr>
        <p:spPr>
          <a:xfrm>
            <a:off x="1836400" y="2772613"/>
            <a:ext cx="1332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7" name="모서리가 둥근 직사각형 32"/>
          <p:cNvSpPr/>
          <p:nvPr/>
        </p:nvSpPr>
        <p:spPr>
          <a:xfrm>
            <a:off x="1942425" y="2829626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도출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8" name="모서리가 둥근 직사각형 33"/>
          <p:cNvSpPr/>
          <p:nvPr/>
        </p:nvSpPr>
        <p:spPr>
          <a:xfrm>
            <a:off x="1942425" y="3096673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정제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9" name="Rectangle 662"/>
          <p:cNvSpPr>
            <a:spLocks noChangeArrowheads="1"/>
          </p:cNvSpPr>
          <p:nvPr/>
        </p:nvSpPr>
        <p:spPr bwMode="auto">
          <a:xfrm>
            <a:off x="1868300" y="3711168"/>
            <a:ext cx="1260000" cy="39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요구사항의 중복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누락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제거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확정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요구사항정의서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0" name="모서리가 둥근 직사각형 35"/>
          <p:cNvSpPr/>
          <p:nvPr/>
        </p:nvSpPr>
        <p:spPr>
          <a:xfrm>
            <a:off x="1942425" y="336303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확정</a:t>
            </a:r>
            <a:endParaRPr lang="en-US" altLang="ko-KR" sz="1000" spc="-8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1" name="Rectangle 12"/>
          <p:cNvSpPr>
            <a:spLocks noChangeArrowheads="1"/>
          </p:cNvSpPr>
          <p:nvPr/>
        </p:nvSpPr>
        <p:spPr bwMode="auto">
          <a:xfrm>
            <a:off x="3357194" y="2462549"/>
            <a:ext cx="1440000" cy="1847338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모서리가 둥근 직사각형 47"/>
          <p:cNvSpPr/>
          <p:nvPr/>
        </p:nvSpPr>
        <p:spPr>
          <a:xfrm>
            <a:off x="3402243" y="2772616"/>
            <a:ext cx="1332000" cy="612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3" name="모서리가 둥근 직사각형 48"/>
          <p:cNvSpPr/>
          <p:nvPr/>
        </p:nvSpPr>
        <p:spPr>
          <a:xfrm>
            <a:off x="3508268" y="2829627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메뉴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4" name="모서리가 둥근 직사각형 49"/>
          <p:cNvSpPr/>
          <p:nvPr/>
        </p:nvSpPr>
        <p:spPr>
          <a:xfrm>
            <a:off x="3508268" y="309665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</a:t>
            </a:r>
            <a:r>
              <a:rPr lang="en-US" altLang="ko-KR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보고서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5" name="Rectangle 662"/>
          <p:cNvSpPr>
            <a:spLocks noChangeArrowheads="1"/>
          </p:cNvSpPr>
          <p:nvPr/>
        </p:nvSpPr>
        <p:spPr bwMode="auto">
          <a:xfrm>
            <a:off x="3434143" y="3470169"/>
            <a:ext cx="1260000" cy="5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화면 및 보고서 개발에 필요한 정보 상세화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메뉴구조도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화면 설계서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6" name="Rectangle 12"/>
          <p:cNvSpPr>
            <a:spLocks noChangeArrowheads="1"/>
          </p:cNvSpPr>
          <p:nvPr/>
        </p:nvSpPr>
        <p:spPr bwMode="auto">
          <a:xfrm>
            <a:off x="4833358" y="2462547"/>
            <a:ext cx="1440000" cy="1842020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7" name="모서리가 둥근 직사각형 52"/>
          <p:cNvSpPr/>
          <p:nvPr/>
        </p:nvSpPr>
        <p:spPr>
          <a:xfrm>
            <a:off x="4878407" y="2772616"/>
            <a:ext cx="1332000" cy="612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8" name="모서리가 둥근 직사각형 53"/>
          <p:cNvSpPr/>
          <p:nvPr/>
        </p:nvSpPr>
        <p:spPr>
          <a:xfrm>
            <a:off x="4984432" y="2829627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데이터코드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9" name="모서리가 둥근 직사각형 55"/>
          <p:cNvSpPr/>
          <p:nvPr/>
        </p:nvSpPr>
        <p:spPr>
          <a:xfrm>
            <a:off x="4984432" y="309665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설계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0" name="Rectangle 662"/>
          <p:cNvSpPr>
            <a:spLocks noChangeArrowheads="1"/>
          </p:cNvSpPr>
          <p:nvPr/>
        </p:nvSpPr>
        <p:spPr bwMode="auto">
          <a:xfrm>
            <a:off x="4910307" y="3441959"/>
            <a:ext cx="1260000" cy="39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 특성 및 성능을 고려한 물리 모델 설계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데이터베이스 설계서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Rectangle 12"/>
          <p:cNvSpPr>
            <a:spLocks noChangeArrowheads="1"/>
          </p:cNvSpPr>
          <p:nvPr/>
        </p:nvSpPr>
        <p:spPr bwMode="auto">
          <a:xfrm>
            <a:off x="6440286" y="2476513"/>
            <a:ext cx="1440000" cy="1296000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2" name="모서리가 둥근 직사각형 67"/>
          <p:cNvSpPr/>
          <p:nvPr/>
        </p:nvSpPr>
        <p:spPr>
          <a:xfrm>
            <a:off x="6485330" y="2786582"/>
            <a:ext cx="1332000" cy="324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3" name="모서리가 둥근 직사각형 68"/>
          <p:cNvSpPr/>
          <p:nvPr/>
        </p:nvSpPr>
        <p:spPr>
          <a:xfrm>
            <a:off x="6591355" y="2843595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코딩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4" name="Rectangle 662"/>
          <p:cNvSpPr>
            <a:spLocks noChangeArrowheads="1"/>
          </p:cNvSpPr>
          <p:nvPr/>
        </p:nvSpPr>
        <p:spPr bwMode="auto">
          <a:xfrm>
            <a:off x="6517230" y="3204099"/>
            <a:ext cx="1260000" cy="5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업무설계에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시스템 구축에 필요한 프로그램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코딩</a:t>
            </a:r>
            <a:endParaRPr lang="en-US" altLang="ko-KR" sz="800" b="0" spc="-7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5" name="Rectangle 12"/>
          <p:cNvSpPr>
            <a:spLocks noChangeArrowheads="1"/>
          </p:cNvSpPr>
          <p:nvPr/>
        </p:nvSpPr>
        <p:spPr bwMode="auto">
          <a:xfrm>
            <a:off x="8018871" y="2476515"/>
            <a:ext cx="1440000" cy="1828053"/>
          </a:xfrm>
          <a:prstGeom prst="rect">
            <a:avLst/>
          </a:prstGeom>
          <a:solidFill>
            <a:srgbClr val="F0F0F6"/>
          </a:solidFill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81939" tIns="40969" rIns="81939" bIns="40969" anchor="ctr"/>
          <a:lstStyle/>
          <a:p>
            <a:pPr algn="ctr">
              <a:defRPr/>
            </a:pPr>
            <a:endParaRPr lang="ko-KR" altLang="en-US" sz="9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모서리가 둥근 직사각형 75"/>
          <p:cNvSpPr/>
          <p:nvPr/>
        </p:nvSpPr>
        <p:spPr>
          <a:xfrm>
            <a:off x="8063920" y="2786582"/>
            <a:ext cx="1332000" cy="324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7" name="모서리가 둥근 직사각형 76"/>
          <p:cNvSpPr/>
          <p:nvPr/>
        </p:nvSpPr>
        <p:spPr>
          <a:xfrm>
            <a:off x="8169945" y="2843595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0" tIns="35959" rIns="0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 및 비상계획 수립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Rectangle 662"/>
          <p:cNvSpPr>
            <a:spLocks noChangeArrowheads="1"/>
          </p:cNvSpPr>
          <p:nvPr/>
        </p:nvSpPr>
        <p:spPr bwMode="auto">
          <a:xfrm>
            <a:off x="8095820" y="3204099"/>
            <a:ext cx="12600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이행 계획을 수립하고 이행의 실패나 사고에 대비한 비상 계획 수립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이행 준비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이행 계획서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이행 결과서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사용자매뉴얼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운영자매뉴얼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8" name="모서리가 둥근 직사각형 153"/>
          <p:cNvSpPr/>
          <p:nvPr/>
        </p:nvSpPr>
        <p:spPr>
          <a:xfrm>
            <a:off x="8144537" y="4692193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구축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9" name="모서리가 둥근 직사각형 154"/>
          <p:cNvSpPr/>
          <p:nvPr/>
        </p:nvSpPr>
        <p:spPr>
          <a:xfrm>
            <a:off x="8147712" y="5045858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소프트웨어 설치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0" name="모서리가 둥근 직사각형 155"/>
          <p:cNvSpPr/>
          <p:nvPr/>
        </p:nvSpPr>
        <p:spPr>
          <a:xfrm>
            <a:off x="8144537" y="5407037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실시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1" name="모서리가 둥근 직사각형 162"/>
          <p:cNvSpPr/>
          <p:nvPr/>
        </p:nvSpPr>
        <p:spPr>
          <a:xfrm>
            <a:off x="6485330" y="4073033"/>
            <a:ext cx="1332000" cy="8208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8" tIns="45668" rIns="91338" bIns="45668" rtlCol="0"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2" name="모서리가 둥근 직사각형 163"/>
          <p:cNvSpPr/>
          <p:nvPr/>
        </p:nvSpPr>
        <p:spPr>
          <a:xfrm>
            <a:off x="6591355" y="413004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단위테스트 실시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3" name="Rectangle 662"/>
          <p:cNvSpPr>
            <a:spLocks noChangeArrowheads="1"/>
          </p:cNvSpPr>
          <p:nvPr/>
        </p:nvSpPr>
        <p:spPr bwMode="auto">
          <a:xfrm>
            <a:off x="6530281" y="4936824"/>
            <a:ext cx="1260000" cy="66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구현된 프로그램 단위로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테스트를 수행하여 완결성을 검증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단위테스트케이스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단위테스트 결과서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4" name="모서리가 둥근 직사각형 165"/>
          <p:cNvSpPr/>
          <p:nvPr/>
        </p:nvSpPr>
        <p:spPr>
          <a:xfrm>
            <a:off x="6602281" y="4381065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통합테스트 실시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5" name="Rectangle 662"/>
          <p:cNvSpPr>
            <a:spLocks noChangeArrowheads="1"/>
          </p:cNvSpPr>
          <p:nvPr/>
        </p:nvSpPr>
        <p:spPr bwMode="auto">
          <a:xfrm>
            <a:off x="6517236" y="5661248"/>
            <a:ext cx="1429761" cy="83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운영환경과 유사한 환경에서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실제 상황을 가상한 테스트 실시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통합테스트시나리오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통합테스트 결과서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성능테스트 시나리오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성능테스트 결과서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6" name="모서리가 둥근 직사각형 167"/>
          <p:cNvSpPr/>
          <p:nvPr/>
        </p:nvSpPr>
        <p:spPr>
          <a:xfrm>
            <a:off x="6602281" y="4633350"/>
            <a:ext cx="1116000" cy="216000"/>
          </a:xfrm>
          <a:prstGeom prst="roundRect">
            <a:avLst/>
          </a:prstGeom>
          <a:solidFill>
            <a:srgbClr val="E4E4E4"/>
          </a:solidFill>
          <a:ln w="6350" algn="ctr">
            <a:noFill/>
            <a:round/>
            <a:headEnd/>
            <a:tailEnd/>
          </a:ln>
        </p:spPr>
        <p:txBody>
          <a:bodyPr wrap="square" lIns="35959" tIns="35959" rIns="35959" bIns="35959" anchor="ctr"/>
          <a:lstStyle/>
          <a:p>
            <a:pPr algn="ctr" latinLnBrk="0"/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성능테스트 실시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6" name="Rectangle 662"/>
          <p:cNvSpPr>
            <a:spLocks noChangeArrowheads="1"/>
          </p:cNvSpPr>
          <p:nvPr/>
        </p:nvSpPr>
        <p:spPr bwMode="auto">
          <a:xfrm>
            <a:off x="378742" y="3465004"/>
            <a:ext cx="1260000" cy="39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509713"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509713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628" indent="-85628">
              <a:spcBef>
                <a:spcPct val="20000"/>
              </a:spcBef>
              <a:buClr>
                <a:srgbClr val="969696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현행업무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시스템</a:t>
            </a:r>
            <a:r>
              <a:rPr lang="en-US" altLang="ko-KR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 및 개선점 도출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indent="0">
              <a:spcBef>
                <a:spcPct val="20000"/>
              </a:spcBef>
              <a:buClr>
                <a:srgbClr val="969696"/>
              </a:buClr>
              <a:buSzPct val="80000"/>
            </a:pPr>
            <a:r>
              <a:rPr lang="en-US" altLang="ko-KR" sz="800" b="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- </a:t>
            </a:r>
            <a:r>
              <a:rPr lang="ko-KR" altLang="en-US" sz="800" b="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현황분석서</a:t>
            </a:r>
            <a:endParaRPr lang="en-US" altLang="ko-KR" sz="800" b="0" spc="-7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135" name="AutoShape 191"/>
          <p:cNvSpPr>
            <a:spLocks noChangeArrowheads="1"/>
          </p:cNvSpPr>
          <p:nvPr/>
        </p:nvSpPr>
        <p:spPr bwMode="gray">
          <a:xfrm rot="10800000" flipV="1">
            <a:off x="328592" y="2478667"/>
            <a:ext cx="1433793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현황분석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7" name="AutoShape 191"/>
          <p:cNvSpPr>
            <a:spLocks noChangeArrowheads="1"/>
          </p:cNvSpPr>
          <p:nvPr/>
        </p:nvSpPr>
        <p:spPr bwMode="gray">
          <a:xfrm rot="10800000" flipV="1">
            <a:off x="1791351" y="2478667"/>
            <a:ext cx="1434569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요구사항 정의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AutoShape 191"/>
          <p:cNvSpPr>
            <a:spLocks noChangeArrowheads="1"/>
          </p:cNvSpPr>
          <p:nvPr/>
        </p:nvSpPr>
        <p:spPr bwMode="gray">
          <a:xfrm rot="10800000" flipV="1">
            <a:off x="3357194" y="2478667"/>
            <a:ext cx="1439490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설계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9" name="AutoShape 191"/>
          <p:cNvSpPr>
            <a:spLocks noChangeArrowheads="1"/>
          </p:cNvSpPr>
          <p:nvPr/>
        </p:nvSpPr>
        <p:spPr bwMode="gray">
          <a:xfrm rot="10800000" flipV="1">
            <a:off x="326016" y="4362252"/>
            <a:ext cx="2905334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 업무 정의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0" name="AutoShape 191"/>
          <p:cNvSpPr>
            <a:spLocks noChangeArrowheads="1"/>
          </p:cNvSpPr>
          <p:nvPr/>
        </p:nvSpPr>
        <p:spPr bwMode="gray">
          <a:xfrm rot="10800000" flipV="1">
            <a:off x="3368608" y="4362252"/>
            <a:ext cx="1428076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업무설계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1" name="AutoShape 191"/>
          <p:cNvSpPr>
            <a:spLocks noChangeArrowheads="1"/>
          </p:cNvSpPr>
          <p:nvPr/>
        </p:nvSpPr>
        <p:spPr bwMode="gray">
          <a:xfrm rot="10800000" flipV="1">
            <a:off x="4829554" y="4362252"/>
            <a:ext cx="1443804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설계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2" name="AutoShape 191"/>
          <p:cNvSpPr>
            <a:spLocks noChangeArrowheads="1"/>
          </p:cNvSpPr>
          <p:nvPr/>
        </p:nvSpPr>
        <p:spPr bwMode="gray">
          <a:xfrm rot="10800000" flipV="1">
            <a:off x="4833358" y="2478667"/>
            <a:ext cx="1440000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설계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3" name="AutoShape 191"/>
          <p:cNvSpPr>
            <a:spLocks noChangeArrowheads="1"/>
          </p:cNvSpPr>
          <p:nvPr/>
        </p:nvSpPr>
        <p:spPr bwMode="gray">
          <a:xfrm rot="10800000" flipV="1">
            <a:off x="6445230" y="3809968"/>
            <a:ext cx="1435056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실시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4" name="AutoShape 191"/>
          <p:cNvSpPr>
            <a:spLocks noChangeArrowheads="1"/>
          </p:cNvSpPr>
          <p:nvPr/>
        </p:nvSpPr>
        <p:spPr bwMode="gray">
          <a:xfrm rot="10800000" flipV="1">
            <a:off x="6446572" y="2478667"/>
            <a:ext cx="1433714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5" name="AutoShape 191"/>
          <p:cNvSpPr>
            <a:spLocks noChangeArrowheads="1"/>
          </p:cNvSpPr>
          <p:nvPr/>
        </p:nvSpPr>
        <p:spPr bwMode="gray">
          <a:xfrm rot="10800000" flipV="1">
            <a:off x="8021965" y="2478667"/>
            <a:ext cx="1436905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이행계획 수립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6" name="AutoShape 191"/>
          <p:cNvSpPr>
            <a:spLocks noChangeArrowheads="1"/>
          </p:cNvSpPr>
          <p:nvPr/>
        </p:nvSpPr>
        <p:spPr bwMode="gray">
          <a:xfrm rot="10800000" flipV="1">
            <a:off x="8011836" y="4362252"/>
            <a:ext cx="1440000" cy="216000"/>
          </a:xfrm>
          <a:prstGeom prst="roundRect">
            <a:avLst>
              <a:gd name="adj" fmla="val 13727"/>
            </a:avLst>
          </a:prstGeom>
          <a:solidFill>
            <a:srgbClr val="7C8E9C"/>
          </a:solidFill>
          <a:ln>
            <a:noFill/>
          </a:ln>
          <a:extLst/>
        </p:spPr>
        <p:txBody>
          <a:bodyPr vert="horz" wrap="square" lIns="91338" tIns="45668" rIns="91338" bIns="4566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spc="-8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</a:t>
            </a:r>
            <a:endParaRPr lang="ko-KR" altLang="en-US" sz="11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2.1.4.1 </a:t>
            </a:r>
            <a:r>
              <a:rPr lang="ko-KR" altLang="en-US" dirty="0" smtClean="0"/>
              <a:t>프로젝트 관리 도구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62640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지원도구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 도구를 사용하여 프로젝트 전체 일정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이슈를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시각화하고 프로젝트의 진행상황을 실시간으로 관계자에게 공유함으로써 프로젝트에서 발생하는 위험을 최소화합니다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관리 도구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pic>
        <p:nvPicPr>
          <p:cNvPr id="31" name="Picture 65" descr="화이트보드 그래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70" y="5079199"/>
            <a:ext cx="1940663" cy="133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 descr="헤드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0" r="51729" b="21053"/>
          <a:stretch>
            <a:fillRect/>
          </a:stretch>
        </p:blipFill>
        <p:spPr bwMode="auto">
          <a:xfrm>
            <a:off x="6951091" y="2772889"/>
            <a:ext cx="800100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7936974" y="3492696"/>
            <a:ext cx="1601788" cy="98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l" eaLnBrk="1" latinLnBrk="0" hangingPunct="1">
              <a:lnSpc>
                <a:spcPct val="110000"/>
              </a:lnSpc>
              <a:spcBef>
                <a:spcPct val="30000"/>
              </a:spcBef>
              <a:buSzPct val="80000"/>
              <a:buFont typeface="Monotype Sorts" pitchFamily="2" charset="2"/>
              <a:buNone/>
            </a:pPr>
            <a:r>
              <a:rPr kumimoji="0" lang="ko-KR" altLang="en-US" sz="15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안정적이고 </a:t>
            </a:r>
            <a:endParaRPr kumimoji="0" lang="en-US" altLang="ko-KR" sz="15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 eaLnBrk="1" latinLnBrk="0" hangingPunct="1">
              <a:lnSpc>
                <a:spcPct val="110000"/>
              </a:lnSpc>
              <a:spcBef>
                <a:spcPct val="30000"/>
              </a:spcBef>
              <a:buSzPct val="80000"/>
              <a:buFont typeface="Monotype Sorts" pitchFamily="2" charset="2"/>
              <a:buNone/>
            </a:pPr>
            <a:r>
              <a:rPr kumimoji="0" lang="ko-KR" altLang="en-US" sz="15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가시적인 </a:t>
            </a:r>
            <a:endParaRPr kumimoji="0" lang="en-US" altLang="ko-KR" sz="15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 eaLnBrk="1" latinLnBrk="0" hangingPunct="1">
              <a:lnSpc>
                <a:spcPct val="110000"/>
              </a:lnSpc>
              <a:spcBef>
                <a:spcPct val="30000"/>
              </a:spcBef>
              <a:buSzPct val="80000"/>
              <a:buFont typeface="Monotype Sorts" pitchFamily="2" charset="2"/>
              <a:buNone/>
            </a:pPr>
            <a:r>
              <a:rPr kumimoji="0" lang="ko-KR" altLang="en-US" sz="15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관리</a:t>
            </a:r>
            <a:endParaRPr kumimoji="0" lang="en-US" altLang="ko-KR" sz="15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4" name="Freeform 61"/>
          <p:cNvSpPr>
            <a:spLocks noEditPoints="1"/>
          </p:cNvSpPr>
          <p:nvPr/>
        </p:nvSpPr>
        <p:spPr bwMode="gray">
          <a:xfrm>
            <a:off x="7905410" y="3021080"/>
            <a:ext cx="225425" cy="180975"/>
          </a:xfrm>
          <a:custGeom>
            <a:avLst/>
            <a:gdLst>
              <a:gd name="T0" fmla="*/ 2147483647 w 4243"/>
              <a:gd name="T1" fmla="*/ 2147483647 h 3415"/>
              <a:gd name="T2" fmla="*/ 2147483647 w 4243"/>
              <a:gd name="T3" fmla="*/ 2147483647 h 3415"/>
              <a:gd name="T4" fmla="*/ 2147483647 w 4243"/>
              <a:gd name="T5" fmla="*/ 2147483647 h 3415"/>
              <a:gd name="T6" fmla="*/ 2147483647 w 4243"/>
              <a:gd name="T7" fmla="*/ 2147483647 h 3415"/>
              <a:gd name="T8" fmla="*/ 2147483647 w 4243"/>
              <a:gd name="T9" fmla="*/ 2147483647 h 3415"/>
              <a:gd name="T10" fmla="*/ 2147483647 w 4243"/>
              <a:gd name="T11" fmla="*/ 2147483647 h 3415"/>
              <a:gd name="T12" fmla="*/ 2147483647 w 4243"/>
              <a:gd name="T13" fmla="*/ 2147483647 h 3415"/>
              <a:gd name="T14" fmla="*/ 2147483647 w 4243"/>
              <a:gd name="T15" fmla="*/ 2147483647 h 3415"/>
              <a:gd name="T16" fmla="*/ 2147483647 w 4243"/>
              <a:gd name="T17" fmla="*/ 2147483647 h 3415"/>
              <a:gd name="T18" fmla="*/ 2147483647 w 4243"/>
              <a:gd name="T19" fmla="*/ 2147483647 h 3415"/>
              <a:gd name="T20" fmla="*/ 2147483647 w 4243"/>
              <a:gd name="T21" fmla="*/ 2147483647 h 3415"/>
              <a:gd name="T22" fmla="*/ 2147483647 w 4243"/>
              <a:gd name="T23" fmla="*/ 2147483647 h 3415"/>
              <a:gd name="T24" fmla="*/ 2147483647 w 4243"/>
              <a:gd name="T25" fmla="*/ 2147483647 h 3415"/>
              <a:gd name="T26" fmla="*/ 2147483647 w 4243"/>
              <a:gd name="T27" fmla="*/ 2147483647 h 3415"/>
              <a:gd name="T28" fmla="*/ 2147483647 w 4243"/>
              <a:gd name="T29" fmla="*/ 2147483647 h 3415"/>
              <a:gd name="T30" fmla="*/ 2147483647 w 4243"/>
              <a:gd name="T31" fmla="*/ 2147483647 h 3415"/>
              <a:gd name="T32" fmla="*/ 2147483647 w 4243"/>
              <a:gd name="T33" fmla="*/ 2147483647 h 3415"/>
              <a:gd name="T34" fmla="*/ 2147483647 w 4243"/>
              <a:gd name="T35" fmla="*/ 2147483647 h 3415"/>
              <a:gd name="T36" fmla="*/ 2147483647 w 4243"/>
              <a:gd name="T37" fmla="*/ 2147483647 h 3415"/>
              <a:gd name="T38" fmla="*/ 2147483647 w 4243"/>
              <a:gd name="T39" fmla="*/ 2147483647 h 3415"/>
              <a:gd name="T40" fmla="*/ 2147483647 w 4243"/>
              <a:gd name="T41" fmla="*/ 2147483647 h 3415"/>
              <a:gd name="T42" fmla="*/ 2147483647 w 4243"/>
              <a:gd name="T43" fmla="*/ 2147483647 h 3415"/>
              <a:gd name="T44" fmla="*/ 2147483647 w 4243"/>
              <a:gd name="T45" fmla="*/ 2147483647 h 3415"/>
              <a:gd name="T46" fmla="*/ 2147483647 w 4243"/>
              <a:gd name="T47" fmla="*/ 2147483647 h 3415"/>
              <a:gd name="T48" fmla="*/ 2147483647 w 4243"/>
              <a:gd name="T49" fmla="*/ 2147483647 h 3415"/>
              <a:gd name="T50" fmla="*/ 2147483647 w 4243"/>
              <a:gd name="T51" fmla="*/ 2147483647 h 3415"/>
              <a:gd name="T52" fmla="*/ 2147483647 w 4243"/>
              <a:gd name="T53" fmla="*/ 2147483647 h 3415"/>
              <a:gd name="T54" fmla="*/ 2147483647 w 4243"/>
              <a:gd name="T55" fmla="*/ 2147483647 h 3415"/>
              <a:gd name="T56" fmla="*/ 2147483647 w 4243"/>
              <a:gd name="T57" fmla="*/ 2147483647 h 3415"/>
              <a:gd name="T58" fmla="*/ 2147483647 w 4243"/>
              <a:gd name="T59" fmla="*/ 2147483647 h 3415"/>
              <a:gd name="T60" fmla="*/ 2147483647 w 4243"/>
              <a:gd name="T61" fmla="*/ 2147483647 h 3415"/>
              <a:gd name="T62" fmla="*/ 2147483647 w 4243"/>
              <a:gd name="T63" fmla="*/ 0 h 3415"/>
              <a:gd name="T64" fmla="*/ 2147483647 w 4243"/>
              <a:gd name="T65" fmla="*/ 2147483647 h 3415"/>
              <a:gd name="T66" fmla="*/ 2147483647 w 4243"/>
              <a:gd name="T67" fmla="*/ 2147483647 h 3415"/>
              <a:gd name="T68" fmla="*/ 2147483647 w 4243"/>
              <a:gd name="T69" fmla="*/ 2147483647 h 3415"/>
              <a:gd name="T70" fmla="*/ 2147483647 w 4243"/>
              <a:gd name="T71" fmla="*/ 2147483647 h 3415"/>
              <a:gd name="T72" fmla="*/ 2147483647 w 4243"/>
              <a:gd name="T73" fmla="*/ 2147483647 h 3415"/>
              <a:gd name="T74" fmla="*/ 2147483647 w 4243"/>
              <a:gd name="T75" fmla="*/ 2147483647 h 3415"/>
              <a:gd name="T76" fmla="*/ 2147483647 w 4243"/>
              <a:gd name="T77" fmla="*/ 2147483647 h 3415"/>
              <a:gd name="T78" fmla="*/ 2147483647 w 4243"/>
              <a:gd name="T79" fmla="*/ 2147483647 h 3415"/>
              <a:gd name="T80" fmla="*/ 2147483647 w 4243"/>
              <a:gd name="T81" fmla="*/ 2147483647 h 3415"/>
              <a:gd name="T82" fmla="*/ 2147483647 w 4243"/>
              <a:gd name="T83" fmla="*/ 2147483647 h 3415"/>
              <a:gd name="T84" fmla="*/ 2147483647 w 4243"/>
              <a:gd name="T85" fmla="*/ 2147483647 h 3415"/>
              <a:gd name="T86" fmla="*/ 2147483647 w 4243"/>
              <a:gd name="T87" fmla="*/ 2147483647 h 3415"/>
              <a:gd name="T88" fmla="*/ 2147483647 w 4243"/>
              <a:gd name="T89" fmla="*/ 2147483647 h 3415"/>
              <a:gd name="T90" fmla="*/ 2147483647 w 4243"/>
              <a:gd name="T91" fmla="*/ 2147483647 h 3415"/>
              <a:gd name="T92" fmla="*/ 2147483647 w 4243"/>
              <a:gd name="T93" fmla="*/ 2147483647 h 3415"/>
              <a:gd name="T94" fmla="*/ 2147483647 w 4243"/>
              <a:gd name="T95" fmla="*/ 2147483647 h 3415"/>
              <a:gd name="T96" fmla="*/ 2147483647 w 4243"/>
              <a:gd name="T97" fmla="*/ 2147483647 h 3415"/>
              <a:gd name="T98" fmla="*/ 2147483647 w 4243"/>
              <a:gd name="T99" fmla="*/ 2147483647 h 3415"/>
              <a:gd name="T100" fmla="*/ 2147483647 w 4243"/>
              <a:gd name="T101" fmla="*/ 2147483647 h 3415"/>
              <a:gd name="T102" fmla="*/ 2147483647 w 4243"/>
              <a:gd name="T103" fmla="*/ 2147483647 h 3415"/>
              <a:gd name="T104" fmla="*/ 2147483647 w 4243"/>
              <a:gd name="T105" fmla="*/ 2147483647 h 3415"/>
              <a:gd name="T106" fmla="*/ 2147483647 w 4243"/>
              <a:gd name="T107" fmla="*/ 2147483647 h 3415"/>
              <a:gd name="T108" fmla="*/ 2147483647 w 4243"/>
              <a:gd name="T109" fmla="*/ 2147483647 h 3415"/>
              <a:gd name="T110" fmla="*/ 2147483647 w 4243"/>
              <a:gd name="T111" fmla="*/ 2147483647 h 3415"/>
              <a:gd name="T112" fmla="*/ 2147483647 w 4243"/>
              <a:gd name="T113" fmla="*/ 2147483647 h 3415"/>
              <a:gd name="T114" fmla="*/ 2147483647 w 4243"/>
              <a:gd name="T115" fmla="*/ 2147483647 h 3415"/>
              <a:gd name="T116" fmla="*/ 2147483647 w 4243"/>
              <a:gd name="T117" fmla="*/ 2147483647 h 3415"/>
              <a:gd name="T118" fmla="*/ 2147483647 w 4243"/>
              <a:gd name="T119" fmla="*/ 2147483647 h 3415"/>
              <a:gd name="T120" fmla="*/ 2147483647 w 4243"/>
              <a:gd name="T121" fmla="*/ 2147483647 h 3415"/>
              <a:gd name="T122" fmla="*/ 2147483647 w 4243"/>
              <a:gd name="T123" fmla="*/ 2147483647 h 3415"/>
              <a:gd name="T124" fmla="*/ 2147483647 w 4243"/>
              <a:gd name="T125" fmla="*/ 2147483647 h 34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243"/>
              <a:gd name="T190" fmla="*/ 0 h 3415"/>
              <a:gd name="T191" fmla="*/ 4243 w 4243"/>
              <a:gd name="T192" fmla="*/ 3415 h 341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243" h="3415">
                <a:moveTo>
                  <a:pt x="3921" y="0"/>
                </a:moveTo>
                <a:lnTo>
                  <a:pt x="3956" y="4"/>
                </a:lnTo>
                <a:lnTo>
                  <a:pt x="3988" y="13"/>
                </a:lnTo>
                <a:lnTo>
                  <a:pt x="4019" y="29"/>
                </a:lnTo>
                <a:lnTo>
                  <a:pt x="4048" y="54"/>
                </a:lnTo>
                <a:lnTo>
                  <a:pt x="4075" y="83"/>
                </a:lnTo>
                <a:lnTo>
                  <a:pt x="4101" y="121"/>
                </a:lnTo>
                <a:lnTo>
                  <a:pt x="4119" y="156"/>
                </a:lnTo>
                <a:lnTo>
                  <a:pt x="4131" y="190"/>
                </a:lnTo>
                <a:lnTo>
                  <a:pt x="4136" y="222"/>
                </a:lnTo>
                <a:lnTo>
                  <a:pt x="4133" y="252"/>
                </a:lnTo>
                <a:lnTo>
                  <a:pt x="4124" y="282"/>
                </a:lnTo>
                <a:lnTo>
                  <a:pt x="4108" y="309"/>
                </a:lnTo>
                <a:lnTo>
                  <a:pt x="4084" y="334"/>
                </a:lnTo>
                <a:lnTo>
                  <a:pt x="4055" y="359"/>
                </a:lnTo>
                <a:lnTo>
                  <a:pt x="4018" y="382"/>
                </a:lnTo>
                <a:lnTo>
                  <a:pt x="3974" y="403"/>
                </a:lnTo>
                <a:lnTo>
                  <a:pt x="3925" y="427"/>
                </a:lnTo>
                <a:lnTo>
                  <a:pt x="3873" y="455"/>
                </a:lnTo>
                <a:lnTo>
                  <a:pt x="3817" y="488"/>
                </a:lnTo>
                <a:lnTo>
                  <a:pt x="3757" y="525"/>
                </a:lnTo>
                <a:lnTo>
                  <a:pt x="3693" y="565"/>
                </a:lnTo>
                <a:lnTo>
                  <a:pt x="3616" y="618"/>
                </a:lnTo>
                <a:lnTo>
                  <a:pt x="3541" y="676"/>
                </a:lnTo>
                <a:lnTo>
                  <a:pt x="3470" y="737"/>
                </a:lnTo>
                <a:lnTo>
                  <a:pt x="3403" y="804"/>
                </a:lnTo>
                <a:lnTo>
                  <a:pt x="3340" y="875"/>
                </a:lnTo>
                <a:lnTo>
                  <a:pt x="3295" y="936"/>
                </a:lnTo>
                <a:lnTo>
                  <a:pt x="3251" y="1004"/>
                </a:lnTo>
                <a:lnTo>
                  <a:pt x="3208" y="1080"/>
                </a:lnTo>
                <a:lnTo>
                  <a:pt x="3164" y="1165"/>
                </a:lnTo>
                <a:lnTo>
                  <a:pt x="3121" y="1256"/>
                </a:lnTo>
                <a:lnTo>
                  <a:pt x="3089" y="1337"/>
                </a:lnTo>
                <a:lnTo>
                  <a:pt x="3062" y="1420"/>
                </a:lnTo>
                <a:lnTo>
                  <a:pt x="3041" y="1503"/>
                </a:lnTo>
                <a:lnTo>
                  <a:pt x="3027" y="1588"/>
                </a:lnTo>
                <a:lnTo>
                  <a:pt x="3018" y="1676"/>
                </a:lnTo>
                <a:lnTo>
                  <a:pt x="3016" y="1765"/>
                </a:lnTo>
                <a:lnTo>
                  <a:pt x="3084" y="1731"/>
                </a:lnTo>
                <a:lnTo>
                  <a:pt x="3150" y="1704"/>
                </a:lnTo>
                <a:lnTo>
                  <a:pt x="3214" y="1684"/>
                </a:lnTo>
                <a:lnTo>
                  <a:pt x="3278" y="1669"/>
                </a:lnTo>
                <a:lnTo>
                  <a:pt x="3340" y="1662"/>
                </a:lnTo>
                <a:lnTo>
                  <a:pt x="3401" y="1660"/>
                </a:lnTo>
                <a:lnTo>
                  <a:pt x="3460" y="1666"/>
                </a:lnTo>
                <a:lnTo>
                  <a:pt x="3541" y="1681"/>
                </a:lnTo>
                <a:lnTo>
                  <a:pt x="3622" y="1704"/>
                </a:lnTo>
                <a:lnTo>
                  <a:pt x="3703" y="1735"/>
                </a:lnTo>
                <a:lnTo>
                  <a:pt x="3783" y="1775"/>
                </a:lnTo>
                <a:lnTo>
                  <a:pt x="3862" y="1821"/>
                </a:lnTo>
                <a:lnTo>
                  <a:pt x="3922" y="1869"/>
                </a:lnTo>
                <a:lnTo>
                  <a:pt x="3979" y="1924"/>
                </a:lnTo>
                <a:lnTo>
                  <a:pt x="4033" y="1985"/>
                </a:lnTo>
                <a:lnTo>
                  <a:pt x="4083" y="2050"/>
                </a:lnTo>
                <a:lnTo>
                  <a:pt x="4130" y="2124"/>
                </a:lnTo>
                <a:lnTo>
                  <a:pt x="4164" y="2189"/>
                </a:lnTo>
                <a:lnTo>
                  <a:pt x="4193" y="2258"/>
                </a:lnTo>
                <a:lnTo>
                  <a:pt x="4215" y="2331"/>
                </a:lnTo>
                <a:lnTo>
                  <a:pt x="4230" y="2406"/>
                </a:lnTo>
                <a:lnTo>
                  <a:pt x="4240" y="2486"/>
                </a:lnTo>
                <a:lnTo>
                  <a:pt x="4243" y="2568"/>
                </a:lnTo>
                <a:lnTo>
                  <a:pt x="4239" y="2648"/>
                </a:lnTo>
                <a:lnTo>
                  <a:pt x="4230" y="2725"/>
                </a:lnTo>
                <a:lnTo>
                  <a:pt x="4213" y="2800"/>
                </a:lnTo>
                <a:lnTo>
                  <a:pt x="4190" y="2870"/>
                </a:lnTo>
                <a:lnTo>
                  <a:pt x="4160" y="2937"/>
                </a:lnTo>
                <a:lnTo>
                  <a:pt x="4124" y="3002"/>
                </a:lnTo>
                <a:lnTo>
                  <a:pt x="4081" y="3062"/>
                </a:lnTo>
                <a:lnTo>
                  <a:pt x="4032" y="3120"/>
                </a:lnTo>
                <a:lnTo>
                  <a:pt x="3975" y="3176"/>
                </a:lnTo>
                <a:lnTo>
                  <a:pt x="3907" y="3232"/>
                </a:lnTo>
                <a:lnTo>
                  <a:pt x="3836" y="3280"/>
                </a:lnTo>
                <a:lnTo>
                  <a:pt x="3764" y="3321"/>
                </a:lnTo>
                <a:lnTo>
                  <a:pt x="3689" y="3356"/>
                </a:lnTo>
                <a:lnTo>
                  <a:pt x="3612" y="3382"/>
                </a:lnTo>
                <a:lnTo>
                  <a:pt x="3533" y="3400"/>
                </a:lnTo>
                <a:lnTo>
                  <a:pt x="3452" y="3411"/>
                </a:lnTo>
                <a:lnTo>
                  <a:pt x="3369" y="3415"/>
                </a:lnTo>
                <a:lnTo>
                  <a:pt x="3289" y="3412"/>
                </a:lnTo>
                <a:lnTo>
                  <a:pt x="3211" y="3405"/>
                </a:lnTo>
                <a:lnTo>
                  <a:pt x="3137" y="3392"/>
                </a:lnTo>
                <a:lnTo>
                  <a:pt x="3066" y="3373"/>
                </a:lnTo>
                <a:lnTo>
                  <a:pt x="2999" y="3349"/>
                </a:lnTo>
                <a:lnTo>
                  <a:pt x="2935" y="3321"/>
                </a:lnTo>
                <a:lnTo>
                  <a:pt x="2874" y="3288"/>
                </a:lnTo>
                <a:lnTo>
                  <a:pt x="2816" y="3248"/>
                </a:lnTo>
                <a:lnTo>
                  <a:pt x="2761" y="3204"/>
                </a:lnTo>
                <a:lnTo>
                  <a:pt x="2703" y="3149"/>
                </a:lnTo>
                <a:lnTo>
                  <a:pt x="2650" y="3087"/>
                </a:lnTo>
                <a:lnTo>
                  <a:pt x="2601" y="3021"/>
                </a:lnTo>
                <a:lnTo>
                  <a:pt x="2556" y="2950"/>
                </a:lnTo>
                <a:lnTo>
                  <a:pt x="2516" y="2873"/>
                </a:lnTo>
                <a:lnTo>
                  <a:pt x="2480" y="2791"/>
                </a:lnTo>
                <a:lnTo>
                  <a:pt x="2449" y="2703"/>
                </a:lnTo>
                <a:lnTo>
                  <a:pt x="2422" y="2610"/>
                </a:lnTo>
                <a:lnTo>
                  <a:pt x="2408" y="2545"/>
                </a:lnTo>
                <a:lnTo>
                  <a:pt x="2398" y="2473"/>
                </a:lnTo>
                <a:lnTo>
                  <a:pt x="2390" y="2395"/>
                </a:lnTo>
                <a:lnTo>
                  <a:pt x="2386" y="2313"/>
                </a:lnTo>
                <a:lnTo>
                  <a:pt x="2386" y="2223"/>
                </a:lnTo>
                <a:lnTo>
                  <a:pt x="2389" y="2128"/>
                </a:lnTo>
                <a:lnTo>
                  <a:pt x="2394" y="2027"/>
                </a:lnTo>
                <a:lnTo>
                  <a:pt x="2403" y="1920"/>
                </a:lnTo>
                <a:lnTo>
                  <a:pt x="2416" y="1807"/>
                </a:lnTo>
                <a:lnTo>
                  <a:pt x="2434" y="1678"/>
                </a:lnTo>
                <a:lnTo>
                  <a:pt x="2458" y="1554"/>
                </a:lnTo>
                <a:lnTo>
                  <a:pt x="2488" y="1433"/>
                </a:lnTo>
                <a:lnTo>
                  <a:pt x="2523" y="1317"/>
                </a:lnTo>
                <a:lnTo>
                  <a:pt x="2564" y="1203"/>
                </a:lnTo>
                <a:lnTo>
                  <a:pt x="2610" y="1095"/>
                </a:lnTo>
                <a:lnTo>
                  <a:pt x="2662" y="990"/>
                </a:lnTo>
                <a:lnTo>
                  <a:pt x="2718" y="889"/>
                </a:lnTo>
                <a:lnTo>
                  <a:pt x="2789" y="788"/>
                </a:lnTo>
                <a:lnTo>
                  <a:pt x="2861" y="692"/>
                </a:lnTo>
                <a:lnTo>
                  <a:pt x="2937" y="603"/>
                </a:lnTo>
                <a:lnTo>
                  <a:pt x="3016" y="521"/>
                </a:lnTo>
                <a:lnTo>
                  <a:pt x="3098" y="444"/>
                </a:lnTo>
                <a:lnTo>
                  <a:pt x="3182" y="374"/>
                </a:lnTo>
                <a:lnTo>
                  <a:pt x="3269" y="311"/>
                </a:lnTo>
                <a:lnTo>
                  <a:pt x="3371" y="244"/>
                </a:lnTo>
                <a:lnTo>
                  <a:pt x="3472" y="184"/>
                </a:lnTo>
                <a:lnTo>
                  <a:pt x="3568" y="131"/>
                </a:lnTo>
                <a:lnTo>
                  <a:pt x="3663" y="85"/>
                </a:lnTo>
                <a:lnTo>
                  <a:pt x="3757" y="46"/>
                </a:lnTo>
                <a:lnTo>
                  <a:pt x="3848" y="15"/>
                </a:lnTo>
                <a:lnTo>
                  <a:pt x="3885" y="4"/>
                </a:lnTo>
                <a:lnTo>
                  <a:pt x="3921" y="0"/>
                </a:lnTo>
                <a:close/>
                <a:moveTo>
                  <a:pt x="1536" y="0"/>
                </a:moveTo>
                <a:lnTo>
                  <a:pt x="1571" y="4"/>
                </a:lnTo>
                <a:lnTo>
                  <a:pt x="1603" y="13"/>
                </a:lnTo>
                <a:lnTo>
                  <a:pt x="1634" y="29"/>
                </a:lnTo>
                <a:lnTo>
                  <a:pt x="1664" y="54"/>
                </a:lnTo>
                <a:lnTo>
                  <a:pt x="1691" y="83"/>
                </a:lnTo>
                <a:lnTo>
                  <a:pt x="1716" y="121"/>
                </a:lnTo>
                <a:lnTo>
                  <a:pt x="1734" y="156"/>
                </a:lnTo>
                <a:lnTo>
                  <a:pt x="1746" y="190"/>
                </a:lnTo>
                <a:lnTo>
                  <a:pt x="1751" y="222"/>
                </a:lnTo>
                <a:lnTo>
                  <a:pt x="1749" y="252"/>
                </a:lnTo>
                <a:lnTo>
                  <a:pt x="1738" y="282"/>
                </a:lnTo>
                <a:lnTo>
                  <a:pt x="1723" y="309"/>
                </a:lnTo>
                <a:lnTo>
                  <a:pt x="1700" y="334"/>
                </a:lnTo>
                <a:lnTo>
                  <a:pt x="1669" y="359"/>
                </a:lnTo>
                <a:lnTo>
                  <a:pt x="1631" y="382"/>
                </a:lnTo>
                <a:lnTo>
                  <a:pt x="1588" y="403"/>
                </a:lnTo>
                <a:lnTo>
                  <a:pt x="1540" y="427"/>
                </a:lnTo>
                <a:lnTo>
                  <a:pt x="1487" y="455"/>
                </a:lnTo>
                <a:lnTo>
                  <a:pt x="1432" y="488"/>
                </a:lnTo>
                <a:lnTo>
                  <a:pt x="1371" y="525"/>
                </a:lnTo>
                <a:lnTo>
                  <a:pt x="1307" y="565"/>
                </a:lnTo>
                <a:lnTo>
                  <a:pt x="1230" y="618"/>
                </a:lnTo>
                <a:lnTo>
                  <a:pt x="1156" y="676"/>
                </a:lnTo>
                <a:lnTo>
                  <a:pt x="1085" y="737"/>
                </a:lnTo>
                <a:lnTo>
                  <a:pt x="1019" y="804"/>
                </a:lnTo>
                <a:lnTo>
                  <a:pt x="954" y="875"/>
                </a:lnTo>
                <a:lnTo>
                  <a:pt x="909" y="936"/>
                </a:lnTo>
                <a:lnTo>
                  <a:pt x="865" y="1004"/>
                </a:lnTo>
                <a:lnTo>
                  <a:pt x="822" y="1080"/>
                </a:lnTo>
                <a:lnTo>
                  <a:pt x="778" y="1165"/>
                </a:lnTo>
                <a:lnTo>
                  <a:pt x="735" y="1256"/>
                </a:lnTo>
                <a:lnTo>
                  <a:pt x="703" y="1337"/>
                </a:lnTo>
                <a:lnTo>
                  <a:pt x="677" y="1420"/>
                </a:lnTo>
                <a:lnTo>
                  <a:pt x="657" y="1503"/>
                </a:lnTo>
                <a:lnTo>
                  <a:pt x="641" y="1588"/>
                </a:lnTo>
                <a:lnTo>
                  <a:pt x="632" y="1676"/>
                </a:lnTo>
                <a:lnTo>
                  <a:pt x="630" y="1765"/>
                </a:lnTo>
                <a:lnTo>
                  <a:pt x="698" y="1731"/>
                </a:lnTo>
                <a:lnTo>
                  <a:pt x="764" y="1704"/>
                </a:lnTo>
                <a:lnTo>
                  <a:pt x="828" y="1684"/>
                </a:lnTo>
                <a:lnTo>
                  <a:pt x="892" y="1669"/>
                </a:lnTo>
                <a:lnTo>
                  <a:pt x="954" y="1662"/>
                </a:lnTo>
                <a:lnTo>
                  <a:pt x="1015" y="1660"/>
                </a:lnTo>
                <a:lnTo>
                  <a:pt x="1074" y="1666"/>
                </a:lnTo>
                <a:lnTo>
                  <a:pt x="1155" y="1681"/>
                </a:lnTo>
                <a:lnTo>
                  <a:pt x="1236" y="1704"/>
                </a:lnTo>
                <a:lnTo>
                  <a:pt x="1317" y="1735"/>
                </a:lnTo>
                <a:lnTo>
                  <a:pt x="1397" y="1775"/>
                </a:lnTo>
                <a:lnTo>
                  <a:pt x="1477" y="1821"/>
                </a:lnTo>
                <a:lnTo>
                  <a:pt x="1537" y="1869"/>
                </a:lnTo>
                <a:lnTo>
                  <a:pt x="1594" y="1924"/>
                </a:lnTo>
                <a:lnTo>
                  <a:pt x="1648" y="1985"/>
                </a:lnTo>
                <a:lnTo>
                  <a:pt x="1698" y="2050"/>
                </a:lnTo>
                <a:lnTo>
                  <a:pt x="1745" y="2124"/>
                </a:lnTo>
                <a:lnTo>
                  <a:pt x="1780" y="2189"/>
                </a:lnTo>
                <a:lnTo>
                  <a:pt x="1808" y="2258"/>
                </a:lnTo>
                <a:lnTo>
                  <a:pt x="1830" y="2331"/>
                </a:lnTo>
                <a:lnTo>
                  <a:pt x="1845" y="2406"/>
                </a:lnTo>
                <a:lnTo>
                  <a:pt x="1856" y="2486"/>
                </a:lnTo>
                <a:lnTo>
                  <a:pt x="1858" y="2568"/>
                </a:lnTo>
                <a:lnTo>
                  <a:pt x="1854" y="2648"/>
                </a:lnTo>
                <a:lnTo>
                  <a:pt x="1845" y="2725"/>
                </a:lnTo>
                <a:lnTo>
                  <a:pt x="1828" y="2800"/>
                </a:lnTo>
                <a:lnTo>
                  <a:pt x="1805" y="2870"/>
                </a:lnTo>
                <a:lnTo>
                  <a:pt x="1776" y="2937"/>
                </a:lnTo>
                <a:lnTo>
                  <a:pt x="1738" y="3002"/>
                </a:lnTo>
                <a:lnTo>
                  <a:pt x="1696" y="3062"/>
                </a:lnTo>
                <a:lnTo>
                  <a:pt x="1646" y="3120"/>
                </a:lnTo>
                <a:lnTo>
                  <a:pt x="1590" y="3176"/>
                </a:lnTo>
                <a:lnTo>
                  <a:pt x="1522" y="3232"/>
                </a:lnTo>
                <a:lnTo>
                  <a:pt x="1451" y="3280"/>
                </a:lnTo>
                <a:lnTo>
                  <a:pt x="1379" y="3321"/>
                </a:lnTo>
                <a:lnTo>
                  <a:pt x="1304" y="3356"/>
                </a:lnTo>
                <a:lnTo>
                  <a:pt x="1227" y="3382"/>
                </a:lnTo>
                <a:lnTo>
                  <a:pt x="1147" y="3400"/>
                </a:lnTo>
                <a:lnTo>
                  <a:pt x="1066" y="3411"/>
                </a:lnTo>
                <a:lnTo>
                  <a:pt x="982" y="3415"/>
                </a:lnTo>
                <a:lnTo>
                  <a:pt x="903" y="3412"/>
                </a:lnTo>
                <a:lnTo>
                  <a:pt x="825" y="3405"/>
                </a:lnTo>
                <a:lnTo>
                  <a:pt x="752" y="3392"/>
                </a:lnTo>
                <a:lnTo>
                  <a:pt x="681" y="3373"/>
                </a:lnTo>
                <a:lnTo>
                  <a:pt x="614" y="3349"/>
                </a:lnTo>
                <a:lnTo>
                  <a:pt x="550" y="3321"/>
                </a:lnTo>
                <a:lnTo>
                  <a:pt x="489" y="3288"/>
                </a:lnTo>
                <a:lnTo>
                  <a:pt x="431" y="3248"/>
                </a:lnTo>
                <a:lnTo>
                  <a:pt x="376" y="3204"/>
                </a:lnTo>
                <a:lnTo>
                  <a:pt x="318" y="3149"/>
                </a:lnTo>
                <a:lnTo>
                  <a:pt x="265" y="3087"/>
                </a:lnTo>
                <a:lnTo>
                  <a:pt x="216" y="3021"/>
                </a:lnTo>
                <a:lnTo>
                  <a:pt x="171" y="2950"/>
                </a:lnTo>
                <a:lnTo>
                  <a:pt x="131" y="2873"/>
                </a:lnTo>
                <a:lnTo>
                  <a:pt x="95" y="2791"/>
                </a:lnTo>
                <a:lnTo>
                  <a:pt x="64" y="2703"/>
                </a:lnTo>
                <a:lnTo>
                  <a:pt x="37" y="2610"/>
                </a:lnTo>
                <a:lnTo>
                  <a:pt x="23" y="2545"/>
                </a:lnTo>
                <a:lnTo>
                  <a:pt x="13" y="2473"/>
                </a:lnTo>
                <a:lnTo>
                  <a:pt x="5" y="2395"/>
                </a:lnTo>
                <a:lnTo>
                  <a:pt x="1" y="2313"/>
                </a:lnTo>
                <a:lnTo>
                  <a:pt x="0" y="2223"/>
                </a:lnTo>
                <a:lnTo>
                  <a:pt x="3" y="2128"/>
                </a:lnTo>
                <a:lnTo>
                  <a:pt x="9" y="2027"/>
                </a:lnTo>
                <a:lnTo>
                  <a:pt x="18" y="1920"/>
                </a:lnTo>
                <a:lnTo>
                  <a:pt x="30" y="1807"/>
                </a:lnTo>
                <a:lnTo>
                  <a:pt x="49" y="1678"/>
                </a:lnTo>
                <a:lnTo>
                  <a:pt x="72" y="1554"/>
                </a:lnTo>
                <a:lnTo>
                  <a:pt x="102" y="1433"/>
                </a:lnTo>
                <a:lnTo>
                  <a:pt x="138" y="1317"/>
                </a:lnTo>
                <a:lnTo>
                  <a:pt x="179" y="1203"/>
                </a:lnTo>
                <a:lnTo>
                  <a:pt x="224" y="1095"/>
                </a:lnTo>
                <a:lnTo>
                  <a:pt x="277" y="990"/>
                </a:lnTo>
                <a:lnTo>
                  <a:pt x="334" y="889"/>
                </a:lnTo>
                <a:lnTo>
                  <a:pt x="403" y="788"/>
                </a:lnTo>
                <a:lnTo>
                  <a:pt x="476" y="692"/>
                </a:lnTo>
                <a:lnTo>
                  <a:pt x="552" y="603"/>
                </a:lnTo>
                <a:lnTo>
                  <a:pt x="631" y="521"/>
                </a:lnTo>
                <a:lnTo>
                  <a:pt x="712" y="444"/>
                </a:lnTo>
                <a:lnTo>
                  <a:pt x="797" y="374"/>
                </a:lnTo>
                <a:lnTo>
                  <a:pt x="885" y="311"/>
                </a:lnTo>
                <a:lnTo>
                  <a:pt x="986" y="244"/>
                </a:lnTo>
                <a:lnTo>
                  <a:pt x="1087" y="184"/>
                </a:lnTo>
                <a:lnTo>
                  <a:pt x="1183" y="131"/>
                </a:lnTo>
                <a:lnTo>
                  <a:pt x="1279" y="85"/>
                </a:lnTo>
                <a:lnTo>
                  <a:pt x="1373" y="46"/>
                </a:lnTo>
                <a:lnTo>
                  <a:pt x="1463" y="15"/>
                </a:lnTo>
                <a:lnTo>
                  <a:pt x="1500" y="4"/>
                </a:lnTo>
                <a:lnTo>
                  <a:pt x="1536" y="0"/>
                </a:lnTo>
                <a:close/>
              </a:path>
            </a:pathLst>
          </a:custGeom>
          <a:solidFill>
            <a:srgbClr val="007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Freeform 62"/>
          <p:cNvSpPr>
            <a:spLocks noEditPoints="1"/>
          </p:cNvSpPr>
          <p:nvPr/>
        </p:nvSpPr>
        <p:spPr bwMode="gray">
          <a:xfrm flipH="1" flipV="1">
            <a:off x="8988085" y="4811780"/>
            <a:ext cx="225425" cy="180975"/>
          </a:xfrm>
          <a:custGeom>
            <a:avLst/>
            <a:gdLst>
              <a:gd name="T0" fmla="*/ 2147483647 w 4243"/>
              <a:gd name="T1" fmla="*/ 2147483647 h 3415"/>
              <a:gd name="T2" fmla="*/ 2147483647 w 4243"/>
              <a:gd name="T3" fmla="*/ 2147483647 h 3415"/>
              <a:gd name="T4" fmla="*/ 2147483647 w 4243"/>
              <a:gd name="T5" fmla="*/ 2147483647 h 3415"/>
              <a:gd name="T6" fmla="*/ 2147483647 w 4243"/>
              <a:gd name="T7" fmla="*/ 2147483647 h 3415"/>
              <a:gd name="T8" fmla="*/ 2147483647 w 4243"/>
              <a:gd name="T9" fmla="*/ 2147483647 h 3415"/>
              <a:gd name="T10" fmla="*/ 2147483647 w 4243"/>
              <a:gd name="T11" fmla="*/ 2147483647 h 3415"/>
              <a:gd name="T12" fmla="*/ 2147483647 w 4243"/>
              <a:gd name="T13" fmla="*/ 2147483647 h 3415"/>
              <a:gd name="T14" fmla="*/ 2147483647 w 4243"/>
              <a:gd name="T15" fmla="*/ 2147483647 h 3415"/>
              <a:gd name="T16" fmla="*/ 2147483647 w 4243"/>
              <a:gd name="T17" fmla="*/ 2147483647 h 3415"/>
              <a:gd name="T18" fmla="*/ 2147483647 w 4243"/>
              <a:gd name="T19" fmla="*/ 2147483647 h 3415"/>
              <a:gd name="T20" fmla="*/ 2147483647 w 4243"/>
              <a:gd name="T21" fmla="*/ 2147483647 h 3415"/>
              <a:gd name="T22" fmla="*/ 2147483647 w 4243"/>
              <a:gd name="T23" fmla="*/ 2147483647 h 3415"/>
              <a:gd name="T24" fmla="*/ 2147483647 w 4243"/>
              <a:gd name="T25" fmla="*/ 2147483647 h 3415"/>
              <a:gd name="T26" fmla="*/ 2147483647 w 4243"/>
              <a:gd name="T27" fmla="*/ 2147483647 h 3415"/>
              <a:gd name="T28" fmla="*/ 2147483647 w 4243"/>
              <a:gd name="T29" fmla="*/ 2147483647 h 3415"/>
              <a:gd name="T30" fmla="*/ 2147483647 w 4243"/>
              <a:gd name="T31" fmla="*/ 2147483647 h 3415"/>
              <a:gd name="T32" fmla="*/ 2147483647 w 4243"/>
              <a:gd name="T33" fmla="*/ 2147483647 h 3415"/>
              <a:gd name="T34" fmla="*/ 2147483647 w 4243"/>
              <a:gd name="T35" fmla="*/ 2147483647 h 3415"/>
              <a:gd name="T36" fmla="*/ 2147483647 w 4243"/>
              <a:gd name="T37" fmla="*/ 2147483647 h 3415"/>
              <a:gd name="T38" fmla="*/ 2147483647 w 4243"/>
              <a:gd name="T39" fmla="*/ 2147483647 h 3415"/>
              <a:gd name="T40" fmla="*/ 2147483647 w 4243"/>
              <a:gd name="T41" fmla="*/ 2147483647 h 3415"/>
              <a:gd name="T42" fmla="*/ 2147483647 w 4243"/>
              <a:gd name="T43" fmla="*/ 2147483647 h 3415"/>
              <a:gd name="T44" fmla="*/ 2147483647 w 4243"/>
              <a:gd name="T45" fmla="*/ 2147483647 h 3415"/>
              <a:gd name="T46" fmla="*/ 2147483647 w 4243"/>
              <a:gd name="T47" fmla="*/ 2147483647 h 3415"/>
              <a:gd name="T48" fmla="*/ 2147483647 w 4243"/>
              <a:gd name="T49" fmla="*/ 2147483647 h 3415"/>
              <a:gd name="T50" fmla="*/ 2147483647 w 4243"/>
              <a:gd name="T51" fmla="*/ 2147483647 h 3415"/>
              <a:gd name="T52" fmla="*/ 2147483647 w 4243"/>
              <a:gd name="T53" fmla="*/ 2147483647 h 3415"/>
              <a:gd name="T54" fmla="*/ 2147483647 w 4243"/>
              <a:gd name="T55" fmla="*/ 2147483647 h 3415"/>
              <a:gd name="T56" fmla="*/ 2147483647 w 4243"/>
              <a:gd name="T57" fmla="*/ 2147483647 h 3415"/>
              <a:gd name="T58" fmla="*/ 2147483647 w 4243"/>
              <a:gd name="T59" fmla="*/ 2147483647 h 3415"/>
              <a:gd name="T60" fmla="*/ 2147483647 w 4243"/>
              <a:gd name="T61" fmla="*/ 2147483647 h 3415"/>
              <a:gd name="T62" fmla="*/ 2147483647 w 4243"/>
              <a:gd name="T63" fmla="*/ 0 h 3415"/>
              <a:gd name="T64" fmla="*/ 2147483647 w 4243"/>
              <a:gd name="T65" fmla="*/ 2147483647 h 3415"/>
              <a:gd name="T66" fmla="*/ 2147483647 w 4243"/>
              <a:gd name="T67" fmla="*/ 2147483647 h 3415"/>
              <a:gd name="T68" fmla="*/ 2147483647 w 4243"/>
              <a:gd name="T69" fmla="*/ 2147483647 h 3415"/>
              <a:gd name="T70" fmla="*/ 2147483647 w 4243"/>
              <a:gd name="T71" fmla="*/ 2147483647 h 3415"/>
              <a:gd name="T72" fmla="*/ 2147483647 w 4243"/>
              <a:gd name="T73" fmla="*/ 2147483647 h 3415"/>
              <a:gd name="T74" fmla="*/ 2147483647 w 4243"/>
              <a:gd name="T75" fmla="*/ 2147483647 h 3415"/>
              <a:gd name="T76" fmla="*/ 2147483647 w 4243"/>
              <a:gd name="T77" fmla="*/ 2147483647 h 3415"/>
              <a:gd name="T78" fmla="*/ 2147483647 w 4243"/>
              <a:gd name="T79" fmla="*/ 2147483647 h 3415"/>
              <a:gd name="T80" fmla="*/ 2147483647 w 4243"/>
              <a:gd name="T81" fmla="*/ 2147483647 h 3415"/>
              <a:gd name="T82" fmla="*/ 2147483647 w 4243"/>
              <a:gd name="T83" fmla="*/ 2147483647 h 3415"/>
              <a:gd name="T84" fmla="*/ 2147483647 w 4243"/>
              <a:gd name="T85" fmla="*/ 2147483647 h 3415"/>
              <a:gd name="T86" fmla="*/ 2147483647 w 4243"/>
              <a:gd name="T87" fmla="*/ 2147483647 h 3415"/>
              <a:gd name="T88" fmla="*/ 2147483647 w 4243"/>
              <a:gd name="T89" fmla="*/ 2147483647 h 3415"/>
              <a:gd name="T90" fmla="*/ 2147483647 w 4243"/>
              <a:gd name="T91" fmla="*/ 2147483647 h 3415"/>
              <a:gd name="T92" fmla="*/ 2147483647 w 4243"/>
              <a:gd name="T93" fmla="*/ 2147483647 h 3415"/>
              <a:gd name="T94" fmla="*/ 2147483647 w 4243"/>
              <a:gd name="T95" fmla="*/ 2147483647 h 3415"/>
              <a:gd name="T96" fmla="*/ 2147483647 w 4243"/>
              <a:gd name="T97" fmla="*/ 2147483647 h 3415"/>
              <a:gd name="T98" fmla="*/ 2147483647 w 4243"/>
              <a:gd name="T99" fmla="*/ 2147483647 h 3415"/>
              <a:gd name="T100" fmla="*/ 2147483647 w 4243"/>
              <a:gd name="T101" fmla="*/ 2147483647 h 3415"/>
              <a:gd name="T102" fmla="*/ 2147483647 w 4243"/>
              <a:gd name="T103" fmla="*/ 2147483647 h 3415"/>
              <a:gd name="T104" fmla="*/ 2147483647 w 4243"/>
              <a:gd name="T105" fmla="*/ 2147483647 h 3415"/>
              <a:gd name="T106" fmla="*/ 2147483647 w 4243"/>
              <a:gd name="T107" fmla="*/ 2147483647 h 3415"/>
              <a:gd name="T108" fmla="*/ 2147483647 w 4243"/>
              <a:gd name="T109" fmla="*/ 2147483647 h 3415"/>
              <a:gd name="T110" fmla="*/ 2147483647 w 4243"/>
              <a:gd name="T111" fmla="*/ 2147483647 h 3415"/>
              <a:gd name="T112" fmla="*/ 2147483647 w 4243"/>
              <a:gd name="T113" fmla="*/ 2147483647 h 3415"/>
              <a:gd name="T114" fmla="*/ 2147483647 w 4243"/>
              <a:gd name="T115" fmla="*/ 2147483647 h 3415"/>
              <a:gd name="T116" fmla="*/ 2147483647 w 4243"/>
              <a:gd name="T117" fmla="*/ 2147483647 h 3415"/>
              <a:gd name="T118" fmla="*/ 2147483647 w 4243"/>
              <a:gd name="T119" fmla="*/ 2147483647 h 3415"/>
              <a:gd name="T120" fmla="*/ 2147483647 w 4243"/>
              <a:gd name="T121" fmla="*/ 2147483647 h 3415"/>
              <a:gd name="T122" fmla="*/ 2147483647 w 4243"/>
              <a:gd name="T123" fmla="*/ 2147483647 h 3415"/>
              <a:gd name="T124" fmla="*/ 2147483647 w 4243"/>
              <a:gd name="T125" fmla="*/ 2147483647 h 34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243"/>
              <a:gd name="T190" fmla="*/ 0 h 3415"/>
              <a:gd name="T191" fmla="*/ 4243 w 4243"/>
              <a:gd name="T192" fmla="*/ 3415 h 341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243" h="3415">
                <a:moveTo>
                  <a:pt x="3921" y="0"/>
                </a:moveTo>
                <a:lnTo>
                  <a:pt x="3956" y="4"/>
                </a:lnTo>
                <a:lnTo>
                  <a:pt x="3988" y="13"/>
                </a:lnTo>
                <a:lnTo>
                  <a:pt x="4019" y="29"/>
                </a:lnTo>
                <a:lnTo>
                  <a:pt x="4048" y="54"/>
                </a:lnTo>
                <a:lnTo>
                  <a:pt x="4075" y="83"/>
                </a:lnTo>
                <a:lnTo>
                  <a:pt x="4101" y="121"/>
                </a:lnTo>
                <a:lnTo>
                  <a:pt x="4119" y="156"/>
                </a:lnTo>
                <a:lnTo>
                  <a:pt x="4131" y="190"/>
                </a:lnTo>
                <a:lnTo>
                  <a:pt x="4136" y="222"/>
                </a:lnTo>
                <a:lnTo>
                  <a:pt x="4133" y="252"/>
                </a:lnTo>
                <a:lnTo>
                  <a:pt x="4124" y="282"/>
                </a:lnTo>
                <a:lnTo>
                  <a:pt x="4108" y="309"/>
                </a:lnTo>
                <a:lnTo>
                  <a:pt x="4084" y="334"/>
                </a:lnTo>
                <a:lnTo>
                  <a:pt x="4055" y="359"/>
                </a:lnTo>
                <a:lnTo>
                  <a:pt x="4018" y="382"/>
                </a:lnTo>
                <a:lnTo>
                  <a:pt x="3974" y="403"/>
                </a:lnTo>
                <a:lnTo>
                  <a:pt x="3925" y="427"/>
                </a:lnTo>
                <a:lnTo>
                  <a:pt x="3873" y="455"/>
                </a:lnTo>
                <a:lnTo>
                  <a:pt x="3817" y="488"/>
                </a:lnTo>
                <a:lnTo>
                  <a:pt x="3757" y="525"/>
                </a:lnTo>
                <a:lnTo>
                  <a:pt x="3693" y="565"/>
                </a:lnTo>
                <a:lnTo>
                  <a:pt x="3616" y="618"/>
                </a:lnTo>
                <a:lnTo>
                  <a:pt x="3541" y="676"/>
                </a:lnTo>
                <a:lnTo>
                  <a:pt x="3470" y="737"/>
                </a:lnTo>
                <a:lnTo>
                  <a:pt x="3403" y="804"/>
                </a:lnTo>
                <a:lnTo>
                  <a:pt x="3340" y="875"/>
                </a:lnTo>
                <a:lnTo>
                  <a:pt x="3295" y="936"/>
                </a:lnTo>
                <a:lnTo>
                  <a:pt x="3251" y="1004"/>
                </a:lnTo>
                <a:lnTo>
                  <a:pt x="3208" y="1080"/>
                </a:lnTo>
                <a:lnTo>
                  <a:pt x="3164" y="1165"/>
                </a:lnTo>
                <a:lnTo>
                  <a:pt x="3121" y="1256"/>
                </a:lnTo>
                <a:lnTo>
                  <a:pt x="3089" y="1337"/>
                </a:lnTo>
                <a:lnTo>
                  <a:pt x="3062" y="1420"/>
                </a:lnTo>
                <a:lnTo>
                  <a:pt x="3041" y="1503"/>
                </a:lnTo>
                <a:lnTo>
                  <a:pt x="3027" y="1588"/>
                </a:lnTo>
                <a:lnTo>
                  <a:pt x="3018" y="1676"/>
                </a:lnTo>
                <a:lnTo>
                  <a:pt x="3016" y="1765"/>
                </a:lnTo>
                <a:lnTo>
                  <a:pt x="3084" y="1731"/>
                </a:lnTo>
                <a:lnTo>
                  <a:pt x="3150" y="1704"/>
                </a:lnTo>
                <a:lnTo>
                  <a:pt x="3214" y="1684"/>
                </a:lnTo>
                <a:lnTo>
                  <a:pt x="3278" y="1669"/>
                </a:lnTo>
                <a:lnTo>
                  <a:pt x="3340" y="1662"/>
                </a:lnTo>
                <a:lnTo>
                  <a:pt x="3401" y="1660"/>
                </a:lnTo>
                <a:lnTo>
                  <a:pt x="3460" y="1666"/>
                </a:lnTo>
                <a:lnTo>
                  <a:pt x="3541" y="1681"/>
                </a:lnTo>
                <a:lnTo>
                  <a:pt x="3622" y="1704"/>
                </a:lnTo>
                <a:lnTo>
                  <a:pt x="3703" y="1735"/>
                </a:lnTo>
                <a:lnTo>
                  <a:pt x="3783" y="1775"/>
                </a:lnTo>
                <a:lnTo>
                  <a:pt x="3862" y="1821"/>
                </a:lnTo>
                <a:lnTo>
                  <a:pt x="3922" y="1869"/>
                </a:lnTo>
                <a:lnTo>
                  <a:pt x="3979" y="1924"/>
                </a:lnTo>
                <a:lnTo>
                  <a:pt x="4033" y="1985"/>
                </a:lnTo>
                <a:lnTo>
                  <a:pt x="4083" y="2050"/>
                </a:lnTo>
                <a:lnTo>
                  <a:pt x="4130" y="2124"/>
                </a:lnTo>
                <a:lnTo>
                  <a:pt x="4164" y="2189"/>
                </a:lnTo>
                <a:lnTo>
                  <a:pt x="4193" y="2258"/>
                </a:lnTo>
                <a:lnTo>
                  <a:pt x="4215" y="2331"/>
                </a:lnTo>
                <a:lnTo>
                  <a:pt x="4230" y="2406"/>
                </a:lnTo>
                <a:lnTo>
                  <a:pt x="4240" y="2486"/>
                </a:lnTo>
                <a:lnTo>
                  <a:pt x="4243" y="2568"/>
                </a:lnTo>
                <a:lnTo>
                  <a:pt x="4239" y="2648"/>
                </a:lnTo>
                <a:lnTo>
                  <a:pt x="4230" y="2725"/>
                </a:lnTo>
                <a:lnTo>
                  <a:pt x="4213" y="2800"/>
                </a:lnTo>
                <a:lnTo>
                  <a:pt x="4190" y="2870"/>
                </a:lnTo>
                <a:lnTo>
                  <a:pt x="4160" y="2937"/>
                </a:lnTo>
                <a:lnTo>
                  <a:pt x="4124" y="3002"/>
                </a:lnTo>
                <a:lnTo>
                  <a:pt x="4081" y="3062"/>
                </a:lnTo>
                <a:lnTo>
                  <a:pt x="4032" y="3120"/>
                </a:lnTo>
                <a:lnTo>
                  <a:pt x="3975" y="3176"/>
                </a:lnTo>
                <a:lnTo>
                  <a:pt x="3907" y="3232"/>
                </a:lnTo>
                <a:lnTo>
                  <a:pt x="3836" y="3280"/>
                </a:lnTo>
                <a:lnTo>
                  <a:pt x="3764" y="3321"/>
                </a:lnTo>
                <a:lnTo>
                  <a:pt x="3689" y="3356"/>
                </a:lnTo>
                <a:lnTo>
                  <a:pt x="3612" y="3382"/>
                </a:lnTo>
                <a:lnTo>
                  <a:pt x="3533" y="3400"/>
                </a:lnTo>
                <a:lnTo>
                  <a:pt x="3452" y="3411"/>
                </a:lnTo>
                <a:lnTo>
                  <a:pt x="3369" y="3415"/>
                </a:lnTo>
                <a:lnTo>
                  <a:pt x="3289" y="3412"/>
                </a:lnTo>
                <a:lnTo>
                  <a:pt x="3211" y="3405"/>
                </a:lnTo>
                <a:lnTo>
                  <a:pt x="3137" y="3392"/>
                </a:lnTo>
                <a:lnTo>
                  <a:pt x="3066" y="3373"/>
                </a:lnTo>
                <a:lnTo>
                  <a:pt x="2999" y="3349"/>
                </a:lnTo>
                <a:lnTo>
                  <a:pt x="2935" y="3321"/>
                </a:lnTo>
                <a:lnTo>
                  <a:pt x="2874" y="3288"/>
                </a:lnTo>
                <a:lnTo>
                  <a:pt x="2816" y="3248"/>
                </a:lnTo>
                <a:lnTo>
                  <a:pt x="2761" y="3204"/>
                </a:lnTo>
                <a:lnTo>
                  <a:pt x="2703" y="3149"/>
                </a:lnTo>
                <a:lnTo>
                  <a:pt x="2650" y="3087"/>
                </a:lnTo>
                <a:lnTo>
                  <a:pt x="2601" y="3021"/>
                </a:lnTo>
                <a:lnTo>
                  <a:pt x="2556" y="2950"/>
                </a:lnTo>
                <a:lnTo>
                  <a:pt x="2516" y="2873"/>
                </a:lnTo>
                <a:lnTo>
                  <a:pt x="2480" y="2791"/>
                </a:lnTo>
                <a:lnTo>
                  <a:pt x="2449" y="2703"/>
                </a:lnTo>
                <a:lnTo>
                  <a:pt x="2422" y="2610"/>
                </a:lnTo>
                <a:lnTo>
                  <a:pt x="2408" y="2545"/>
                </a:lnTo>
                <a:lnTo>
                  <a:pt x="2398" y="2473"/>
                </a:lnTo>
                <a:lnTo>
                  <a:pt x="2390" y="2395"/>
                </a:lnTo>
                <a:lnTo>
                  <a:pt x="2386" y="2313"/>
                </a:lnTo>
                <a:lnTo>
                  <a:pt x="2386" y="2223"/>
                </a:lnTo>
                <a:lnTo>
                  <a:pt x="2389" y="2128"/>
                </a:lnTo>
                <a:lnTo>
                  <a:pt x="2394" y="2027"/>
                </a:lnTo>
                <a:lnTo>
                  <a:pt x="2403" y="1920"/>
                </a:lnTo>
                <a:lnTo>
                  <a:pt x="2416" y="1807"/>
                </a:lnTo>
                <a:lnTo>
                  <a:pt x="2434" y="1678"/>
                </a:lnTo>
                <a:lnTo>
                  <a:pt x="2458" y="1554"/>
                </a:lnTo>
                <a:lnTo>
                  <a:pt x="2488" y="1433"/>
                </a:lnTo>
                <a:lnTo>
                  <a:pt x="2523" y="1317"/>
                </a:lnTo>
                <a:lnTo>
                  <a:pt x="2564" y="1203"/>
                </a:lnTo>
                <a:lnTo>
                  <a:pt x="2610" y="1095"/>
                </a:lnTo>
                <a:lnTo>
                  <a:pt x="2662" y="990"/>
                </a:lnTo>
                <a:lnTo>
                  <a:pt x="2718" y="889"/>
                </a:lnTo>
                <a:lnTo>
                  <a:pt x="2789" y="788"/>
                </a:lnTo>
                <a:lnTo>
                  <a:pt x="2861" y="692"/>
                </a:lnTo>
                <a:lnTo>
                  <a:pt x="2937" y="603"/>
                </a:lnTo>
                <a:lnTo>
                  <a:pt x="3016" y="521"/>
                </a:lnTo>
                <a:lnTo>
                  <a:pt x="3098" y="444"/>
                </a:lnTo>
                <a:lnTo>
                  <a:pt x="3182" y="374"/>
                </a:lnTo>
                <a:lnTo>
                  <a:pt x="3269" y="311"/>
                </a:lnTo>
                <a:lnTo>
                  <a:pt x="3371" y="244"/>
                </a:lnTo>
                <a:lnTo>
                  <a:pt x="3472" y="184"/>
                </a:lnTo>
                <a:lnTo>
                  <a:pt x="3568" y="131"/>
                </a:lnTo>
                <a:lnTo>
                  <a:pt x="3663" y="85"/>
                </a:lnTo>
                <a:lnTo>
                  <a:pt x="3757" y="46"/>
                </a:lnTo>
                <a:lnTo>
                  <a:pt x="3848" y="15"/>
                </a:lnTo>
                <a:lnTo>
                  <a:pt x="3885" y="4"/>
                </a:lnTo>
                <a:lnTo>
                  <a:pt x="3921" y="0"/>
                </a:lnTo>
                <a:close/>
                <a:moveTo>
                  <a:pt x="1536" y="0"/>
                </a:moveTo>
                <a:lnTo>
                  <a:pt x="1571" y="4"/>
                </a:lnTo>
                <a:lnTo>
                  <a:pt x="1603" y="13"/>
                </a:lnTo>
                <a:lnTo>
                  <a:pt x="1634" y="29"/>
                </a:lnTo>
                <a:lnTo>
                  <a:pt x="1664" y="54"/>
                </a:lnTo>
                <a:lnTo>
                  <a:pt x="1691" y="83"/>
                </a:lnTo>
                <a:lnTo>
                  <a:pt x="1716" y="121"/>
                </a:lnTo>
                <a:lnTo>
                  <a:pt x="1734" y="156"/>
                </a:lnTo>
                <a:lnTo>
                  <a:pt x="1746" y="190"/>
                </a:lnTo>
                <a:lnTo>
                  <a:pt x="1751" y="222"/>
                </a:lnTo>
                <a:lnTo>
                  <a:pt x="1749" y="252"/>
                </a:lnTo>
                <a:lnTo>
                  <a:pt x="1738" y="282"/>
                </a:lnTo>
                <a:lnTo>
                  <a:pt x="1723" y="309"/>
                </a:lnTo>
                <a:lnTo>
                  <a:pt x="1700" y="334"/>
                </a:lnTo>
                <a:lnTo>
                  <a:pt x="1669" y="359"/>
                </a:lnTo>
                <a:lnTo>
                  <a:pt x="1631" y="382"/>
                </a:lnTo>
                <a:lnTo>
                  <a:pt x="1588" y="403"/>
                </a:lnTo>
                <a:lnTo>
                  <a:pt x="1540" y="427"/>
                </a:lnTo>
                <a:lnTo>
                  <a:pt x="1487" y="455"/>
                </a:lnTo>
                <a:lnTo>
                  <a:pt x="1432" y="488"/>
                </a:lnTo>
                <a:lnTo>
                  <a:pt x="1371" y="525"/>
                </a:lnTo>
                <a:lnTo>
                  <a:pt x="1307" y="565"/>
                </a:lnTo>
                <a:lnTo>
                  <a:pt x="1230" y="618"/>
                </a:lnTo>
                <a:lnTo>
                  <a:pt x="1156" y="676"/>
                </a:lnTo>
                <a:lnTo>
                  <a:pt x="1085" y="737"/>
                </a:lnTo>
                <a:lnTo>
                  <a:pt x="1019" y="804"/>
                </a:lnTo>
                <a:lnTo>
                  <a:pt x="954" y="875"/>
                </a:lnTo>
                <a:lnTo>
                  <a:pt x="909" y="936"/>
                </a:lnTo>
                <a:lnTo>
                  <a:pt x="865" y="1004"/>
                </a:lnTo>
                <a:lnTo>
                  <a:pt x="822" y="1080"/>
                </a:lnTo>
                <a:lnTo>
                  <a:pt x="778" y="1165"/>
                </a:lnTo>
                <a:lnTo>
                  <a:pt x="735" y="1256"/>
                </a:lnTo>
                <a:lnTo>
                  <a:pt x="703" y="1337"/>
                </a:lnTo>
                <a:lnTo>
                  <a:pt x="677" y="1420"/>
                </a:lnTo>
                <a:lnTo>
                  <a:pt x="657" y="1503"/>
                </a:lnTo>
                <a:lnTo>
                  <a:pt x="641" y="1588"/>
                </a:lnTo>
                <a:lnTo>
                  <a:pt x="632" y="1676"/>
                </a:lnTo>
                <a:lnTo>
                  <a:pt x="630" y="1765"/>
                </a:lnTo>
                <a:lnTo>
                  <a:pt x="698" y="1731"/>
                </a:lnTo>
                <a:lnTo>
                  <a:pt x="764" y="1704"/>
                </a:lnTo>
                <a:lnTo>
                  <a:pt x="828" y="1684"/>
                </a:lnTo>
                <a:lnTo>
                  <a:pt x="892" y="1669"/>
                </a:lnTo>
                <a:lnTo>
                  <a:pt x="954" y="1662"/>
                </a:lnTo>
                <a:lnTo>
                  <a:pt x="1015" y="1660"/>
                </a:lnTo>
                <a:lnTo>
                  <a:pt x="1074" y="1666"/>
                </a:lnTo>
                <a:lnTo>
                  <a:pt x="1155" y="1681"/>
                </a:lnTo>
                <a:lnTo>
                  <a:pt x="1236" y="1704"/>
                </a:lnTo>
                <a:lnTo>
                  <a:pt x="1317" y="1735"/>
                </a:lnTo>
                <a:lnTo>
                  <a:pt x="1397" y="1775"/>
                </a:lnTo>
                <a:lnTo>
                  <a:pt x="1477" y="1821"/>
                </a:lnTo>
                <a:lnTo>
                  <a:pt x="1537" y="1869"/>
                </a:lnTo>
                <a:lnTo>
                  <a:pt x="1594" y="1924"/>
                </a:lnTo>
                <a:lnTo>
                  <a:pt x="1648" y="1985"/>
                </a:lnTo>
                <a:lnTo>
                  <a:pt x="1698" y="2050"/>
                </a:lnTo>
                <a:lnTo>
                  <a:pt x="1745" y="2124"/>
                </a:lnTo>
                <a:lnTo>
                  <a:pt x="1780" y="2189"/>
                </a:lnTo>
                <a:lnTo>
                  <a:pt x="1808" y="2258"/>
                </a:lnTo>
                <a:lnTo>
                  <a:pt x="1830" y="2331"/>
                </a:lnTo>
                <a:lnTo>
                  <a:pt x="1845" y="2406"/>
                </a:lnTo>
                <a:lnTo>
                  <a:pt x="1856" y="2486"/>
                </a:lnTo>
                <a:lnTo>
                  <a:pt x="1858" y="2568"/>
                </a:lnTo>
                <a:lnTo>
                  <a:pt x="1854" y="2648"/>
                </a:lnTo>
                <a:lnTo>
                  <a:pt x="1845" y="2725"/>
                </a:lnTo>
                <a:lnTo>
                  <a:pt x="1828" y="2800"/>
                </a:lnTo>
                <a:lnTo>
                  <a:pt x="1805" y="2870"/>
                </a:lnTo>
                <a:lnTo>
                  <a:pt x="1776" y="2937"/>
                </a:lnTo>
                <a:lnTo>
                  <a:pt x="1738" y="3002"/>
                </a:lnTo>
                <a:lnTo>
                  <a:pt x="1696" y="3062"/>
                </a:lnTo>
                <a:lnTo>
                  <a:pt x="1646" y="3120"/>
                </a:lnTo>
                <a:lnTo>
                  <a:pt x="1590" y="3176"/>
                </a:lnTo>
                <a:lnTo>
                  <a:pt x="1522" y="3232"/>
                </a:lnTo>
                <a:lnTo>
                  <a:pt x="1451" y="3280"/>
                </a:lnTo>
                <a:lnTo>
                  <a:pt x="1379" y="3321"/>
                </a:lnTo>
                <a:lnTo>
                  <a:pt x="1304" y="3356"/>
                </a:lnTo>
                <a:lnTo>
                  <a:pt x="1227" y="3382"/>
                </a:lnTo>
                <a:lnTo>
                  <a:pt x="1147" y="3400"/>
                </a:lnTo>
                <a:lnTo>
                  <a:pt x="1066" y="3411"/>
                </a:lnTo>
                <a:lnTo>
                  <a:pt x="982" y="3415"/>
                </a:lnTo>
                <a:lnTo>
                  <a:pt x="903" y="3412"/>
                </a:lnTo>
                <a:lnTo>
                  <a:pt x="825" y="3405"/>
                </a:lnTo>
                <a:lnTo>
                  <a:pt x="752" y="3392"/>
                </a:lnTo>
                <a:lnTo>
                  <a:pt x="681" y="3373"/>
                </a:lnTo>
                <a:lnTo>
                  <a:pt x="614" y="3349"/>
                </a:lnTo>
                <a:lnTo>
                  <a:pt x="550" y="3321"/>
                </a:lnTo>
                <a:lnTo>
                  <a:pt x="489" y="3288"/>
                </a:lnTo>
                <a:lnTo>
                  <a:pt x="431" y="3248"/>
                </a:lnTo>
                <a:lnTo>
                  <a:pt x="376" y="3204"/>
                </a:lnTo>
                <a:lnTo>
                  <a:pt x="318" y="3149"/>
                </a:lnTo>
                <a:lnTo>
                  <a:pt x="265" y="3087"/>
                </a:lnTo>
                <a:lnTo>
                  <a:pt x="216" y="3021"/>
                </a:lnTo>
                <a:lnTo>
                  <a:pt x="171" y="2950"/>
                </a:lnTo>
                <a:lnTo>
                  <a:pt x="131" y="2873"/>
                </a:lnTo>
                <a:lnTo>
                  <a:pt x="95" y="2791"/>
                </a:lnTo>
                <a:lnTo>
                  <a:pt x="64" y="2703"/>
                </a:lnTo>
                <a:lnTo>
                  <a:pt x="37" y="2610"/>
                </a:lnTo>
                <a:lnTo>
                  <a:pt x="23" y="2545"/>
                </a:lnTo>
                <a:lnTo>
                  <a:pt x="13" y="2473"/>
                </a:lnTo>
                <a:lnTo>
                  <a:pt x="5" y="2395"/>
                </a:lnTo>
                <a:lnTo>
                  <a:pt x="1" y="2313"/>
                </a:lnTo>
                <a:lnTo>
                  <a:pt x="0" y="2223"/>
                </a:lnTo>
                <a:lnTo>
                  <a:pt x="3" y="2128"/>
                </a:lnTo>
                <a:lnTo>
                  <a:pt x="9" y="2027"/>
                </a:lnTo>
                <a:lnTo>
                  <a:pt x="18" y="1920"/>
                </a:lnTo>
                <a:lnTo>
                  <a:pt x="30" y="1807"/>
                </a:lnTo>
                <a:lnTo>
                  <a:pt x="49" y="1678"/>
                </a:lnTo>
                <a:lnTo>
                  <a:pt x="72" y="1554"/>
                </a:lnTo>
                <a:lnTo>
                  <a:pt x="102" y="1433"/>
                </a:lnTo>
                <a:lnTo>
                  <a:pt x="138" y="1317"/>
                </a:lnTo>
                <a:lnTo>
                  <a:pt x="179" y="1203"/>
                </a:lnTo>
                <a:lnTo>
                  <a:pt x="224" y="1095"/>
                </a:lnTo>
                <a:lnTo>
                  <a:pt x="277" y="990"/>
                </a:lnTo>
                <a:lnTo>
                  <a:pt x="334" y="889"/>
                </a:lnTo>
                <a:lnTo>
                  <a:pt x="403" y="788"/>
                </a:lnTo>
                <a:lnTo>
                  <a:pt x="476" y="692"/>
                </a:lnTo>
                <a:lnTo>
                  <a:pt x="552" y="603"/>
                </a:lnTo>
                <a:lnTo>
                  <a:pt x="631" y="521"/>
                </a:lnTo>
                <a:lnTo>
                  <a:pt x="712" y="444"/>
                </a:lnTo>
                <a:lnTo>
                  <a:pt x="797" y="374"/>
                </a:lnTo>
                <a:lnTo>
                  <a:pt x="885" y="311"/>
                </a:lnTo>
                <a:lnTo>
                  <a:pt x="986" y="244"/>
                </a:lnTo>
                <a:lnTo>
                  <a:pt x="1087" y="184"/>
                </a:lnTo>
                <a:lnTo>
                  <a:pt x="1183" y="131"/>
                </a:lnTo>
                <a:lnTo>
                  <a:pt x="1279" y="85"/>
                </a:lnTo>
                <a:lnTo>
                  <a:pt x="1373" y="46"/>
                </a:lnTo>
                <a:lnTo>
                  <a:pt x="1463" y="15"/>
                </a:lnTo>
                <a:lnTo>
                  <a:pt x="1500" y="4"/>
                </a:lnTo>
                <a:lnTo>
                  <a:pt x="1536" y="0"/>
                </a:lnTo>
                <a:close/>
              </a:path>
            </a:pathLst>
          </a:custGeom>
          <a:solidFill>
            <a:srgbClr val="007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AutoShape 4"/>
          <p:cNvSpPr>
            <a:spLocks noChangeArrowheads="1"/>
          </p:cNvSpPr>
          <p:nvPr/>
        </p:nvSpPr>
        <p:spPr bwMode="auto">
          <a:xfrm rot="16200000" flipH="1">
            <a:off x="4857250" y="4126672"/>
            <a:ext cx="4191787" cy="27616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111 w 21600"/>
              <a:gd name="T13" fmla="*/ 4070 h 21600"/>
              <a:gd name="T14" fmla="*/ 17489 w 21600"/>
              <a:gd name="T15" fmla="*/ 1753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621" y="21600"/>
                </a:lnTo>
                <a:lnTo>
                  <a:pt x="1697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D7D7D7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415728" y="2198028"/>
            <a:ext cx="6372960" cy="416738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4696DC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hangingPunct="1"/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57309" y="2369555"/>
            <a:ext cx="6148664" cy="3709475"/>
            <a:chOff x="557309" y="2369555"/>
            <a:chExt cx="6148664" cy="3709475"/>
          </a:xfrm>
        </p:grpSpPr>
        <p:sp>
          <p:nvSpPr>
            <p:cNvPr id="39" name="AutoShape 28"/>
            <p:cNvSpPr>
              <a:spLocks noChangeArrowheads="1"/>
            </p:cNvSpPr>
            <p:nvPr/>
          </p:nvSpPr>
          <p:spPr bwMode="gray">
            <a:xfrm>
              <a:off x="561208" y="2369555"/>
              <a:ext cx="4327128" cy="234950"/>
            </a:xfrm>
            <a:prstGeom prst="roundRect">
              <a:avLst>
                <a:gd name="adj" fmla="val 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AutoShape 29"/>
            <p:cNvSpPr>
              <a:spLocks noChangeArrowheads="1"/>
            </p:cNvSpPr>
            <p:nvPr/>
          </p:nvSpPr>
          <p:spPr bwMode="gray">
            <a:xfrm>
              <a:off x="2358066" y="2369555"/>
              <a:ext cx="4327128" cy="234950"/>
            </a:xfrm>
            <a:prstGeom prst="roundRect">
              <a:avLst>
                <a:gd name="adj" fmla="val 5000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3236032" y="2403758"/>
              <a:ext cx="78226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defTabSz="881660" latinLnBrk="0"/>
              <a:r>
                <a:rPr lang="ko-KR" altLang="en-US" sz="11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  <a:sym typeface="Wingdings" pitchFamily="2" charset="2"/>
                </a:rPr>
                <a:t>프로젝트 관리</a:t>
              </a:r>
              <a:endPara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gray">
            <a:xfrm>
              <a:off x="3152696" y="2816932"/>
              <a:ext cx="3553277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marL="90388" indent="-90388" algn="l" defTabSz="838846" latinLnBrk="0">
                <a:lnSpc>
                  <a:spcPct val="110000"/>
                </a:lnSpc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웹 기반의 프로젝트 관리 기능을 제공하는 오픈소스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프로그램을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활용하여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프로젝트의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일정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,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이슈관리를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시각화 함은 물론 관계자에게 공유합니다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.</a:t>
              </a:r>
            </a:p>
          </p:txBody>
        </p:sp>
        <p:sp>
          <p:nvSpPr>
            <p:cNvPr id="43" name="AutoShape 35"/>
            <p:cNvSpPr>
              <a:spLocks noChangeArrowheads="1"/>
            </p:cNvSpPr>
            <p:nvPr/>
          </p:nvSpPr>
          <p:spPr bwMode="gray">
            <a:xfrm>
              <a:off x="561208" y="3646121"/>
              <a:ext cx="4327128" cy="234950"/>
            </a:xfrm>
            <a:prstGeom prst="roundRect">
              <a:avLst>
                <a:gd name="adj" fmla="val 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AutoShape 36"/>
            <p:cNvSpPr>
              <a:spLocks noChangeArrowheads="1"/>
            </p:cNvSpPr>
            <p:nvPr/>
          </p:nvSpPr>
          <p:spPr bwMode="gray">
            <a:xfrm>
              <a:off x="2358066" y="3646121"/>
              <a:ext cx="4327128" cy="234950"/>
            </a:xfrm>
            <a:prstGeom prst="roundRect">
              <a:avLst>
                <a:gd name="adj" fmla="val 5000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3367539" y="3680271"/>
              <a:ext cx="511323" cy="1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defTabSz="881660" latinLnBrk="0"/>
              <a:r>
                <a:rPr lang="ko-KR" altLang="en-US" sz="11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itchFamily="18" charset="0"/>
                  <a:sym typeface="Wingdings" pitchFamily="2" charset="2"/>
                </a:rPr>
                <a:t>일정관리</a:t>
              </a:r>
            </a:p>
          </p:txBody>
        </p:sp>
        <p:sp>
          <p:nvSpPr>
            <p:cNvPr id="46" name="Rectangle 36"/>
            <p:cNvSpPr>
              <a:spLocks noChangeArrowheads="1"/>
            </p:cNvSpPr>
            <p:nvPr/>
          </p:nvSpPr>
          <p:spPr bwMode="gray">
            <a:xfrm>
              <a:off x="3152696" y="4093498"/>
              <a:ext cx="3553277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marL="90388" indent="-90388" algn="l" defTabSz="838846" latinLnBrk="0">
                <a:lnSpc>
                  <a:spcPct val="110000"/>
                </a:lnSpc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프로젝트 단계별 일정계획과 실적을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등록하여 프로젝트 진행상황을 프로젝트 구성원 및 고객이 실시간 공유합니다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.</a:t>
              </a:r>
            </a:p>
            <a:p>
              <a:pPr marL="90388" indent="-90388" algn="l" defTabSz="838846" latinLnBrk="0">
                <a:lnSpc>
                  <a:spcPct val="110000"/>
                </a:lnSpc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간트차트 기능으로 관리자의 프로젝트 일정 관리를 지원합니다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.</a:t>
              </a:r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sym typeface="Wingdings" pitchFamily="2" charset="2"/>
              </a:endParaRPr>
            </a:p>
          </p:txBody>
        </p:sp>
        <p:sp>
          <p:nvSpPr>
            <p:cNvPr id="47" name="AutoShape 42"/>
            <p:cNvSpPr>
              <a:spLocks noChangeArrowheads="1"/>
            </p:cNvSpPr>
            <p:nvPr/>
          </p:nvSpPr>
          <p:spPr bwMode="gray">
            <a:xfrm>
              <a:off x="561208" y="5015113"/>
              <a:ext cx="4327128" cy="234950"/>
            </a:xfrm>
            <a:prstGeom prst="roundRect">
              <a:avLst>
                <a:gd name="adj" fmla="val 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AutoShape 43"/>
            <p:cNvSpPr>
              <a:spLocks noChangeArrowheads="1"/>
            </p:cNvSpPr>
            <p:nvPr/>
          </p:nvSpPr>
          <p:spPr bwMode="gray">
            <a:xfrm>
              <a:off x="2358066" y="5015113"/>
              <a:ext cx="4327128" cy="234950"/>
            </a:xfrm>
            <a:prstGeom prst="roundRect">
              <a:avLst>
                <a:gd name="adj" fmla="val 50000"/>
              </a:avLst>
            </a:prstGeom>
            <a:solidFill>
              <a:srgbClr val="038CDC"/>
            </a:solidFill>
            <a:ln w="6350">
              <a:solidFill>
                <a:srgbClr val="0074C3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Rectangle 27"/>
            <p:cNvSpPr>
              <a:spLocks noChangeArrowheads="1"/>
            </p:cNvSpPr>
            <p:nvPr/>
          </p:nvSpPr>
          <p:spPr bwMode="auto">
            <a:xfrm>
              <a:off x="3376337" y="5047950"/>
              <a:ext cx="493725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spcBef>
                  <a:spcPct val="10000"/>
                </a:spcBef>
                <a:buSzPct val="80000"/>
                <a:buFont typeface="Wingdings" panose="05000000000000000000" pitchFamily="2" charset="2"/>
                <a:buNone/>
              </a:pPr>
              <a:r>
                <a:rPr kumimoji="0" lang="ko-KR" altLang="en-US" sz="11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이슈관리</a:t>
              </a:r>
              <a:endParaRPr kumimoji="0"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gray">
            <a:xfrm>
              <a:off x="3152696" y="5379428"/>
              <a:ext cx="3553277" cy="67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marL="90388" indent="-90388" algn="l" defTabSz="838846" latinLnBrk="0">
                <a:lnSpc>
                  <a:spcPct val="110000"/>
                </a:lnSpc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프로젝트 내부의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이슈를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등록하고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이슈의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조치사항을 제안사 및 고객사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관계자에게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공유하여 투명하게 관리합니다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.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이슈에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대한 추적을 용이하게 함으로써 프로젝트에서 발생할 수 있는 위험을 미연에 방지합니다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sym typeface="Wingdings" pitchFamily="2" charset="2"/>
                </a:rPr>
                <a:t>.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311" y="2700863"/>
              <a:ext cx="1935419" cy="70193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/>
            <a:srcRect l="-83" t="5089"/>
            <a:stretch/>
          </p:blipFill>
          <p:spPr>
            <a:xfrm>
              <a:off x="557310" y="3996947"/>
              <a:ext cx="1935419" cy="703748"/>
            </a:xfrm>
            <a:prstGeom prst="rect">
              <a:avLst/>
            </a:prstGeom>
            <a:ln>
              <a:solidFill>
                <a:srgbClr val="709FC6"/>
              </a:solidFill>
            </a:ln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t="1049" r="1225" b="34866"/>
            <a:stretch/>
          </p:blipFill>
          <p:spPr>
            <a:xfrm>
              <a:off x="557309" y="5343641"/>
              <a:ext cx="1935419" cy="735389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2.1.4.2 </a:t>
            </a:r>
            <a:r>
              <a:rPr lang="ko-KR" altLang="en-US" dirty="0" smtClean="0"/>
              <a:t>요구사항 추적성 검토 도구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62640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지원도구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기간 동안 과업 요구사항이 누락 없이 구현되고 있는지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확인하고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진행 과정을 통제하는 것은 매우 중요합니다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독립성을 갖춘 품질 전문 요원이 이러한 과정을 주관하여 요구사항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추적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활동의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정확성과 효율성을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확보하고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신뢰성을 높입니다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요구사항 추적성 검토 도구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55" name="AutoShape 17"/>
          <p:cNvSpPr>
            <a:spLocks noChangeArrowheads="1"/>
          </p:cNvSpPr>
          <p:nvPr/>
        </p:nvSpPr>
        <p:spPr bwMode="auto">
          <a:xfrm>
            <a:off x="634758" y="2240547"/>
            <a:ext cx="681888" cy="288353"/>
          </a:xfrm>
          <a:prstGeom prst="homePlate">
            <a:avLst>
              <a:gd name="adj" fmla="val 43310"/>
            </a:avLst>
          </a:prstGeom>
          <a:solidFill>
            <a:srgbClr val="7C8E9C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0789" tIns="7192" rIns="35959" bIns="14384" anchor="ctr"/>
          <a:lstStyle>
            <a:lvl1pPr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419100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839788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258888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1679575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1367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5939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0511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5083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표</a:t>
            </a:r>
          </a:p>
        </p:txBody>
      </p:sp>
      <p:sp>
        <p:nvSpPr>
          <p:cNvPr id="56" name="AutoShape 153"/>
          <p:cNvSpPr>
            <a:spLocks noChangeArrowheads="1"/>
          </p:cNvSpPr>
          <p:nvPr/>
        </p:nvSpPr>
        <p:spPr bwMode="auto">
          <a:xfrm>
            <a:off x="1948032" y="2821983"/>
            <a:ext cx="4714875" cy="2189163"/>
          </a:xfrm>
          <a:prstGeom prst="roundRect">
            <a:avLst>
              <a:gd name="adj" fmla="val 3495"/>
            </a:avLst>
          </a:prstGeom>
          <a:solidFill>
            <a:srgbClr val="CFD6D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lIns="35959" tIns="0" rIns="35959" bIns="0" anchor="ctr"/>
          <a:lstStyle>
            <a:lvl1pPr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ja-JP" altLang="en-US" dirty="0">
              <a:solidFill>
                <a:srgbClr val="333333"/>
              </a:solidFill>
              <a:latin typeface="나눔스퀘어" panose="020B0600000101010101" pitchFamily="50" charset="-127"/>
              <a:ea typeface="KoPub돋움체 Light" panose="02020603020101020101" pitchFamily="18" charset="-127"/>
            </a:endParaRPr>
          </a:p>
        </p:txBody>
      </p:sp>
      <p:grpSp>
        <p:nvGrpSpPr>
          <p:cNvPr id="57" name="Group 3"/>
          <p:cNvGrpSpPr>
            <a:grpSpLocks/>
          </p:cNvGrpSpPr>
          <p:nvPr/>
        </p:nvGrpSpPr>
        <p:grpSpPr bwMode="auto">
          <a:xfrm>
            <a:off x="3748252" y="3260126"/>
            <a:ext cx="2389188" cy="1619250"/>
            <a:chOff x="2212" y="2825"/>
            <a:chExt cx="1394" cy="839"/>
          </a:xfrm>
        </p:grpSpPr>
        <p:sp>
          <p:nvSpPr>
            <p:cNvPr id="58" name="AutoShape 146"/>
            <p:cNvSpPr>
              <a:spLocks noChangeArrowheads="1"/>
            </p:cNvSpPr>
            <p:nvPr/>
          </p:nvSpPr>
          <p:spPr bwMode="auto">
            <a:xfrm>
              <a:off x="2212" y="2825"/>
              <a:ext cx="1106" cy="249"/>
            </a:xfrm>
            <a:prstGeom prst="roundRect">
              <a:avLst>
                <a:gd name="adj" fmla="val 23528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 algn="ctr">
                  <a:solidFill>
                    <a:srgbClr val="000000"/>
                  </a:solidFill>
                  <a:round/>
                  <a:headEnd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</a:pPr>
              <a:endParaRPr lang="ja-JP" altLang="en-US" sz="10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9" name="AutoShape 146"/>
            <p:cNvSpPr>
              <a:spLocks noChangeArrowheads="1"/>
            </p:cNvSpPr>
            <p:nvPr/>
          </p:nvSpPr>
          <p:spPr bwMode="auto">
            <a:xfrm>
              <a:off x="2677" y="3006"/>
              <a:ext cx="796" cy="363"/>
            </a:xfrm>
            <a:prstGeom prst="roundRect">
              <a:avLst>
                <a:gd name="adj" fmla="val 1717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 algn="ctr">
                  <a:solidFill>
                    <a:srgbClr val="000000"/>
                  </a:solidFill>
                  <a:round/>
                  <a:headEnd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</a:pPr>
              <a:endParaRPr lang="ja-JP" altLang="en-US" sz="10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0" name="AutoShape 146"/>
            <p:cNvSpPr>
              <a:spLocks noChangeArrowheads="1"/>
            </p:cNvSpPr>
            <p:nvPr/>
          </p:nvSpPr>
          <p:spPr bwMode="auto">
            <a:xfrm>
              <a:off x="3185" y="2825"/>
              <a:ext cx="421" cy="839"/>
            </a:xfrm>
            <a:prstGeom prst="roundRect">
              <a:avLst>
                <a:gd name="adj" fmla="val 12806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8001" algn="ctr">
                  <a:solidFill>
                    <a:srgbClr val="000000"/>
                  </a:solidFill>
                  <a:round/>
                  <a:headEnd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algn="ctr" defTabSz="808038" latinLnBrk="1">
                <a:spcBef>
                  <a:spcPct val="50000"/>
                </a:spcBef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algn="ctr" defTabSz="808038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latinLnBrk="0">
                <a:spcBef>
                  <a:spcPct val="0"/>
                </a:spcBef>
              </a:pPr>
              <a:endParaRPr lang="ja-JP" altLang="en-US" sz="10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61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11" y="5034963"/>
            <a:ext cx="1961105" cy="1456717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" name="Group 21"/>
          <p:cNvGrpSpPr>
            <a:grpSpLocks noChangeAspect="1"/>
          </p:cNvGrpSpPr>
          <p:nvPr/>
        </p:nvGrpSpPr>
        <p:grpSpPr bwMode="auto">
          <a:xfrm>
            <a:off x="4963487" y="5083684"/>
            <a:ext cx="1951947" cy="1404000"/>
            <a:chOff x="482" y="4866"/>
            <a:chExt cx="998" cy="771"/>
          </a:xfrm>
        </p:grpSpPr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482" y="4866"/>
              <a:ext cx="998" cy="77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6000" tIns="0" rIns="36000" bIns="0" anchor="ctr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" name="Group 23"/>
            <p:cNvGrpSpPr>
              <a:grpSpLocks/>
            </p:cNvGrpSpPr>
            <p:nvPr/>
          </p:nvGrpSpPr>
          <p:grpSpPr bwMode="auto">
            <a:xfrm>
              <a:off x="504" y="4889"/>
              <a:ext cx="953" cy="726"/>
              <a:chOff x="414" y="4912"/>
              <a:chExt cx="1071" cy="870"/>
            </a:xfrm>
          </p:grpSpPr>
          <p:sp>
            <p:nvSpPr>
              <p:cNvPr id="65" name="Rectangle 24"/>
              <p:cNvSpPr>
                <a:spLocks noChangeArrowheads="1"/>
              </p:cNvSpPr>
              <p:nvPr/>
            </p:nvSpPr>
            <p:spPr bwMode="auto">
              <a:xfrm>
                <a:off x="414" y="4912"/>
                <a:ext cx="228" cy="87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" name="Rectangle 25"/>
              <p:cNvSpPr>
                <a:spLocks noChangeArrowheads="1"/>
              </p:cNvSpPr>
              <p:nvPr/>
            </p:nvSpPr>
            <p:spPr bwMode="auto">
              <a:xfrm>
                <a:off x="833" y="4914"/>
                <a:ext cx="228" cy="86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Rectangle 26"/>
              <p:cNvSpPr>
                <a:spLocks noChangeArrowheads="1"/>
              </p:cNvSpPr>
              <p:nvPr/>
            </p:nvSpPr>
            <p:spPr bwMode="auto">
              <a:xfrm>
                <a:off x="1257" y="4914"/>
                <a:ext cx="228" cy="868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ko-KR" altLang="en-US" dirty="0">
                  <a:solidFill>
                    <a:srgbClr val="33333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8" name="Text Box 27"/>
              <p:cNvSpPr txBox="1">
                <a:spLocks noChangeArrowheads="1"/>
              </p:cNvSpPr>
              <p:nvPr/>
            </p:nvSpPr>
            <p:spPr bwMode="auto">
              <a:xfrm>
                <a:off x="670" y="5724"/>
                <a:ext cx="103" cy="4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분석 </a:t>
                </a: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69" name="Text Box 28"/>
              <p:cNvSpPr txBox="1">
                <a:spLocks noChangeArrowheads="1"/>
              </p:cNvSpPr>
              <p:nvPr/>
            </p:nvSpPr>
            <p:spPr bwMode="auto">
              <a:xfrm>
                <a:off x="886" y="5724"/>
                <a:ext cx="103" cy="4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설계 </a:t>
                </a: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70" name="Text Box 29"/>
              <p:cNvSpPr txBox="1">
                <a:spLocks noChangeArrowheads="1"/>
              </p:cNvSpPr>
              <p:nvPr/>
            </p:nvSpPr>
            <p:spPr bwMode="auto">
              <a:xfrm>
                <a:off x="1098" y="5724"/>
                <a:ext cx="103" cy="4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구현 </a:t>
                </a: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71" name="Text Box 30"/>
              <p:cNvSpPr txBox="1">
                <a:spLocks noChangeArrowheads="1"/>
              </p:cNvSpPr>
              <p:nvPr/>
            </p:nvSpPr>
            <p:spPr bwMode="auto">
              <a:xfrm>
                <a:off x="1313" y="5724"/>
                <a:ext cx="103" cy="4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&lt; </a:t>
                </a:r>
                <a:r>
                  <a:rPr lang="ko-KR" altLang="en-US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시험 </a:t>
                </a: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&gt;</a:t>
                </a:r>
              </a:p>
            </p:txBody>
          </p:sp>
          <p:sp>
            <p:nvSpPr>
              <p:cNvPr id="72" name="AutoShape 31"/>
              <p:cNvSpPr>
                <a:spLocks noChangeArrowheads="1"/>
              </p:cNvSpPr>
              <p:nvPr/>
            </p:nvSpPr>
            <p:spPr bwMode="auto">
              <a:xfrm>
                <a:off x="458" y="4952"/>
                <a:ext cx="130" cy="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RFP</a:t>
                </a:r>
              </a:p>
            </p:txBody>
          </p:sp>
          <p:sp>
            <p:nvSpPr>
              <p:cNvPr id="73" name="AutoShape 32"/>
              <p:cNvSpPr>
                <a:spLocks noChangeArrowheads="1"/>
              </p:cNvSpPr>
              <p:nvPr/>
            </p:nvSpPr>
            <p:spPr bwMode="auto">
              <a:xfrm>
                <a:off x="670" y="4951"/>
                <a:ext cx="130" cy="6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</a:t>
                </a:r>
              </a:p>
            </p:txBody>
          </p:sp>
          <p:sp>
            <p:nvSpPr>
              <p:cNvPr id="74" name="AutoShape 33"/>
              <p:cNvSpPr>
                <a:spLocks noChangeArrowheads="1"/>
              </p:cNvSpPr>
              <p:nvPr/>
            </p:nvSpPr>
            <p:spPr bwMode="auto">
              <a:xfrm>
                <a:off x="882" y="5138"/>
                <a:ext cx="130" cy="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CMP</a:t>
                </a:r>
              </a:p>
            </p:txBody>
          </p:sp>
          <p:sp>
            <p:nvSpPr>
              <p:cNvPr id="75" name="AutoShape 34"/>
              <p:cNvSpPr>
                <a:spLocks noChangeArrowheads="1"/>
              </p:cNvSpPr>
              <p:nvPr/>
            </p:nvSpPr>
            <p:spPr bwMode="auto">
              <a:xfrm>
                <a:off x="1095" y="5445"/>
                <a:ext cx="131" cy="6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COD</a:t>
                </a:r>
              </a:p>
            </p:txBody>
          </p:sp>
          <p:sp>
            <p:nvSpPr>
              <p:cNvPr id="76" name="AutoShape 35"/>
              <p:cNvSpPr>
                <a:spLocks noChangeArrowheads="1"/>
              </p:cNvSpPr>
              <p:nvPr/>
            </p:nvSpPr>
            <p:spPr bwMode="auto">
              <a:xfrm>
                <a:off x="1305" y="5532"/>
                <a:ext cx="131" cy="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ITC</a:t>
                </a:r>
              </a:p>
            </p:txBody>
          </p:sp>
          <p:cxnSp>
            <p:nvCxnSpPr>
              <p:cNvPr id="77" name="AutoShape 36"/>
              <p:cNvCxnSpPr>
                <a:cxnSpLocks noChangeShapeType="1"/>
                <a:stCxn id="73" idx="2"/>
                <a:endCxn id="76" idx="1"/>
              </p:cNvCxnSpPr>
              <p:nvPr/>
            </p:nvCxnSpPr>
            <p:spPr bwMode="auto">
              <a:xfrm rot="16200000" flipH="1">
                <a:off x="746" y="5005"/>
                <a:ext cx="548" cy="570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prstDash val="lgDash"/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AutoShape 37"/>
              <p:cNvCxnSpPr>
                <a:cxnSpLocks noChangeShapeType="1"/>
                <a:stCxn id="73" idx="2"/>
                <a:endCxn id="75" idx="1"/>
              </p:cNvCxnSpPr>
              <p:nvPr/>
            </p:nvCxnSpPr>
            <p:spPr bwMode="auto">
              <a:xfrm rot="16200000" flipH="1">
                <a:off x="684" y="5067"/>
                <a:ext cx="462" cy="360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prstDash val="lgDash"/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38"/>
              <p:cNvCxnSpPr>
                <a:cxnSpLocks noChangeShapeType="1"/>
                <a:stCxn id="73" idx="2"/>
                <a:endCxn id="74" idx="1"/>
              </p:cNvCxnSpPr>
              <p:nvPr/>
            </p:nvCxnSpPr>
            <p:spPr bwMode="auto">
              <a:xfrm rot="16200000" flipH="1">
                <a:off x="732" y="5019"/>
                <a:ext cx="154" cy="147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39"/>
              <p:cNvCxnSpPr>
                <a:cxnSpLocks noChangeShapeType="1"/>
                <a:stCxn id="72" idx="3"/>
                <a:endCxn id="73" idx="1"/>
              </p:cNvCxnSpPr>
              <p:nvPr/>
            </p:nvCxnSpPr>
            <p:spPr bwMode="auto">
              <a:xfrm>
                <a:off x="588" y="4984"/>
                <a:ext cx="82" cy="0"/>
              </a:xfrm>
              <a:prstGeom prst="straightConnector1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prstDash val="lgDash"/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1" name="AutoShape 40"/>
              <p:cNvSpPr>
                <a:spLocks noChangeArrowheads="1"/>
              </p:cNvSpPr>
              <p:nvPr/>
            </p:nvSpPr>
            <p:spPr bwMode="auto">
              <a:xfrm>
                <a:off x="1305" y="5624"/>
                <a:ext cx="131" cy="6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STC</a:t>
                </a:r>
              </a:p>
            </p:txBody>
          </p:sp>
          <p:sp>
            <p:nvSpPr>
              <p:cNvPr id="82" name="AutoShape 41"/>
              <p:cNvSpPr>
                <a:spLocks noChangeArrowheads="1"/>
              </p:cNvSpPr>
              <p:nvPr/>
            </p:nvSpPr>
            <p:spPr bwMode="auto">
              <a:xfrm>
                <a:off x="778" y="5044"/>
                <a:ext cx="131" cy="6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USC</a:t>
                </a:r>
              </a:p>
            </p:txBody>
          </p:sp>
          <p:cxnSp>
            <p:nvCxnSpPr>
              <p:cNvPr id="83" name="AutoShape 42"/>
              <p:cNvCxnSpPr>
                <a:cxnSpLocks noChangeShapeType="1"/>
                <a:stCxn id="73" idx="2"/>
                <a:endCxn id="82" idx="1"/>
              </p:cNvCxnSpPr>
              <p:nvPr/>
            </p:nvCxnSpPr>
            <p:spPr bwMode="auto">
              <a:xfrm rot="16200000" flipH="1">
                <a:off x="726" y="5025"/>
                <a:ext cx="61" cy="43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4" name="AutoShape 43"/>
              <p:cNvSpPr>
                <a:spLocks noChangeArrowheads="1"/>
              </p:cNvSpPr>
              <p:nvPr/>
            </p:nvSpPr>
            <p:spPr bwMode="auto">
              <a:xfrm>
                <a:off x="882" y="5231"/>
                <a:ext cx="130" cy="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GUI</a:t>
                </a:r>
              </a:p>
            </p:txBody>
          </p:sp>
          <p:cxnSp>
            <p:nvCxnSpPr>
              <p:cNvPr id="85" name="AutoShape 44"/>
              <p:cNvCxnSpPr>
                <a:cxnSpLocks noChangeShapeType="1"/>
                <a:stCxn id="73" idx="2"/>
                <a:endCxn id="84" idx="1"/>
              </p:cNvCxnSpPr>
              <p:nvPr/>
            </p:nvCxnSpPr>
            <p:spPr bwMode="auto">
              <a:xfrm rot="16200000" flipH="1">
                <a:off x="685" y="5066"/>
                <a:ext cx="247" cy="147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" name="AutoShape 45"/>
              <p:cNvSpPr>
                <a:spLocks noChangeArrowheads="1"/>
              </p:cNvSpPr>
              <p:nvPr/>
            </p:nvSpPr>
            <p:spPr bwMode="auto">
              <a:xfrm>
                <a:off x="882" y="5360"/>
                <a:ext cx="130" cy="6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folHlink"/>
                </a:outerShdw>
              </a:effectLst>
            </p:spPr>
            <p:txBody>
              <a:bodyPr wrap="none" lIns="92075" tIns="46038" rIns="92075" bIns="46038" anchor="ctr"/>
              <a:lstStyle>
                <a:lvl1pPr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1pPr>
                <a:lvl2pPr marL="571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1143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17145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4pPr>
                <a:lvl5pPr marL="2286000" algn="ctr" defTabSz="762000" latinLnBrk="1">
                  <a:spcBef>
                    <a:spcPct val="50000"/>
                  </a:spcBef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5pPr>
                <a:lvl6pPr marL="27432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6pPr>
                <a:lvl7pPr marL="32004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7pPr>
                <a:lvl8pPr marL="36576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8pPr>
                <a:lvl9pPr marL="4114800" algn="ctr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산돌고딕 M" pitchFamily="18" charset="-127"/>
                    <a:ea typeface="산돌고딕 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TBL</a:t>
                </a:r>
              </a:p>
            </p:txBody>
          </p:sp>
          <p:cxnSp>
            <p:nvCxnSpPr>
              <p:cNvPr id="87" name="AutoShape 46"/>
              <p:cNvCxnSpPr>
                <a:cxnSpLocks noChangeShapeType="1"/>
                <a:stCxn id="73" idx="2"/>
                <a:endCxn id="86" idx="1"/>
              </p:cNvCxnSpPr>
              <p:nvPr/>
            </p:nvCxnSpPr>
            <p:spPr bwMode="auto">
              <a:xfrm rot="16200000" flipH="1">
                <a:off x="621" y="5130"/>
                <a:ext cx="376" cy="147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prstDash val="lgDash"/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47"/>
              <p:cNvCxnSpPr>
                <a:cxnSpLocks noChangeShapeType="1"/>
                <a:stCxn id="74" idx="3"/>
                <a:endCxn id="75" idx="0"/>
              </p:cNvCxnSpPr>
              <p:nvPr/>
            </p:nvCxnSpPr>
            <p:spPr bwMode="auto">
              <a:xfrm>
                <a:off x="1012" y="5170"/>
                <a:ext cx="149" cy="275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48"/>
              <p:cNvCxnSpPr>
                <a:cxnSpLocks noChangeShapeType="1"/>
                <a:stCxn id="84" idx="2"/>
                <a:endCxn id="86" idx="0"/>
              </p:cNvCxnSpPr>
              <p:nvPr/>
            </p:nvCxnSpPr>
            <p:spPr bwMode="auto">
              <a:xfrm rot="5400000">
                <a:off x="914" y="5328"/>
                <a:ext cx="65" cy="0"/>
              </a:xfrm>
              <a:prstGeom prst="straightConnector1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0" name="Text Box 49"/>
              <p:cNvSpPr txBox="1">
                <a:spLocks noChangeArrowheads="1"/>
              </p:cNvSpPr>
              <p:nvPr/>
            </p:nvSpPr>
            <p:spPr bwMode="auto">
              <a:xfrm>
                <a:off x="1009" y="5306"/>
                <a:ext cx="94" cy="4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33333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Access</a:t>
                </a:r>
              </a:p>
            </p:txBody>
          </p:sp>
          <p:cxnSp>
            <p:nvCxnSpPr>
              <p:cNvPr id="91" name="AutoShape 50"/>
              <p:cNvCxnSpPr>
                <a:cxnSpLocks noChangeShapeType="1"/>
                <a:stCxn id="74" idx="3"/>
                <a:endCxn id="76" idx="0"/>
              </p:cNvCxnSpPr>
              <p:nvPr/>
            </p:nvCxnSpPr>
            <p:spPr bwMode="auto">
              <a:xfrm>
                <a:off x="1012" y="5170"/>
                <a:ext cx="359" cy="362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51"/>
              <p:cNvCxnSpPr>
                <a:cxnSpLocks noChangeShapeType="1"/>
                <a:stCxn id="73" idx="2"/>
                <a:endCxn id="81" idx="1"/>
              </p:cNvCxnSpPr>
              <p:nvPr/>
            </p:nvCxnSpPr>
            <p:spPr bwMode="auto">
              <a:xfrm rot="16200000" flipH="1">
                <a:off x="699" y="5052"/>
                <a:ext cx="641" cy="570"/>
              </a:xfrm>
              <a:prstGeom prst="bentConnector2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3" name="AutoShape 52"/>
          <p:cNvSpPr>
            <a:spLocks noChangeArrowheads="1"/>
          </p:cNvSpPr>
          <p:nvPr/>
        </p:nvSpPr>
        <p:spPr bwMode="auto">
          <a:xfrm>
            <a:off x="8435306" y="4641639"/>
            <a:ext cx="273050" cy="263525"/>
          </a:xfrm>
          <a:prstGeom prst="upDownArrow">
            <a:avLst>
              <a:gd name="adj1" fmla="val 57231"/>
              <a:gd name="adj2" fmla="val 30884"/>
            </a:avLst>
          </a:prstGeom>
          <a:solidFill>
            <a:srgbClr val="ABDDFB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lIns="35959" tIns="0" rIns="35959" bIns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AutoShape 53"/>
          <p:cNvSpPr>
            <a:spLocks noChangeArrowheads="1"/>
          </p:cNvSpPr>
          <p:nvPr/>
        </p:nvSpPr>
        <p:spPr bwMode="auto">
          <a:xfrm rot="18317406">
            <a:off x="7022435" y="4618220"/>
            <a:ext cx="263525" cy="273050"/>
          </a:xfrm>
          <a:prstGeom prst="rightArrow">
            <a:avLst>
              <a:gd name="adj1" fmla="val 52204"/>
              <a:gd name="adj2" fmla="val 40148"/>
            </a:avLst>
          </a:prstGeom>
          <a:solidFill>
            <a:srgbClr val="ABDDFB"/>
          </a:solidFill>
          <a:ln w="9525" algn="ctr">
            <a:solidFill>
              <a:schemeClr val="hlink"/>
            </a:solidFill>
            <a:miter lim="800000"/>
            <a:headEnd/>
            <a:tailEnd/>
          </a:ln>
          <a:effectLst/>
          <a:extLst/>
        </p:spPr>
        <p:txBody>
          <a:bodyPr wrap="none" lIns="35959" tIns="0" rIns="35959" bIns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AutoShape 55"/>
          <p:cNvSpPr>
            <a:spLocks noChangeArrowheads="1"/>
          </p:cNvSpPr>
          <p:nvPr/>
        </p:nvSpPr>
        <p:spPr bwMode="auto">
          <a:xfrm>
            <a:off x="598656" y="3304576"/>
            <a:ext cx="1747838" cy="2890838"/>
          </a:xfrm>
          <a:prstGeom prst="homePlate">
            <a:avLst>
              <a:gd name="adj" fmla="val 33727"/>
            </a:avLst>
          </a:prstGeom>
          <a:solidFill>
            <a:schemeClr val="bg1"/>
          </a:solidFill>
          <a:ln w="12700" algn="ctr">
            <a:solidFill>
              <a:srgbClr val="B5BFC7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35959" tIns="35959" rIns="35959" bIns="0"/>
          <a:lstStyle>
            <a:lvl1pPr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추적성 검토 절차</a:t>
            </a:r>
          </a:p>
        </p:txBody>
      </p:sp>
      <p:cxnSp>
        <p:nvCxnSpPr>
          <p:cNvPr id="96" name="AutoShape 56"/>
          <p:cNvCxnSpPr>
            <a:cxnSpLocks noChangeShapeType="1"/>
            <a:stCxn id="107" idx="2"/>
            <a:endCxn id="104" idx="2"/>
          </p:cNvCxnSpPr>
          <p:nvPr/>
        </p:nvCxnSpPr>
        <p:spPr bwMode="auto">
          <a:xfrm rot="10800000" flipH="1">
            <a:off x="941552" y="4384076"/>
            <a:ext cx="1588" cy="920750"/>
          </a:xfrm>
          <a:prstGeom prst="bentConnector3">
            <a:avLst>
              <a:gd name="adj1" fmla="val -7600000"/>
            </a:avLst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AutoShape 57"/>
          <p:cNvSpPr>
            <a:spLocks noChangeArrowheads="1"/>
          </p:cNvSpPr>
          <p:nvPr/>
        </p:nvSpPr>
        <p:spPr bwMode="auto">
          <a:xfrm>
            <a:off x="1832140" y="4490439"/>
            <a:ext cx="350837" cy="520700"/>
          </a:xfrm>
          <a:prstGeom prst="can">
            <a:avLst>
              <a:gd name="adj" fmla="val 37104"/>
            </a:avLst>
          </a:prstGeom>
          <a:gradFill rotWithShape="1">
            <a:gsLst>
              <a:gs pos="0">
                <a:schemeClr val="bg1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ko-KR" altLang="en-US" sz="2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</a:t>
            </a:r>
          </a:p>
          <a:p>
            <a:pPr latinLnBrk="0">
              <a:spcBef>
                <a:spcPct val="0"/>
              </a:spcBef>
            </a:pPr>
            <a:r>
              <a:rPr lang="en-US" altLang="ko-KR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</a:p>
        </p:txBody>
      </p:sp>
      <p:cxnSp>
        <p:nvCxnSpPr>
          <p:cNvPr id="98" name="AutoShape 58"/>
          <p:cNvCxnSpPr>
            <a:cxnSpLocks noChangeShapeType="1"/>
            <a:stCxn id="97" idx="2"/>
            <a:endCxn id="105" idx="0"/>
          </p:cNvCxnSpPr>
          <p:nvPr/>
        </p:nvCxnSpPr>
        <p:spPr bwMode="auto">
          <a:xfrm flipH="1" flipV="1">
            <a:off x="1643229" y="4079283"/>
            <a:ext cx="188913" cy="671513"/>
          </a:xfrm>
          <a:prstGeom prst="straightConnector1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AutoShape 59"/>
          <p:cNvCxnSpPr>
            <a:cxnSpLocks noChangeShapeType="1"/>
            <a:stCxn id="106" idx="0"/>
            <a:endCxn id="97" idx="1"/>
          </p:cNvCxnSpPr>
          <p:nvPr/>
        </p:nvCxnSpPr>
        <p:spPr bwMode="auto">
          <a:xfrm>
            <a:off x="1643234" y="3774479"/>
            <a:ext cx="365125" cy="715963"/>
          </a:xfrm>
          <a:prstGeom prst="straightConnector1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AutoShape 60"/>
          <p:cNvCxnSpPr>
            <a:cxnSpLocks noChangeShapeType="1"/>
            <a:stCxn id="102" idx="0"/>
            <a:endCxn id="97" idx="2"/>
          </p:cNvCxnSpPr>
          <p:nvPr/>
        </p:nvCxnSpPr>
        <p:spPr bwMode="auto">
          <a:xfrm flipV="1">
            <a:off x="1643229" y="4750790"/>
            <a:ext cx="188913" cy="247650"/>
          </a:xfrm>
          <a:prstGeom prst="straightConnector1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AutoShape 61"/>
          <p:cNvCxnSpPr>
            <a:cxnSpLocks noChangeShapeType="1"/>
            <a:stCxn id="97" idx="3"/>
            <a:endCxn id="108" idx="0"/>
          </p:cNvCxnSpPr>
          <p:nvPr/>
        </p:nvCxnSpPr>
        <p:spPr bwMode="auto">
          <a:xfrm flipH="1">
            <a:off x="1643234" y="5011142"/>
            <a:ext cx="365125" cy="598487"/>
          </a:xfrm>
          <a:prstGeom prst="straightConnector1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AutoShape 62"/>
          <p:cNvSpPr>
            <a:spLocks noChangeArrowheads="1"/>
          </p:cNvSpPr>
          <p:nvPr/>
        </p:nvSpPr>
        <p:spPr bwMode="auto">
          <a:xfrm rot="5400000">
            <a:off x="1135227" y="4685701"/>
            <a:ext cx="306388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추적관계 </a:t>
            </a:r>
            <a:r>
              <a:rPr lang="en-US" altLang="ko-KR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</a:t>
            </a:r>
          </a:p>
        </p:txBody>
      </p:sp>
      <p:sp>
        <p:nvSpPr>
          <p:cNvPr id="103" name="AutoShape 63"/>
          <p:cNvSpPr>
            <a:spLocks noChangeArrowheads="1"/>
          </p:cNvSpPr>
          <p:nvPr/>
        </p:nvSpPr>
        <p:spPr bwMode="auto">
          <a:xfrm rot="5400000">
            <a:off x="1134440" y="4378520"/>
            <a:ext cx="307975" cy="700088"/>
          </a:xfrm>
          <a:prstGeom prst="homePlate">
            <a:avLst>
              <a:gd name="adj" fmla="val 25000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추적관계 표기</a:t>
            </a:r>
          </a:p>
        </p:txBody>
      </p:sp>
      <p:sp>
        <p:nvSpPr>
          <p:cNvPr id="104" name="AutoShape 64"/>
          <p:cNvSpPr>
            <a:spLocks noChangeArrowheads="1"/>
          </p:cNvSpPr>
          <p:nvPr/>
        </p:nvSpPr>
        <p:spPr bwMode="auto">
          <a:xfrm rot="5400000">
            <a:off x="1135232" y="4071339"/>
            <a:ext cx="306387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추적양식 배포</a:t>
            </a:r>
          </a:p>
        </p:txBody>
      </p:sp>
      <p:sp>
        <p:nvSpPr>
          <p:cNvPr id="106" name="AutoShape 66"/>
          <p:cNvSpPr>
            <a:spLocks noChangeArrowheads="1"/>
          </p:cNvSpPr>
          <p:nvPr/>
        </p:nvSpPr>
        <p:spPr bwMode="auto">
          <a:xfrm rot="5400000">
            <a:off x="1135232" y="3461739"/>
            <a:ext cx="306387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추적항목</a:t>
            </a:r>
            <a:r>
              <a:rPr lang="en-US" altLang="ko-KR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</a:t>
            </a:r>
          </a:p>
        </p:txBody>
      </p:sp>
      <p:sp>
        <p:nvSpPr>
          <p:cNvPr id="105" name="AutoShape 65"/>
          <p:cNvSpPr>
            <a:spLocks noChangeArrowheads="1"/>
          </p:cNvSpPr>
          <p:nvPr/>
        </p:nvSpPr>
        <p:spPr bwMode="auto">
          <a:xfrm rot="5400000">
            <a:off x="1135232" y="3766539"/>
            <a:ext cx="306387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추적양식 생성</a:t>
            </a:r>
          </a:p>
        </p:txBody>
      </p:sp>
      <p:sp>
        <p:nvSpPr>
          <p:cNvPr id="107" name="AutoShape 67"/>
          <p:cNvSpPr>
            <a:spLocks noChangeArrowheads="1"/>
          </p:cNvSpPr>
          <p:nvPr/>
        </p:nvSpPr>
        <p:spPr bwMode="auto">
          <a:xfrm rot="5400000">
            <a:off x="1135232" y="4992089"/>
            <a:ext cx="306387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추적관계 검토</a:t>
            </a:r>
          </a:p>
        </p:txBody>
      </p:sp>
      <p:sp>
        <p:nvSpPr>
          <p:cNvPr id="108" name="AutoShape 68"/>
          <p:cNvSpPr>
            <a:spLocks noChangeArrowheads="1"/>
          </p:cNvSpPr>
          <p:nvPr/>
        </p:nvSpPr>
        <p:spPr bwMode="auto">
          <a:xfrm rot="5400000">
            <a:off x="1135232" y="5296889"/>
            <a:ext cx="306387" cy="700088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추적표 생성</a:t>
            </a:r>
          </a:p>
        </p:txBody>
      </p:sp>
      <p:sp>
        <p:nvSpPr>
          <p:cNvPr id="109" name="AutoShape 70"/>
          <p:cNvSpPr>
            <a:spLocks/>
          </p:cNvSpPr>
          <p:nvPr/>
        </p:nvSpPr>
        <p:spPr bwMode="auto">
          <a:xfrm>
            <a:off x="6829695" y="2458025"/>
            <a:ext cx="2332787" cy="276999"/>
          </a:xfrm>
          <a:prstGeom prst="callout2">
            <a:avLst>
              <a:gd name="adj1" fmla="val 29750"/>
              <a:gd name="adj2" fmla="val -5602"/>
              <a:gd name="adj3" fmla="val 29750"/>
              <a:gd name="adj4" fmla="val -11319"/>
              <a:gd name="adj5" fmla="val 386590"/>
              <a:gd name="adj6" fmla="val -104711"/>
            </a:avLst>
          </a:prstGeom>
          <a:noFill/>
          <a:ln w="3175" algn="ctr">
            <a:solidFill>
              <a:srgbClr val="969696"/>
            </a:solidFill>
            <a:prstDash val="dash"/>
            <a:miter lim="800000"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en-US" altLang="ko-KR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TRA-R</a:t>
            </a:r>
          </a:p>
          <a:p>
            <a:pPr algn="l" latinLnBrk="0">
              <a:spcBef>
                <a:spcPct val="0"/>
              </a:spcBef>
            </a:pPr>
            <a:r>
              <a:rPr lang="en-US" altLang="ko-KR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(Req. Traceability Matrix Build &amp; Validator)</a:t>
            </a:r>
          </a:p>
        </p:txBody>
      </p:sp>
      <p:sp>
        <p:nvSpPr>
          <p:cNvPr id="110" name="AutoShape 71"/>
          <p:cNvSpPr>
            <a:spLocks noChangeArrowheads="1"/>
          </p:cNvSpPr>
          <p:nvPr/>
        </p:nvSpPr>
        <p:spPr bwMode="auto">
          <a:xfrm>
            <a:off x="6191671" y="4526951"/>
            <a:ext cx="417513" cy="261938"/>
          </a:xfrm>
          <a:prstGeom prst="homePlate">
            <a:avLst>
              <a:gd name="adj" fmla="val 44630"/>
            </a:avLst>
          </a:prstGeom>
          <a:solidFill>
            <a:schemeClr val="bg1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인도</a:t>
            </a:r>
          </a:p>
        </p:txBody>
      </p:sp>
      <p:cxnSp>
        <p:nvCxnSpPr>
          <p:cNvPr id="111" name="AutoShape 72"/>
          <p:cNvCxnSpPr>
            <a:cxnSpLocks noChangeShapeType="1"/>
            <a:stCxn id="115" idx="0"/>
            <a:endCxn id="121" idx="0"/>
          </p:cNvCxnSpPr>
          <p:nvPr/>
        </p:nvCxnSpPr>
        <p:spPr bwMode="auto">
          <a:xfrm rot="16200000" flipV="1">
            <a:off x="3664676" y="2969006"/>
            <a:ext cx="12700" cy="845779"/>
          </a:xfrm>
          <a:prstGeom prst="bentConnector3">
            <a:avLst>
              <a:gd name="adj1" fmla="val 1800000"/>
            </a:avLst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73"/>
          <p:cNvSpPr txBox="1">
            <a:spLocks noChangeArrowheads="1"/>
          </p:cNvSpPr>
          <p:nvPr/>
        </p:nvSpPr>
        <p:spPr bwMode="auto">
          <a:xfrm>
            <a:off x="5591869" y="3336326"/>
            <a:ext cx="440268" cy="16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품질검토</a:t>
            </a:r>
          </a:p>
        </p:txBody>
      </p:sp>
      <p:cxnSp>
        <p:nvCxnSpPr>
          <p:cNvPr id="113" name="AutoShape 74"/>
          <p:cNvCxnSpPr>
            <a:cxnSpLocks noChangeShapeType="1"/>
            <a:stCxn id="122" idx="2"/>
            <a:endCxn id="120" idx="1"/>
          </p:cNvCxnSpPr>
          <p:nvPr/>
        </p:nvCxnSpPr>
        <p:spPr bwMode="auto">
          <a:xfrm rot="16200000" flipH="1">
            <a:off x="2867564" y="3193085"/>
            <a:ext cx="436557" cy="1358051"/>
          </a:xfrm>
          <a:prstGeom prst="bentConnector2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AutoShape 75"/>
          <p:cNvCxnSpPr>
            <a:cxnSpLocks noChangeShapeType="1"/>
            <a:stCxn id="122" idx="2"/>
            <a:endCxn id="128" idx="1"/>
          </p:cNvCxnSpPr>
          <p:nvPr/>
        </p:nvCxnSpPr>
        <p:spPr bwMode="auto">
          <a:xfrm rot="16200000" flipH="1">
            <a:off x="2997845" y="3062804"/>
            <a:ext cx="1004087" cy="2186143"/>
          </a:xfrm>
          <a:prstGeom prst="bentConnector2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AutoShape 76"/>
          <p:cNvSpPr>
            <a:spLocks noChangeArrowheads="1"/>
          </p:cNvSpPr>
          <p:nvPr/>
        </p:nvSpPr>
        <p:spPr bwMode="auto">
          <a:xfrm>
            <a:off x="3816522" y="3391896"/>
            <a:ext cx="682625" cy="261937"/>
          </a:xfrm>
          <a:prstGeom prst="homePlate">
            <a:avLst>
              <a:gd name="adj" fmla="val 53654"/>
            </a:avLst>
          </a:prstGeom>
          <a:solidFill>
            <a:srgbClr val="ABDDFB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추적성 검토</a:t>
            </a:r>
          </a:p>
        </p:txBody>
      </p:sp>
      <p:cxnSp>
        <p:nvCxnSpPr>
          <p:cNvPr id="116" name="AutoShape 77"/>
          <p:cNvCxnSpPr>
            <a:cxnSpLocks noChangeShapeType="1"/>
            <a:stCxn id="117" idx="0"/>
          </p:cNvCxnSpPr>
          <p:nvPr/>
        </p:nvCxnSpPr>
        <p:spPr bwMode="auto">
          <a:xfrm rot="16200000" flipH="1" flipV="1">
            <a:off x="4555499" y="3592714"/>
            <a:ext cx="3175" cy="735013"/>
          </a:xfrm>
          <a:prstGeom prst="bentConnector3">
            <a:avLst>
              <a:gd name="adj1" fmla="val -7700000"/>
            </a:avLst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AutoShape 78"/>
          <p:cNvSpPr>
            <a:spLocks noChangeArrowheads="1"/>
          </p:cNvSpPr>
          <p:nvPr/>
        </p:nvSpPr>
        <p:spPr bwMode="auto">
          <a:xfrm>
            <a:off x="4653134" y="3958627"/>
            <a:ext cx="682625" cy="263525"/>
          </a:xfrm>
          <a:prstGeom prst="homePlate">
            <a:avLst>
              <a:gd name="adj" fmla="val 53330"/>
            </a:avLst>
          </a:prstGeom>
          <a:solidFill>
            <a:srgbClr val="ABDDFB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추적성 검토</a:t>
            </a:r>
          </a:p>
        </p:txBody>
      </p:sp>
      <p:cxnSp>
        <p:nvCxnSpPr>
          <p:cNvPr id="118" name="AutoShape 79"/>
          <p:cNvCxnSpPr>
            <a:cxnSpLocks noChangeShapeType="1"/>
            <a:stCxn id="119" idx="0"/>
            <a:endCxn id="128" idx="0"/>
          </p:cNvCxnSpPr>
          <p:nvPr/>
        </p:nvCxnSpPr>
        <p:spPr bwMode="auto">
          <a:xfrm rot="16200000" flipV="1">
            <a:off x="5352150" y="4125632"/>
            <a:ext cx="1595" cy="804234"/>
          </a:xfrm>
          <a:prstGeom prst="bentConnector3">
            <a:avLst>
              <a:gd name="adj1" fmla="val 7942006"/>
            </a:avLst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AutoShape 80"/>
          <p:cNvSpPr>
            <a:spLocks noChangeArrowheads="1"/>
          </p:cNvSpPr>
          <p:nvPr/>
        </p:nvSpPr>
        <p:spPr bwMode="auto">
          <a:xfrm>
            <a:off x="5483390" y="4528546"/>
            <a:ext cx="684212" cy="261937"/>
          </a:xfrm>
          <a:prstGeom prst="homePlate">
            <a:avLst>
              <a:gd name="adj" fmla="val 53778"/>
            </a:avLst>
          </a:prstGeom>
          <a:solidFill>
            <a:srgbClr val="ABDDFB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추적성 검토</a:t>
            </a:r>
          </a:p>
        </p:txBody>
      </p:sp>
      <p:sp>
        <p:nvSpPr>
          <p:cNvPr id="120" name="AutoShape 81"/>
          <p:cNvSpPr>
            <a:spLocks noChangeArrowheads="1"/>
          </p:cNvSpPr>
          <p:nvPr/>
        </p:nvSpPr>
        <p:spPr bwMode="auto">
          <a:xfrm>
            <a:off x="3764868" y="3958627"/>
            <a:ext cx="850900" cy="263525"/>
          </a:xfrm>
          <a:prstGeom prst="homePlate">
            <a:avLst>
              <a:gd name="adj" fmla="val 44951"/>
            </a:avLst>
          </a:prstGeom>
          <a:solidFill>
            <a:schemeClr val="bg1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구현</a:t>
            </a:r>
          </a:p>
        </p:txBody>
      </p:sp>
      <p:sp>
        <p:nvSpPr>
          <p:cNvPr id="121" name="AutoShape 82"/>
          <p:cNvSpPr>
            <a:spLocks noChangeArrowheads="1"/>
          </p:cNvSpPr>
          <p:nvPr/>
        </p:nvSpPr>
        <p:spPr bwMode="auto">
          <a:xfrm>
            <a:off x="2909489" y="3391896"/>
            <a:ext cx="808601" cy="261937"/>
          </a:xfrm>
          <a:prstGeom prst="homePlate">
            <a:avLst>
              <a:gd name="adj" fmla="val 54978"/>
            </a:avLst>
          </a:prstGeom>
          <a:solidFill>
            <a:schemeClr val="bg1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설계</a:t>
            </a:r>
          </a:p>
        </p:txBody>
      </p:sp>
      <p:sp>
        <p:nvSpPr>
          <p:cNvPr id="122" name="AutoShape 83"/>
          <p:cNvSpPr>
            <a:spLocks noChangeArrowheads="1"/>
          </p:cNvSpPr>
          <p:nvPr/>
        </p:nvSpPr>
        <p:spPr bwMode="auto">
          <a:xfrm>
            <a:off x="2036676" y="3391896"/>
            <a:ext cx="852488" cy="261937"/>
          </a:xfrm>
          <a:prstGeom prst="homePlate">
            <a:avLst>
              <a:gd name="adj" fmla="val 42837"/>
            </a:avLst>
          </a:prstGeom>
          <a:solidFill>
            <a:schemeClr val="bg1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정의</a:t>
            </a:r>
          </a:p>
        </p:txBody>
      </p:sp>
      <p:cxnSp>
        <p:nvCxnSpPr>
          <p:cNvPr id="123" name="AutoShape 84"/>
          <p:cNvCxnSpPr>
            <a:cxnSpLocks noChangeShapeType="1"/>
            <a:stCxn id="124" idx="3"/>
            <a:endCxn id="115" idx="0"/>
          </p:cNvCxnSpPr>
          <p:nvPr/>
        </p:nvCxnSpPr>
        <p:spPr bwMode="auto">
          <a:xfrm>
            <a:off x="3006890" y="3083921"/>
            <a:ext cx="1079500" cy="307975"/>
          </a:xfrm>
          <a:prstGeom prst="curvedConnector2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AutoShape 85"/>
          <p:cNvSpPr>
            <a:spLocks noChangeArrowheads="1"/>
          </p:cNvSpPr>
          <p:nvPr/>
        </p:nvSpPr>
        <p:spPr bwMode="auto">
          <a:xfrm>
            <a:off x="2152822" y="2953746"/>
            <a:ext cx="854075" cy="261937"/>
          </a:xfrm>
          <a:prstGeom prst="homePlate">
            <a:avLst>
              <a:gd name="adj" fmla="val 49226"/>
            </a:avLst>
          </a:prstGeom>
          <a:solidFill>
            <a:srgbClr val="ABDDFB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추적계획 수립</a:t>
            </a:r>
          </a:p>
        </p:txBody>
      </p:sp>
      <p:sp>
        <p:nvSpPr>
          <p:cNvPr id="125" name="Text Box 86"/>
          <p:cNvSpPr txBox="1">
            <a:spLocks noChangeArrowheads="1"/>
          </p:cNvSpPr>
          <p:nvPr/>
        </p:nvSpPr>
        <p:spPr bwMode="auto">
          <a:xfrm>
            <a:off x="3856120" y="2987078"/>
            <a:ext cx="238290" cy="16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</a:t>
            </a:r>
          </a:p>
        </p:txBody>
      </p:sp>
      <p:sp>
        <p:nvSpPr>
          <p:cNvPr id="126" name="Text Box 87"/>
          <p:cNvSpPr txBox="1">
            <a:spLocks noChangeArrowheads="1"/>
          </p:cNvSpPr>
          <p:nvPr/>
        </p:nvSpPr>
        <p:spPr bwMode="auto">
          <a:xfrm>
            <a:off x="4682997" y="3581012"/>
            <a:ext cx="238290" cy="16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</a:t>
            </a:r>
          </a:p>
        </p:txBody>
      </p:sp>
      <p:sp>
        <p:nvSpPr>
          <p:cNvPr id="127" name="Text Box 88"/>
          <p:cNvSpPr txBox="1">
            <a:spLocks noChangeArrowheads="1"/>
          </p:cNvSpPr>
          <p:nvPr/>
        </p:nvSpPr>
        <p:spPr bwMode="auto">
          <a:xfrm>
            <a:off x="5526457" y="4254428"/>
            <a:ext cx="238290" cy="16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</a:t>
            </a:r>
          </a:p>
        </p:txBody>
      </p:sp>
      <p:sp>
        <p:nvSpPr>
          <p:cNvPr id="128" name="AutoShape 89"/>
          <p:cNvSpPr>
            <a:spLocks noChangeArrowheads="1"/>
          </p:cNvSpPr>
          <p:nvPr/>
        </p:nvSpPr>
        <p:spPr bwMode="auto">
          <a:xfrm>
            <a:off x="4592960" y="4526951"/>
            <a:ext cx="850900" cy="261938"/>
          </a:xfrm>
          <a:prstGeom prst="homePlate">
            <a:avLst>
              <a:gd name="adj" fmla="val 51600"/>
            </a:avLst>
          </a:prstGeom>
          <a:solidFill>
            <a:schemeClr val="bg1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요구사항 테스트</a:t>
            </a:r>
          </a:p>
        </p:txBody>
      </p:sp>
      <p:pic>
        <p:nvPicPr>
          <p:cNvPr id="129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07" y="2782230"/>
            <a:ext cx="2769396" cy="1763112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0" name="Text Box 91"/>
          <p:cNvSpPr txBox="1">
            <a:spLocks noChangeArrowheads="1"/>
          </p:cNvSpPr>
          <p:nvPr/>
        </p:nvSpPr>
        <p:spPr bwMode="auto">
          <a:xfrm>
            <a:off x="634758" y="4344389"/>
            <a:ext cx="142110" cy="2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</a:t>
            </a:r>
          </a:p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완</a:t>
            </a:r>
          </a:p>
        </p:txBody>
      </p:sp>
      <p:sp>
        <p:nvSpPr>
          <p:cNvPr id="131" name="AutoShape 92"/>
          <p:cNvSpPr>
            <a:spLocks noChangeArrowheads="1"/>
          </p:cNvSpPr>
          <p:nvPr/>
        </p:nvSpPr>
        <p:spPr bwMode="auto">
          <a:xfrm rot="5400000">
            <a:off x="769309" y="5969195"/>
            <a:ext cx="87312" cy="203200"/>
          </a:xfrm>
          <a:prstGeom prst="homePlate">
            <a:avLst>
              <a:gd name="adj" fmla="val 25000"/>
            </a:avLst>
          </a:prstGeom>
          <a:solidFill>
            <a:schemeClr val="bg1"/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2" name="AutoShape 93"/>
          <p:cNvSpPr>
            <a:spLocks noChangeArrowheads="1"/>
          </p:cNvSpPr>
          <p:nvPr/>
        </p:nvSpPr>
        <p:spPr bwMode="auto">
          <a:xfrm rot="5400000">
            <a:off x="769315" y="5837433"/>
            <a:ext cx="87313" cy="203200"/>
          </a:xfrm>
          <a:prstGeom prst="homePlate">
            <a:avLst>
              <a:gd name="adj" fmla="val 25000"/>
            </a:avLst>
          </a:prstGeom>
          <a:solidFill>
            <a:srgbClr val="B5BFC7"/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  <a:extLst/>
        </p:spPr>
        <p:txBody>
          <a:bodyPr rot="10800000" vert="eaVert" wrap="none" lIns="91972" tIns="45984" rIns="91972" bIns="45984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3" name="Text Box 94"/>
          <p:cNvSpPr txBox="1">
            <a:spLocks noChangeArrowheads="1"/>
          </p:cNvSpPr>
          <p:nvPr/>
        </p:nvSpPr>
        <p:spPr bwMode="auto">
          <a:xfrm>
            <a:off x="912116" y="5842990"/>
            <a:ext cx="362886" cy="26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7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품질요원</a:t>
            </a:r>
          </a:p>
          <a:p>
            <a:pPr algn="ctr">
              <a:lnSpc>
                <a:spcPct val="110000"/>
              </a:lnSpc>
            </a:pPr>
            <a:r>
              <a:rPr lang="ko-KR" altLang="en-US" sz="7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</a:t>
            </a:r>
          </a:p>
        </p:txBody>
      </p:sp>
      <p:sp>
        <p:nvSpPr>
          <p:cNvPr id="134" name="Text Box 122"/>
          <p:cNvSpPr txBox="1">
            <a:spLocks noChangeArrowheads="1"/>
          </p:cNvSpPr>
          <p:nvPr/>
        </p:nvSpPr>
        <p:spPr bwMode="auto">
          <a:xfrm>
            <a:off x="1386764" y="2071551"/>
            <a:ext cx="5399088" cy="6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1" tIns="89893" rIns="91331" bIns="89893">
            <a:spAutoFit/>
          </a:bodyPr>
          <a:lstStyle>
            <a:defPPr>
              <a:defRPr lang="ko-KR"/>
            </a:defPPr>
            <a:lvl1pPr marL="166688" indent="-166688" algn="l" eaLnBrk="1" hangingPunct="1">
              <a:lnSpc>
                <a:spcPct val="120000"/>
              </a:lnSpc>
              <a:buClr>
                <a:srgbClr val="336699"/>
              </a:buClr>
              <a:buSzPct val="90000"/>
              <a:buFont typeface="Wingdings" panose="05000000000000000000" pitchFamily="2" charset="2"/>
              <a:buChar char="§"/>
              <a:defRPr sz="1000">
                <a:ea typeface="맑은 고딕" panose="020B0503020000020004" pitchFamily="50" charset="-127"/>
              </a:defRPr>
            </a:lvl1pPr>
            <a:lvl2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2pPr>
            <a:lvl3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3pPr>
            <a:lvl4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4pPr>
            <a:lvl5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요구사항이 빠짐 없이 설계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테스트 되었는지 주기적으로 </a:t>
            </a: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확인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 단계 진행에 필요한 수준의 추적성을 확보하였는지 정량적 지표 </a:t>
            </a: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제공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자동화 도구 활용으로 요구사항 추적 활동에 생산성 및 정확성 </a:t>
            </a: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확보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2.1.4.3 </a:t>
            </a:r>
            <a:r>
              <a:rPr lang="ko-KR" altLang="en-US" dirty="0" smtClean="0"/>
              <a:t>데이터 모델 검토 도구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62640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지원도구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설계는 끊임 없이 변화하며 시스템의 품질에 직접적인 영향을 미칩니다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데이터모델의 점검 및 문서화 분야에 자동화 도구를 활용하여 작업 생산성을 크게 향상시키고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데이터베이스의 품질 제고와 표준 준수에 보다 많은 자원을 운용합니다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모델 검토 도구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35" name="Group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421815"/>
              </p:ext>
            </p:extLst>
          </p:nvPr>
        </p:nvGraphicFramePr>
        <p:xfrm>
          <a:off x="6673933" y="2415915"/>
          <a:ext cx="2995591" cy="4073425"/>
        </p:xfrm>
        <a:graphic>
          <a:graphicData uri="http://schemas.openxmlformats.org/drawingml/2006/table">
            <a:tbl>
              <a:tblPr/>
              <a:tblGrid>
                <a:gridCol w="53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30"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분야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유형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검토 항목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16">
                <a:tc rowSpan="8"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 컬럼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속성명 불일치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 속성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컬럼명 불일치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 컬럼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타입 불일치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 컬럼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도메인 불일치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한글 컬럼명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의심스런 데이터 타입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너무 긴 컬럼명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 타입 미지정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605"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도메인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미사용 도메인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716">
                <a:tc rowSpan="5"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테이블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너무 긴 테이블명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 엔티티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복수 테이블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참고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너무 많은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PK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테이블 중복 정의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경고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한글 테이블명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716">
                <a:tc rowSpan="3"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관계</a:t>
                      </a:r>
                    </a:p>
                  </a:txBody>
                  <a:tcPr marL="36000" marR="36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1:M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관계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PK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동일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M:M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관계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Font typeface="Wingdings" panose="05000000000000000000" pitchFamily="2" charset="2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1pPr>
                      <a:lvl2pPr marL="541338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2pPr>
                      <a:lvl3pPr marL="1006475" algn="just" fontAlgn="ctr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defRPr kumimoji="1" sz="1100">
                          <a:solidFill>
                            <a:schemeClr val="tx1"/>
                          </a:solidFill>
                          <a:latin typeface="산돌명조 M" pitchFamily="18" charset="-127"/>
                          <a:ea typeface="산돌명조 M" pitchFamily="18" charset="-127"/>
                        </a:defRPr>
                      </a:lvl3pPr>
                      <a:lvl4pPr marL="1414463"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algn="just" fontAlgn="ctr" latinLnBrk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algn="just" eaLnBrk="0" fontAlgn="ctr" hangingPunct="0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Pct val="90000"/>
                        <a:buFont typeface="HY헤드라인M" panose="02030600000101010101" pitchFamily="18" charset="-127"/>
                        <a:defRPr kumimoji="1" sz="1100">
                          <a:solidFill>
                            <a:srgbClr val="80808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출처 불분명한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FK</a:t>
                      </a:r>
                    </a:p>
                  </a:txBody>
                  <a:tcPr marL="36000" marR="36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136" name="Picture 1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92" y="4842200"/>
            <a:ext cx="2439780" cy="163701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AutoShape 153"/>
          <p:cNvSpPr>
            <a:spLocks noChangeArrowheads="1"/>
          </p:cNvSpPr>
          <p:nvPr/>
        </p:nvSpPr>
        <p:spPr bwMode="auto">
          <a:xfrm>
            <a:off x="1625683" y="3042140"/>
            <a:ext cx="4921250" cy="1566863"/>
          </a:xfrm>
          <a:prstGeom prst="roundRect">
            <a:avLst>
              <a:gd name="adj" fmla="val 6079"/>
            </a:avLst>
          </a:prstGeom>
          <a:solidFill>
            <a:srgbClr val="CFD6D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lIns="36000" tIns="0" rIns="36000" bIns="0" anchor="ctr"/>
          <a:lstStyle>
            <a:lvl1pPr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ja-JP" altLang="en-US" sz="1000" dirty="0">
              <a:solidFill>
                <a:srgbClr val="333333"/>
              </a:solidFill>
              <a:latin typeface="나눔스퀘어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138" name="AutoShape 146"/>
          <p:cNvSpPr>
            <a:spLocks noChangeArrowheads="1"/>
          </p:cNvSpPr>
          <p:nvPr/>
        </p:nvSpPr>
        <p:spPr bwMode="auto">
          <a:xfrm>
            <a:off x="3570106" y="3829207"/>
            <a:ext cx="1696354" cy="656192"/>
          </a:xfrm>
          <a:prstGeom prst="roundRect">
            <a:avLst>
              <a:gd name="adj" fmla="val 12806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8001" algn="ctr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</a:extLst>
        </p:spPr>
        <p:txBody>
          <a:bodyPr lIns="0" tIns="0" rIns="0" bIns="0" anchor="ctr"/>
          <a:lstStyle>
            <a:lvl1pPr algn="ctr" defTabSz="80803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algn="ctr" defTabSz="80803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algn="ctr" defTabSz="80803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algn="ctr" defTabSz="80803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algn="ctr" defTabSz="80803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algn="ctr" defTabSz="80803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algn="ctr" defTabSz="80803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algn="ctr" defTabSz="80803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algn="ctr" defTabSz="80803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ja-JP" altLang="en-US" sz="1000" dirty="0"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9" name="AutoShape 13"/>
          <p:cNvSpPr>
            <a:spLocks noChangeArrowheads="1"/>
          </p:cNvSpPr>
          <p:nvPr/>
        </p:nvSpPr>
        <p:spPr bwMode="auto">
          <a:xfrm>
            <a:off x="4398218" y="3970988"/>
            <a:ext cx="736911" cy="247208"/>
          </a:xfrm>
          <a:prstGeom prst="homePlate">
            <a:avLst>
              <a:gd name="adj" fmla="val 61158"/>
            </a:avLst>
          </a:prstGeom>
          <a:solidFill>
            <a:srgbClr val="D3F2F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표준화 검토</a:t>
            </a:r>
          </a:p>
        </p:txBody>
      </p:sp>
      <p:sp>
        <p:nvSpPr>
          <p:cNvPr id="140" name="AutoShape 14"/>
          <p:cNvSpPr>
            <a:spLocks noChangeArrowheads="1"/>
          </p:cNvSpPr>
          <p:nvPr/>
        </p:nvSpPr>
        <p:spPr bwMode="auto">
          <a:xfrm>
            <a:off x="5629443" y="3970988"/>
            <a:ext cx="753327" cy="247208"/>
          </a:xfrm>
          <a:prstGeom prst="homePlate">
            <a:avLst>
              <a:gd name="adj" fmla="val 62521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설계서 생성</a:t>
            </a:r>
          </a:p>
        </p:txBody>
      </p:sp>
      <p:sp>
        <p:nvSpPr>
          <p:cNvPr id="141" name="AutoShape 15"/>
          <p:cNvSpPr>
            <a:spLocks noChangeArrowheads="1"/>
          </p:cNvSpPr>
          <p:nvPr/>
        </p:nvSpPr>
        <p:spPr bwMode="auto">
          <a:xfrm>
            <a:off x="3694140" y="3969170"/>
            <a:ext cx="744207" cy="247208"/>
          </a:xfrm>
          <a:prstGeom prst="homePlate">
            <a:avLst>
              <a:gd name="adj" fmla="val 61764"/>
            </a:avLst>
          </a:prstGeom>
          <a:solidFill>
            <a:srgbClr val="D3F2FD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정합성 검토</a:t>
            </a:r>
          </a:p>
        </p:txBody>
      </p:sp>
      <p:cxnSp>
        <p:nvCxnSpPr>
          <p:cNvPr id="142" name="AutoShape 16"/>
          <p:cNvCxnSpPr>
            <a:cxnSpLocks noChangeShapeType="1"/>
            <a:stCxn id="139" idx="3"/>
            <a:endCxn id="140" idx="1"/>
          </p:cNvCxnSpPr>
          <p:nvPr/>
        </p:nvCxnSpPr>
        <p:spPr bwMode="auto">
          <a:xfrm>
            <a:off x="5135129" y="4094592"/>
            <a:ext cx="494314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AutoShape 17"/>
          <p:cNvSpPr>
            <a:spLocks noChangeArrowheads="1"/>
          </p:cNvSpPr>
          <p:nvPr/>
        </p:nvSpPr>
        <p:spPr bwMode="auto">
          <a:xfrm>
            <a:off x="2493924" y="3969170"/>
            <a:ext cx="910194" cy="247208"/>
          </a:xfrm>
          <a:prstGeom prst="homePlate">
            <a:avLst>
              <a:gd name="adj" fmla="val 47800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모델링</a:t>
            </a:r>
          </a:p>
        </p:txBody>
      </p:sp>
      <p:cxnSp>
        <p:nvCxnSpPr>
          <p:cNvPr id="144" name="AutoShape 18"/>
          <p:cNvCxnSpPr>
            <a:cxnSpLocks noChangeShapeType="1"/>
            <a:stCxn id="143" idx="3"/>
            <a:endCxn id="141" idx="1"/>
          </p:cNvCxnSpPr>
          <p:nvPr/>
        </p:nvCxnSpPr>
        <p:spPr bwMode="auto">
          <a:xfrm>
            <a:off x="3404118" y="4092774"/>
            <a:ext cx="290022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AutoShape 19"/>
          <p:cNvCxnSpPr>
            <a:cxnSpLocks noChangeShapeType="1"/>
            <a:stCxn id="141" idx="0"/>
            <a:endCxn id="143" idx="0"/>
          </p:cNvCxnSpPr>
          <p:nvPr/>
        </p:nvCxnSpPr>
        <p:spPr bwMode="auto">
          <a:xfrm rot="16200000" flipH="1" flipV="1">
            <a:off x="3438778" y="3420132"/>
            <a:ext cx="1818" cy="1099894"/>
          </a:xfrm>
          <a:prstGeom prst="bentConnector3">
            <a:avLst>
              <a:gd name="adj1" fmla="val -14400000"/>
            </a:avLst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AutoShape 20"/>
          <p:cNvCxnSpPr>
            <a:cxnSpLocks noChangeShapeType="1"/>
            <a:stCxn id="139" idx="0"/>
            <a:endCxn id="143" idx="0"/>
          </p:cNvCxnSpPr>
          <p:nvPr/>
        </p:nvCxnSpPr>
        <p:spPr bwMode="auto">
          <a:xfrm rot="5400000" flipH="1">
            <a:off x="3788993" y="3069917"/>
            <a:ext cx="1818" cy="1800324"/>
          </a:xfrm>
          <a:prstGeom prst="bentConnector3">
            <a:avLst>
              <a:gd name="adj1" fmla="val 14500000"/>
            </a:avLst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AutoShape 107"/>
          <p:cNvSpPr>
            <a:spLocks noChangeArrowheads="1"/>
          </p:cNvSpPr>
          <p:nvPr/>
        </p:nvSpPr>
        <p:spPr bwMode="auto">
          <a:xfrm>
            <a:off x="1839095" y="3969170"/>
            <a:ext cx="713198" cy="247208"/>
          </a:xfrm>
          <a:prstGeom prst="homePlate">
            <a:avLst>
              <a:gd name="adj" fmla="val 59190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표준 확인</a:t>
            </a:r>
          </a:p>
        </p:txBody>
      </p:sp>
      <p:sp>
        <p:nvSpPr>
          <p:cNvPr id="148" name="Text Box 108"/>
          <p:cNvSpPr txBox="1">
            <a:spLocks noChangeArrowheads="1"/>
          </p:cNvSpPr>
          <p:nvPr/>
        </p:nvSpPr>
        <p:spPr bwMode="auto">
          <a:xfrm>
            <a:off x="3281305" y="3701967"/>
            <a:ext cx="238330" cy="16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</a:t>
            </a:r>
          </a:p>
        </p:txBody>
      </p:sp>
      <p:sp>
        <p:nvSpPr>
          <p:cNvPr id="149" name="Text Box 109"/>
          <p:cNvSpPr txBox="1">
            <a:spLocks noChangeArrowheads="1"/>
          </p:cNvSpPr>
          <p:nvPr/>
        </p:nvSpPr>
        <p:spPr bwMode="auto">
          <a:xfrm>
            <a:off x="4758107" y="4274545"/>
            <a:ext cx="440308" cy="16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0800" rIns="18000" bIns="10800">
            <a:spAutoFit/>
          </a:bodyPr>
          <a:lstStyle/>
          <a:p>
            <a:pPr algn="ctr"/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품질검토</a:t>
            </a:r>
          </a:p>
        </p:txBody>
      </p:sp>
      <p:sp>
        <p:nvSpPr>
          <p:cNvPr id="150" name="AutoShape 113"/>
          <p:cNvSpPr>
            <a:spLocks noChangeArrowheads="1"/>
          </p:cNvSpPr>
          <p:nvPr/>
        </p:nvSpPr>
        <p:spPr bwMode="auto">
          <a:xfrm rot="10800000">
            <a:off x="4478476" y="3229364"/>
            <a:ext cx="702254" cy="247208"/>
          </a:xfrm>
          <a:prstGeom prst="homePlate">
            <a:avLst>
              <a:gd name="adj" fmla="val 58282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표준 개정</a:t>
            </a:r>
          </a:p>
        </p:txBody>
      </p:sp>
      <p:cxnSp>
        <p:nvCxnSpPr>
          <p:cNvPr id="151" name="AutoShape 114"/>
          <p:cNvCxnSpPr>
            <a:cxnSpLocks noChangeShapeType="1"/>
            <a:stCxn id="139" idx="3"/>
            <a:endCxn id="150" idx="1"/>
          </p:cNvCxnSpPr>
          <p:nvPr/>
        </p:nvCxnSpPr>
        <p:spPr bwMode="auto">
          <a:xfrm flipV="1">
            <a:off x="5135129" y="3352968"/>
            <a:ext cx="47425" cy="741624"/>
          </a:xfrm>
          <a:prstGeom prst="bentConnector3">
            <a:avLst>
              <a:gd name="adj1" fmla="val 646153"/>
            </a:avLst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AutoShape 115"/>
          <p:cNvSpPr>
            <a:spLocks noChangeArrowheads="1"/>
          </p:cNvSpPr>
          <p:nvPr/>
        </p:nvSpPr>
        <p:spPr bwMode="auto">
          <a:xfrm>
            <a:off x="1829975" y="3169379"/>
            <a:ext cx="580044" cy="36717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bg1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1063625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1063625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endParaRPr lang="ko-KR" altLang="en-US" sz="5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</a:t>
            </a:r>
          </a:p>
          <a:p>
            <a:pPr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표준</a:t>
            </a:r>
          </a:p>
        </p:txBody>
      </p:sp>
      <p:cxnSp>
        <p:nvCxnSpPr>
          <p:cNvPr id="153" name="AutoShape 116"/>
          <p:cNvCxnSpPr>
            <a:cxnSpLocks noChangeShapeType="1"/>
            <a:stCxn id="152" idx="3"/>
            <a:endCxn id="147" idx="0"/>
          </p:cNvCxnSpPr>
          <p:nvPr/>
        </p:nvCxnSpPr>
        <p:spPr bwMode="auto">
          <a:xfrm rot="16200000" flipH="1">
            <a:off x="1905514" y="3751042"/>
            <a:ext cx="432614" cy="1824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AutoShape 117"/>
          <p:cNvCxnSpPr>
            <a:cxnSpLocks noChangeShapeType="1"/>
            <a:stCxn id="150" idx="3"/>
            <a:endCxn id="152" idx="4"/>
          </p:cNvCxnSpPr>
          <p:nvPr/>
        </p:nvCxnSpPr>
        <p:spPr bwMode="auto">
          <a:xfrm rot="10800000">
            <a:off x="2410019" y="3352968"/>
            <a:ext cx="2070281" cy="0"/>
          </a:xfrm>
          <a:prstGeom prst="straightConnector1">
            <a:avLst/>
          </a:prstGeom>
          <a:noFill/>
          <a:ln w="31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Text Box 118"/>
          <p:cNvSpPr txBox="1">
            <a:spLocks noChangeArrowheads="1"/>
          </p:cNvSpPr>
          <p:nvPr/>
        </p:nvSpPr>
        <p:spPr bwMode="auto">
          <a:xfrm>
            <a:off x="7547755" y="2156362"/>
            <a:ext cx="1185665" cy="19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980" tIns="10789" rIns="17980" bIns="10789">
            <a:spAutoFit/>
          </a:bodyPr>
          <a:lstStyle/>
          <a:p>
            <a:pPr algn="ctr"/>
            <a:r>
              <a:rPr lang="en-US" altLang="ko-KR" sz="11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 </a:t>
            </a:r>
            <a:r>
              <a:rPr lang="ko-KR" altLang="en-US" sz="11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정합성 검토 규칙 </a:t>
            </a:r>
            <a:r>
              <a:rPr lang="en-US" altLang="ko-KR" sz="11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</a:p>
        </p:txBody>
      </p:sp>
      <p:pic>
        <p:nvPicPr>
          <p:cNvPr id="156" name="Picture 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0" y="4429611"/>
            <a:ext cx="1296988" cy="87312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7" name="Text Box 122"/>
          <p:cNvSpPr txBox="1">
            <a:spLocks noChangeArrowheads="1"/>
          </p:cNvSpPr>
          <p:nvPr/>
        </p:nvSpPr>
        <p:spPr bwMode="auto">
          <a:xfrm>
            <a:off x="1386764" y="2071551"/>
            <a:ext cx="5399088" cy="85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1" tIns="89893" rIns="91331" bIns="89893">
            <a:spAutoFit/>
          </a:bodyPr>
          <a:lstStyle>
            <a:defPPr>
              <a:defRPr lang="ko-KR"/>
            </a:defPPr>
            <a:lvl1pPr marL="166688" indent="-166688" algn="l" eaLnBrk="1" hangingPunct="1">
              <a:lnSpc>
                <a:spcPct val="120000"/>
              </a:lnSpc>
              <a:buClr>
                <a:srgbClr val="336699"/>
              </a:buClr>
              <a:buSzPct val="90000"/>
              <a:buFont typeface="Wingdings" panose="05000000000000000000" pitchFamily="2" charset="2"/>
              <a:buChar char="§"/>
              <a:defRPr sz="1000">
                <a:ea typeface="맑은 고딕" panose="020B0503020000020004" pitchFamily="50" charset="-127"/>
              </a:defRPr>
            </a:lvl1pPr>
            <a:lvl2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2pPr>
            <a:lvl3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3pPr>
            <a:lvl4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4pPr>
            <a:lvl5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자동화 도구 활용으로 반복적으로 데이터모델을 전수 검사하여 품질 제고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데이터모델에서 설계서를 생성하여 상호 일치하도록 보장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설계자 및 검토자가 보다 많은 시간을 모델 자체의 품질에 집중하도록 도와줌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주관기관 데이터표준 및 관련 지침 준수하도록 점검활동 지원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8" name="Text Box 124"/>
          <p:cNvSpPr txBox="1">
            <a:spLocks noChangeArrowheads="1"/>
          </p:cNvSpPr>
          <p:nvPr/>
        </p:nvSpPr>
        <p:spPr bwMode="auto">
          <a:xfrm>
            <a:off x="1352599" y="5611306"/>
            <a:ext cx="27003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200025" indent="-198438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379413" indent="-1778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542925" indent="-161925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algn="ctr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</a:pP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디첵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(D-CHK)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은 제안사의 다양한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품질 보증 활동을 반영하여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제작한 자동화 도구로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현장에서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적용되고 있음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9" name="AutoShape 110"/>
          <p:cNvSpPr>
            <a:spLocks/>
          </p:cNvSpPr>
          <p:nvPr/>
        </p:nvSpPr>
        <p:spPr bwMode="auto">
          <a:xfrm>
            <a:off x="2350170" y="5342729"/>
            <a:ext cx="1585370" cy="138499"/>
          </a:xfrm>
          <a:prstGeom prst="callout2">
            <a:avLst>
              <a:gd name="adj1" fmla="val -28218"/>
              <a:gd name="adj2" fmla="val 48266"/>
              <a:gd name="adj3" fmla="val -197815"/>
              <a:gd name="adj4" fmla="val 48988"/>
              <a:gd name="adj5" fmla="val -794516"/>
              <a:gd name="adj6" fmla="val 99624"/>
            </a:avLst>
          </a:prstGeom>
          <a:noFill/>
          <a:ln w="3175" algn="ctr">
            <a:solidFill>
              <a:srgbClr val="969696"/>
            </a:solidFill>
            <a:prstDash val="dash"/>
            <a:miter lim="800000"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en-US" altLang="ko-KR" dirty="0" smtClean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D-CHK</a:t>
            </a:r>
            <a:r>
              <a:rPr lang="en-US" altLang="ko-KR" b="1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(Data model CHecKer)</a:t>
            </a:r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0" name="AutoShape 112"/>
          <p:cNvSpPr>
            <a:spLocks/>
          </p:cNvSpPr>
          <p:nvPr/>
        </p:nvSpPr>
        <p:spPr bwMode="auto">
          <a:xfrm>
            <a:off x="452500" y="5364648"/>
            <a:ext cx="990656" cy="138499"/>
          </a:xfrm>
          <a:prstGeom prst="callout2">
            <a:avLst>
              <a:gd name="adj1" fmla="val 81819"/>
              <a:gd name="adj2" fmla="val 108176"/>
              <a:gd name="adj3" fmla="val 81819"/>
              <a:gd name="adj4" fmla="val 138843"/>
              <a:gd name="adj5" fmla="val -745454"/>
              <a:gd name="adj6" fmla="val 240884"/>
            </a:avLst>
          </a:prstGeom>
          <a:noFill/>
          <a:ln w="3175" algn="ctr">
            <a:solidFill>
              <a:srgbClr val="969696"/>
            </a:solidFill>
            <a:prstDash val="dash"/>
            <a:miter lim="800000"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algn="ctr" defTabSz="762000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모델</a:t>
            </a:r>
            <a:r>
              <a:rPr lang="en-US" altLang="ko-KR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ERWin)</a:t>
            </a:r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41" name="AutoShape 17"/>
          <p:cNvSpPr>
            <a:spLocks noChangeArrowheads="1"/>
          </p:cNvSpPr>
          <p:nvPr/>
        </p:nvSpPr>
        <p:spPr bwMode="auto">
          <a:xfrm>
            <a:off x="634758" y="2240547"/>
            <a:ext cx="681888" cy="288353"/>
          </a:xfrm>
          <a:prstGeom prst="homePlate">
            <a:avLst>
              <a:gd name="adj" fmla="val 43310"/>
            </a:avLst>
          </a:prstGeom>
          <a:solidFill>
            <a:srgbClr val="7C8E9C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10789" tIns="7192" rIns="35959" bIns="14384" anchor="ctr"/>
          <a:lstStyle>
            <a:lvl1pPr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419100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839788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258888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1679575" algn="ctr" defTabSz="839788" latinLnBrk="1">
              <a:spcBef>
                <a:spcPct val="50000"/>
              </a:spcBef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1367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5939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0511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508375" algn="ctr" defTabSz="839788" eaLnBrk="0" fontAlgn="base" hangingPunct="0">
              <a:spcBef>
                <a:spcPct val="5000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표</a:t>
            </a:r>
          </a:p>
        </p:txBody>
      </p:sp>
    </p:spTree>
    <p:extLst>
      <p:ext uri="{BB962C8B-B14F-4D97-AF65-F5344CB8AC3E}">
        <p14:creationId xmlns:p14="http://schemas.microsoft.com/office/powerpoint/2010/main" val="31024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5059363" y="5264712"/>
            <a:ext cx="4060824" cy="11614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3263" y="5264712"/>
            <a:ext cx="4060824" cy="11614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2.1.4.4 </a:t>
            </a:r>
            <a:r>
              <a:rPr lang="ko-KR" altLang="en-US" dirty="0" smtClean="0"/>
              <a:t>프로젝트 상태 점검 도구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62640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지원도구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366667"/>
            <a:ext cx="9433048" cy="191399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원가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 등 주요 관리 영역에 대해 프로젝트의 상태를 검토하고 향후 전망을 고려해 수행 계획을 조정하도록 지원합니다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상태 점검 도구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98" name="AutoShape 17"/>
          <p:cNvSpPr>
            <a:spLocks noChangeArrowheads="1"/>
          </p:cNvSpPr>
          <p:nvPr/>
        </p:nvSpPr>
        <p:spPr bwMode="auto">
          <a:xfrm>
            <a:off x="894640" y="2238144"/>
            <a:ext cx="446087" cy="201612"/>
          </a:xfrm>
          <a:prstGeom prst="homePlate">
            <a:avLst>
              <a:gd name="adj" fmla="val 4331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10789" tIns="7192" rIns="35959" bIns="14384" anchor="ctr"/>
          <a:lstStyle/>
          <a:p>
            <a:pPr algn="ctr" defTabSz="839788">
              <a:spcBef>
                <a:spcPct val="0"/>
              </a:spcBef>
            </a:pPr>
            <a:r>
              <a:rPr kumimoji="1" lang="ko-KR" altLang="en-US" sz="1100" dirty="0"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 표</a:t>
            </a:r>
          </a:p>
        </p:txBody>
      </p:sp>
      <p:sp>
        <p:nvSpPr>
          <p:cNvPr id="121" name="Text Box 122"/>
          <p:cNvSpPr txBox="1">
            <a:spLocks noChangeArrowheads="1"/>
          </p:cNvSpPr>
          <p:nvPr/>
        </p:nvSpPr>
        <p:spPr bwMode="auto">
          <a:xfrm>
            <a:off x="1386764" y="2107555"/>
            <a:ext cx="5399088" cy="6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331" tIns="89893" rIns="91331" bIns="89893">
            <a:spAutoFit/>
          </a:bodyPr>
          <a:lstStyle>
            <a:defPPr>
              <a:defRPr lang="ko-KR"/>
            </a:defPPr>
            <a:lvl1pPr marL="166688" indent="-166688" algn="l" eaLnBrk="1" hangingPunct="1">
              <a:lnSpc>
                <a:spcPct val="120000"/>
              </a:lnSpc>
              <a:buClr>
                <a:srgbClr val="336699"/>
              </a:buClr>
              <a:buSzPct val="90000"/>
              <a:buFont typeface="Wingdings" panose="05000000000000000000" pitchFamily="2" charset="2"/>
              <a:buChar char="§"/>
              <a:defRPr sz="1000">
                <a:ea typeface="맑은 고딕" panose="020B0503020000020004" pitchFamily="50" charset="-127"/>
              </a:defRPr>
            </a:lvl1pPr>
            <a:lvl2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2pPr>
            <a:lvl3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3pPr>
            <a:lvl4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4pPr>
            <a:lvl5pPr>
              <a:spcBef>
                <a:spcPct val="50000"/>
              </a:spcBef>
              <a:defRPr sz="900">
                <a:latin typeface="산돌고딕 M" pitchFamily="18" charset="-127"/>
                <a:ea typeface="산돌고딕 M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sz="900">
                <a:latin typeface="산돌고딕 M" pitchFamily="18" charset="-127"/>
                <a:ea typeface="산돌고딕 M" pitchFamily="18" charset="-127"/>
              </a:defRPr>
            </a:lvl9pPr>
          </a:lstStyle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일정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 주요 관리 요소의 계획 대비 실적 점검 및 대책 수립</a:t>
            </a: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현재까지의 데이터를 토대로 이후 진행에 대한 정량적 </a:t>
            </a: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전망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90388" indent="-90388" defTabSz="83884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969696"/>
              </a:buClr>
              <a:buSzPct val="80000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데이터의 통계적 분석을 거쳐 현 상태의 특이점 </a:t>
            </a:r>
            <a:r>
              <a:rPr kumimoji="1"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식별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6" name="AutoShape 49" descr="어두운 수평선"/>
          <p:cNvSpPr>
            <a:spLocks noChangeArrowheads="1"/>
          </p:cNvSpPr>
          <p:nvPr/>
        </p:nvSpPr>
        <p:spPr bwMode="gray">
          <a:xfrm flipH="1">
            <a:off x="811213" y="5332852"/>
            <a:ext cx="3859212" cy="1008063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lang="ko-KR" altLang="ko-KR" sz="900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Rectangle 92"/>
          <p:cNvSpPr>
            <a:spLocks noChangeArrowheads="1"/>
          </p:cNvSpPr>
          <p:nvPr/>
        </p:nvSpPr>
        <p:spPr bwMode="gray">
          <a:xfrm flipH="1">
            <a:off x="919163" y="5500334"/>
            <a:ext cx="3617912" cy="67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5250" indent="-95250" defTabSz="1412875" eaLnBrk="1" fontAlgn="ctr" hangingPunct="1">
              <a:lnSpc>
                <a:spcPct val="110000"/>
              </a:lnSpc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계획 대비 자원의 과소 또는 과대 </a:t>
            </a:r>
            <a:r>
              <a:rPr lang="ko-KR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투입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 </a:t>
            </a:r>
            <a:r>
              <a:rPr lang="ko-KR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여부</a:t>
            </a:r>
            <a:endParaRPr lang="ko-KR" altLang="ko-KR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Rix모던고딕 L"/>
            </a:endParaRPr>
          </a:p>
          <a:p>
            <a:pPr marL="95250" indent="-95250" defTabSz="1412875" eaLnBrk="1" fontAlgn="ctr" hangingPunct="1">
              <a:lnSpc>
                <a:spcPct val="110000"/>
              </a:lnSpc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전사 추이 대비 위험요인 영향도 정량적 분석</a:t>
            </a:r>
          </a:p>
          <a:p>
            <a:pPr marL="95250" indent="-95250" defTabSz="1412875" eaLnBrk="1" fontAlgn="ctr" hangingPunct="1">
              <a:lnSpc>
                <a:spcPct val="110000"/>
              </a:lnSpc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전사 추이 대비 품질활동 횟수 비교관리</a:t>
            </a:r>
          </a:p>
          <a:p>
            <a:pPr marL="95250" indent="-95250" defTabSz="1412875" eaLnBrk="1" fontAlgn="ctr" hangingPunct="1">
              <a:lnSpc>
                <a:spcPct val="110000"/>
              </a:lnSpc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전사 추이 대비 현 상황의 품질 확보 수준 정량화 평가</a:t>
            </a:r>
          </a:p>
        </p:txBody>
      </p:sp>
      <p:sp>
        <p:nvSpPr>
          <p:cNvPr id="129" name="Rectangle 369"/>
          <p:cNvSpPr>
            <a:spLocks noChangeArrowheads="1"/>
          </p:cNvSpPr>
          <p:nvPr/>
        </p:nvSpPr>
        <p:spPr bwMode="gray">
          <a:xfrm flipH="1">
            <a:off x="703263" y="3180040"/>
            <a:ext cx="4060825" cy="192246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wrap="none" tIns="0" bIns="0" anchor="ctr"/>
          <a:lstStyle/>
          <a:p>
            <a:pPr eaLnBrk="1" latinLnBrk="1" hangingPunct="1"/>
            <a:endParaRPr lang="ko-KR" altLang="en-US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Rectangle 471"/>
          <p:cNvSpPr>
            <a:spLocks noChangeArrowheads="1"/>
          </p:cNvSpPr>
          <p:nvPr/>
        </p:nvSpPr>
        <p:spPr bwMode="gray">
          <a:xfrm flipH="1">
            <a:off x="2222501" y="3273702"/>
            <a:ext cx="1022350" cy="1682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lvl="1" algn="ctr" defTabSz="1144588" eaLnBrk="1" fontAlgn="ctr" latinLnBrk="1" hangingPunct="1">
              <a:lnSpc>
                <a:spcPct val="110000"/>
              </a:lnSpc>
              <a:buClr>
                <a:srgbClr val="000000"/>
              </a:buClr>
              <a:buSzPct val="70000"/>
              <a:tabLst>
                <a:tab pos="5648325" algn="l"/>
              </a:tabLst>
            </a:pPr>
            <a:r>
              <a:rPr lang="ko-KR" altLang="en-US" sz="1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성과 분석</a:t>
            </a:r>
          </a:p>
        </p:txBody>
      </p:sp>
      <p:pic>
        <p:nvPicPr>
          <p:cNvPr id="131" name="Picture 4"/>
          <p:cNvPicPr>
            <a:picLocks noChangeAspect="1" noChangeArrowheads="1"/>
          </p:cNvPicPr>
          <p:nvPr/>
        </p:nvPicPr>
        <p:blipFill>
          <a:blip r:embed="rId2"/>
          <a:srcRect l="511" t="1169" r="766" b="1091"/>
          <a:stretch>
            <a:fillRect/>
          </a:stretch>
        </p:blipFill>
        <p:spPr bwMode="auto">
          <a:xfrm>
            <a:off x="811213" y="3248303"/>
            <a:ext cx="3859212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" name="AutoShape 49" descr="어두운 수평선"/>
          <p:cNvSpPr>
            <a:spLocks noChangeArrowheads="1"/>
          </p:cNvSpPr>
          <p:nvPr/>
        </p:nvSpPr>
        <p:spPr bwMode="gray">
          <a:xfrm flipH="1">
            <a:off x="5168605" y="5338619"/>
            <a:ext cx="3840458" cy="1008063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lang="ko-KR" altLang="ko-KR" sz="900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Rectangle 92"/>
          <p:cNvSpPr>
            <a:spLocks noChangeArrowheads="1"/>
          </p:cNvSpPr>
          <p:nvPr/>
        </p:nvSpPr>
        <p:spPr bwMode="gray">
          <a:xfrm flipH="1">
            <a:off x="5303149" y="5500334"/>
            <a:ext cx="353536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5250" indent="-95250" defTabSz="1412875" eaLnBrk="1" fontAlgn="ctr" hangingPunct="1">
              <a:lnSpc>
                <a:spcPct val="110000"/>
              </a:lnSpc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WBS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작업항목 및 계획 일정에 의한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진척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율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 검증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,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계획 대비 실적 편차가 허용 한계치 범위 내에 위치하고 있는지 주기적 검증</a:t>
            </a:r>
          </a:p>
        </p:txBody>
      </p:sp>
      <p:grpSp>
        <p:nvGrpSpPr>
          <p:cNvPr id="136" name="그룹 79"/>
          <p:cNvGrpSpPr>
            <a:grpSpLocks/>
          </p:cNvGrpSpPr>
          <p:nvPr/>
        </p:nvGrpSpPr>
        <p:grpSpPr bwMode="auto">
          <a:xfrm>
            <a:off x="5059363" y="3180038"/>
            <a:ext cx="4060825" cy="1922463"/>
            <a:chOff x="2855742" y="4140182"/>
            <a:chExt cx="4172956" cy="1922993"/>
          </a:xfrm>
        </p:grpSpPr>
        <p:sp>
          <p:nvSpPr>
            <p:cNvPr id="137" name="Rectangle 369"/>
            <p:cNvSpPr>
              <a:spLocks noChangeArrowheads="1"/>
            </p:cNvSpPr>
            <p:nvPr/>
          </p:nvSpPr>
          <p:spPr bwMode="gray">
            <a:xfrm flipH="1">
              <a:off x="2855742" y="4140182"/>
              <a:ext cx="4172956" cy="192299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EAEAEA"/>
              </a:outerShdw>
            </a:effectLst>
          </p:spPr>
          <p:txBody>
            <a:bodyPr wrap="none" tIns="0" bIns="0" anchor="ctr"/>
            <a:lstStyle/>
            <a:p>
              <a:pPr eaLnBrk="1" latinLnBrk="1" hangingPunct="1"/>
              <a:endPara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Rectangle 471"/>
            <p:cNvSpPr>
              <a:spLocks noChangeArrowheads="1"/>
            </p:cNvSpPr>
            <p:nvPr/>
          </p:nvSpPr>
          <p:spPr bwMode="gray">
            <a:xfrm flipH="1">
              <a:off x="4416930" y="4233870"/>
              <a:ext cx="1050580" cy="1683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144588" eaLnBrk="1" fontAlgn="ctr" latinLnBrk="1" hangingPunct="1">
                <a:lnSpc>
                  <a:spcPct val="110000"/>
                </a:lnSpc>
                <a:buClr>
                  <a:srgbClr val="000000"/>
                </a:buClr>
                <a:buSzPct val="70000"/>
                <a:tabLst>
                  <a:tab pos="5648325" algn="l"/>
                </a:tabLst>
              </a:pPr>
              <a:r>
                <a:rPr lang="ko-KR" altLang="en-US" sz="10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성과 분석</a:t>
              </a:r>
            </a:p>
          </p:txBody>
        </p: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/>
          <a:srcRect l="349" t="1413" r="612" b="1060"/>
          <a:stretch>
            <a:fillRect/>
          </a:stretch>
        </p:blipFill>
        <p:spPr bwMode="auto">
          <a:xfrm>
            <a:off x="5168900" y="3235603"/>
            <a:ext cx="3840163" cy="181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239" descr="예시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1823">
            <a:off x="8762742" y="3170513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239" descr="예시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1823">
            <a:off x="4412098" y="3170513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8" name="Rt2">
            <a:extLst>
              <a:ext uri="{FF2B5EF4-FFF2-40B4-BE49-F238E27FC236}">
                <a16:creationId xmlns:a16="http://schemas.microsoft.com/office/drawing/2014/main" id="{C79D16C7-D0F7-4F3D-811C-236EBFF1165B}"/>
              </a:ext>
            </a:extLst>
          </p:cNvPr>
          <p:cNvGrpSpPr/>
          <p:nvPr/>
        </p:nvGrpSpPr>
        <p:grpSpPr>
          <a:xfrm>
            <a:off x="772539" y="2924944"/>
            <a:ext cx="2127373" cy="169277"/>
            <a:chOff x="307914" y="1927833"/>
            <a:chExt cx="2127373" cy="169277"/>
          </a:xfrm>
        </p:grpSpPr>
        <p:sp>
          <p:nvSpPr>
            <p:cNvPr id="149" name="Text Box 63">
              <a:extLst>
                <a:ext uri="{FF2B5EF4-FFF2-40B4-BE49-F238E27FC236}">
                  <a16:creationId xmlns:a16="http://schemas.microsoft.com/office/drawing/2014/main" id="{81527D9D-D784-40D9-8789-FBC6639BD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08" y="1927833"/>
              <a:ext cx="1910779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38F9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C4A5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6941" dir="2700000" algn="ctr" rotWithShape="0">
                      <a:srgbClr val="415164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7013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457200"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원가에 대한 계획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실적 분석</a:t>
              </a:r>
              <a:endParaRPr lang="en-US" altLang="ko-KR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50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14" y="1932546"/>
              <a:ext cx="144463" cy="144463"/>
              <a:chOff x="476" y="1697"/>
              <a:chExt cx="91" cy="91"/>
            </a:xfrm>
          </p:grpSpPr>
          <p:grpSp>
            <p:nvGrpSpPr>
              <p:cNvPr id="151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53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4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52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155" name="Rt2">
            <a:extLst>
              <a:ext uri="{FF2B5EF4-FFF2-40B4-BE49-F238E27FC236}">
                <a16:creationId xmlns:a16="http://schemas.microsoft.com/office/drawing/2014/main" id="{C79D16C7-D0F7-4F3D-811C-236EBFF1165B}"/>
              </a:ext>
            </a:extLst>
          </p:cNvPr>
          <p:cNvGrpSpPr/>
          <p:nvPr/>
        </p:nvGrpSpPr>
        <p:grpSpPr>
          <a:xfrm>
            <a:off x="5169024" y="2934832"/>
            <a:ext cx="1801964" cy="169277"/>
            <a:chOff x="307914" y="1927833"/>
            <a:chExt cx="1801964" cy="169277"/>
          </a:xfrm>
        </p:grpSpPr>
        <p:sp>
          <p:nvSpPr>
            <p:cNvPr id="156" name="Text Box 63">
              <a:extLst>
                <a:ext uri="{FF2B5EF4-FFF2-40B4-BE49-F238E27FC236}">
                  <a16:creationId xmlns:a16="http://schemas.microsoft.com/office/drawing/2014/main" id="{81527D9D-D784-40D9-8789-FBC6639BD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508" y="1927833"/>
              <a:ext cx="1585370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38F9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C4A5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6941" dir="2700000" algn="ctr" rotWithShape="0">
                      <a:srgbClr val="415164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25488" indent="-27940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16013" indent="-222250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563688" indent="-227013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09775" indent="-223838" defTabSz="8937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669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241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3813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38575" indent="-223838" defTabSz="8937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457200"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일정계획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실적 분석 및 전망</a:t>
              </a:r>
              <a:endParaRPr lang="en-US" altLang="ko-KR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57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914" y="1932546"/>
              <a:ext cx="144463" cy="144463"/>
              <a:chOff x="476" y="1697"/>
              <a:chExt cx="91" cy="91"/>
            </a:xfrm>
          </p:grpSpPr>
          <p:grpSp>
            <p:nvGrpSpPr>
              <p:cNvPr id="158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60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61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59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1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2.1.5 </a:t>
            </a:r>
            <a:r>
              <a:rPr lang="ko-KR" altLang="en-US" dirty="0" smtClean="0"/>
              <a:t>방법론 적용 경험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7569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공공분야 뿐 아니라 금융 컴플라이언스 분야 시스템 구축에 있어서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SA2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방법론을 적용한 많은 경험을 보유하고 있습니다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제안사의 축적된 노하우는 리스크를 줄이고 생산성과 품질을 높여 프로젝트의 성공에 큰 도움을 줍니다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방법론 적용 경험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98" name="Group 7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37440"/>
              </p:ext>
            </p:extLst>
          </p:nvPr>
        </p:nvGraphicFramePr>
        <p:xfrm>
          <a:off x="5022850" y="2078385"/>
          <a:ext cx="4646674" cy="4427112"/>
        </p:xfrm>
        <a:graphic>
          <a:graphicData uri="http://schemas.openxmlformats.org/drawingml/2006/table">
            <a:tbl>
              <a:tblPr/>
              <a:tblGrid>
                <a:gridCol w="34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3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사업명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발주처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279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IT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주도 자금세탁방지시스템 통합프로젝트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스탠다드차타드은행 검사정보시스템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한국스탠다드차타드</a:t>
                      </a: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일선수협 통합전산망 및 상시모니터링 구축을 위한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ISP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농축협 경영관리시스템 구축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차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IBK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기업은행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POST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차세대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BI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IBK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기업은행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통합자료분석시스템 구축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빅데이터 기반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행정안전부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649810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상시감시종합정보시스템 구축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상시감시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전기통신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새마을금고중앙회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213580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전북은행 차세대시스템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전북은행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898867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농협 사업구조개편 대응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IT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개발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11134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종합감사정보 시스템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상시감시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563940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Nextro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구축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정보계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상품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메타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전환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580072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Nextro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구축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재무회계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농협중앙회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농협중앙회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IFRS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대법원 가족관계시스템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DR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대법원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15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건강보험공단 정보시스템 고도화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건강보험공단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759794"/>
                  </a:ext>
                </a:extLst>
              </a:tr>
            </a:tbl>
          </a:graphicData>
        </a:graphic>
      </p:graphicFrame>
      <p:graphicFrame>
        <p:nvGraphicFramePr>
          <p:cNvPr id="99" name="Group 7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89777"/>
              </p:ext>
            </p:extLst>
          </p:nvPr>
        </p:nvGraphicFramePr>
        <p:xfrm>
          <a:off x="236476" y="2078380"/>
          <a:ext cx="4648269" cy="4410954"/>
        </p:xfrm>
        <a:graphic>
          <a:graphicData uri="http://schemas.openxmlformats.org/drawingml/2006/table">
            <a:tbl>
              <a:tblPr/>
              <a:tblGrid>
                <a:gridCol w="356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5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사업명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발주처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자금세탁방지시스템 데이터 검증 및 권한분리 개발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</a:t>
                      </a:r>
                      <a:r>
                        <a:rPr kumimoji="1" lang="ko-KR" altLang="en-US" sz="10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자금세탁방지시스템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대량연계보고 체계 구축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(AML)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업무진단 및 시스템 고도화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 머신러닝기반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룰 고도화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카카오페이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카카오페이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 일회성거래 대응 개발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 위험평가모델 개선 및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룰 고도화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 법인대표자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및 병행가동 대응 개발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907137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자금세탁방지시스템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RULE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고도화 컨설팅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183985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케이뱅크 위험기반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(RBA/AML)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고도화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케이뱅크은행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406831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신협중앙회 위험기반 자금세탁방지시스템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(RBA/AML)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신협중앙회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00317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재구축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케이뱅크 상시감시 및 준법감시시스템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케이뱅크은행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90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고도화 및 대시보드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KEB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하나은행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IBK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기업은행 위험기반 자금세탁방지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(RBA/AML)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재구축 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IBK</a:t>
                      </a: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기업은행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36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 위험기반 자금세탁방지시스템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(RBA/AML)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구축</a:t>
                      </a:r>
                    </a:p>
                  </a:txBody>
                  <a:tcPr marL="72000" marR="72000" marT="0" marB="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969696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우리은행</a:t>
                      </a:r>
                      <a:endParaRPr kumimoji="1" lang="en-US" altLang="ko-KR" sz="1000" b="0" i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828367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2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관리 방법론 개요</a:t>
            </a:r>
            <a:endParaRPr lang="ko-KR" altLang="en-US" dirty="0"/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방법론은 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공공기관을 포함하는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사업에 적용하여 성공적으로 사업을 완수한 검증된 방법론으로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진행 동안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단계별로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관리영역에 대해 유기적으로 통합 관리하여 프로젝트 관리에 높은 기대효과가 나타나도록 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2583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 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관리방법론 적용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7" name="Group 462"/>
          <p:cNvGrpSpPr>
            <a:grpSpLocks/>
          </p:cNvGrpSpPr>
          <p:nvPr/>
        </p:nvGrpSpPr>
        <p:grpSpPr bwMode="auto">
          <a:xfrm>
            <a:off x="416370" y="4343704"/>
            <a:ext cx="9145143" cy="1870075"/>
            <a:chOff x="126" y="2622"/>
            <a:chExt cx="5988" cy="1178"/>
          </a:xfrm>
        </p:grpSpPr>
        <p:pic>
          <p:nvPicPr>
            <p:cNvPr id="18" name="Picture 352" descr="바닥03"/>
            <p:cNvPicPr>
              <a:picLocks noChangeAspect="1" noChangeArrowheads="1"/>
            </p:cNvPicPr>
            <p:nvPr/>
          </p:nvPicPr>
          <p:blipFill>
            <a:blip r:embed="rId2" cstate="print">
              <a:lum bright="12000" contrast="-18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5" r="5125"/>
            <a:stretch>
              <a:fillRect/>
            </a:stretch>
          </p:blipFill>
          <p:spPr bwMode="auto">
            <a:xfrm>
              <a:off x="126" y="2622"/>
              <a:ext cx="598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459"/>
            <p:cNvGrpSpPr>
              <a:grpSpLocks/>
            </p:cNvGrpSpPr>
            <p:nvPr/>
          </p:nvGrpSpPr>
          <p:grpSpPr bwMode="auto">
            <a:xfrm>
              <a:off x="126" y="2961"/>
              <a:ext cx="5988" cy="839"/>
              <a:chOff x="126" y="2961"/>
              <a:chExt cx="5988" cy="839"/>
            </a:xfrm>
          </p:grpSpPr>
          <p:grpSp>
            <p:nvGrpSpPr>
              <p:cNvPr id="21" name="Group 355"/>
              <p:cNvGrpSpPr>
                <a:grpSpLocks/>
              </p:cNvGrpSpPr>
              <p:nvPr/>
            </p:nvGrpSpPr>
            <p:grpSpPr bwMode="auto">
              <a:xfrm>
                <a:off x="126" y="2961"/>
                <a:ext cx="5988" cy="839"/>
                <a:chOff x="126" y="3045"/>
                <a:chExt cx="5988" cy="839"/>
              </a:xfrm>
            </p:grpSpPr>
            <p:sp>
              <p:nvSpPr>
                <p:cNvPr id="27" name="AutoShape 151"/>
                <p:cNvSpPr>
                  <a:spLocks noChangeArrowheads="1"/>
                </p:cNvSpPr>
                <p:nvPr/>
              </p:nvSpPr>
              <p:spPr bwMode="gray">
                <a:xfrm>
                  <a:off x="126" y="3045"/>
                  <a:ext cx="5988" cy="175"/>
                </a:xfrm>
                <a:prstGeom prst="roundRect">
                  <a:avLst>
                    <a:gd name="adj" fmla="val 19528"/>
                  </a:avLst>
                </a:prstGeom>
                <a:solidFill>
                  <a:srgbClr val="005E9E"/>
                </a:solidFill>
                <a:ln w="9525" algn="ctr">
                  <a:solidFill>
                    <a:srgbClr val="005E9E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/>
                  <a:endParaRPr lang="ko-KR" altLang="en-US" sz="900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ectangle 152"/>
                <p:cNvSpPr>
                  <a:spLocks noChangeArrowheads="1"/>
                </p:cNvSpPr>
                <p:nvPr/>
              </p:nvSpPr>
              <p:spPr bwMode="gray">
                <a:xfrm>
                  <a:off x="2474" y="3068"/>
                  <a:ext cx="1280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ko-KR" sz="11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프로젝트에 성공적으로 적용한 경험</a:t>
                  </a:r>
                </a:p>
              </p:txBody>
            </p:sp>
            <p:sp>
              <p:nvSpPr>
                <p:cNvPr id="29" name="Rectangle 153"/>
                <p:cNvSpPr>
                  <a:spLocks noChangeArrowheads="1"/>
                </p:cNvSpPr>
                <p:nvPr/>
              </p:nvSpPr>
              <p:spPr bwMode="gray">
                <a:xfrm>
                  <a:off x="126" y="3202"/>
                  <a:ext cx="5988" cy="682"/>
                </a:xfrm>
                <a:prstGeom prst="rect">
                  <a:avLst/>
                </a:prstGeom>
                <a:solidFill>
                  <a:srgbClr val="EAEAEA"/>
                </a:solidFill>
                <a:ln w="9525" algn="ctr">
                  <a:solidFill>
                    <a:srgbClr val="EAEAEA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hangingPunct="1"/>
                  <a:endParaRPr lang="ko-KR" altLang="en-US" sz="1000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22" name="Line 395"/>
              <p:cNvSpPr>
                <a:spLocks noChangeShapeType="1"/>
              </p:cNvSpPr>
              <p:nvPr/>
            </p:nvSpPr>
            <p:spPr bwMode="auto">
              <a:xfrm>
                <a:off x="1963" y="3203"/>
                <a:ext cx="0" cy="409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Line 397"/>
              <p:cNvSpPr>
                <a:spLocks noChangeShapeType="1"/>
              </p:cNvSpPr>
              <p:nvPr/>
            </p:nvSpPr>
            <p:spPr bwMode="auto">
              <a:xfrm>
                <a:off x="3833" y="3203"/>
                <a:ext cx="0" cy="409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>
                <a:prstShdw prst="shdw18" dist="17961" dir="13500000">
                  <a:schemeClr val="bg1">
                    <a:gamma/>
                    <a:shade val="60000"/>
                    <a:invGamma/>
                  </a:schemeClr>
                </a:prstShdw>
              </a:effectLst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Text Box 29"/>
              <p:cNvSpPr txBox="1">
                <a:spLocks noChangeArrowheads="1"/>
              </p:cNvSpPr>
              <p:nvPr/>
            </p:nvSpPr>
            <p:spPr bwMode="auto">
              <a:xfrm>
                <a:off x="885" y="3641"/>
                <a:ext cx="31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ko-KR" altLang="en-US" sz="10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금융 분야</a:t>
                </a:r>
              </a:p>
            </p:txBody>
          </p:sp>
          <p:sp>
            <p:nvSpPr>
              <p:cNvPr id="25" name="Text Box 31"/>
              <p:cNvSpPr txBox="1">
                <a:spLocks noChangeArrowheads="1"/>
              </p:cNvSpPr>
              <p:nvPr/>
            </p:nvSpPr>
            <p:spPr bwMode="auto">
              <a:xfrm>
                <a:off x="2714" y="3641"/>
                <a:ext cx="31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ko-KR" altLang="en-US" sz="10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 분야</a:t>
                </a:r>
              </a:p>
            </p:txBody>
          </p:sp>
          <p:sp>
            <p:nvSpPr>
              <p:cNvPr id="26" name="Text Box 31"/>
              <p:cNvSpPr txBox="1">
                <a:spLocks noChangeArrowheads="1"/>
              </p:cNvSpPr>
              <p:nvPr/>
            </p:nvSpPr>
            <p:spPr bwMode="auto">
              <a:xfrm>
                <a:off x="4543" y="3641"/>
                <a:ext cx="31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ko-KR" altLang="en-US" sz="10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국방 분야</a:t>
                </a:r>
                <a:endParaRPr lang="en-US" altLang="ko-KR" sz="1000" b="1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0" name="Rectangle 354"/>
            <p:cNvSpPr>
              <a:spLocks noChangeArrowheads="1"/>
            </p:cNvSpPr>
            <p:nvPr/>
          </p:nvSpPr>
          <p:spPr bwMode="auto">
            <a:xfrm>
              <a:off x="2413" y="2701"/>
              <a:ext cx="140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10000"/>
                </a:lnSpc>
              </a:pPr>
              <a:r>
                <a:rPr kumimoji="0" lang="en-US" altLang="en-US" sz="13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5F5F5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제안사 프로젝트 관리방법론 적용</a:t>
              </a:r>
              <a:endParaRPr kumimoji="0" lang="en-US" altLang="en-US" sz="13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0" name="Group 662"/>
          <p:cNvGrpSpPr>
            <a:grpSpLocks/>
          </p:cNvGrpSpPr>
          <p:nvPr/>
        </p:nvGrpSpPr>
        <p:grpSpPr bwMode="auto">
          <a:xfrm>
            <a:off x="887413" y="2308530"/>
            <a:ext cx="3825875" cy="2185989"/>
            <a:chOff x="512" y="1470"/>
            <a:chExt cx="2410" cy="1377"/>
          </a:xfrm>
        </p:grpSpPr>
        <p:grpSp>
          <p:nvGrpSpPr>
            <p:cNvPr id="31" name="Group 663"/>
            <p:cNvGrpSpPr>
              <a:grpSpLocks/>
            </p:cNvGrpSpPr>
            <p:nvPr/>
          </p:nvGrpSpPr>
          <p:grpSpPr bwMode="auto">
            <a:xfrm>
              <a:off x="693" y="1500"/>
              <a:ext cx="2229" cy="1149"/>
              <a:chOff x="693" y="1646"/>
              <a:chExt cx="2229" cy="1149"/>
            </a:xfrm>
          </p:grpSpPr>
          <p:grpSp>
            <p:nvGrpSpPr>
              <p:cNvPr id="40" name="Group 664"/>
              <p:cNvGrpSpPr>
                <a:grpSpLocks/>
              </p:cNvGrpSpPr>
              <p:nvPr/>
            </p:nvGrpSpPr>
            <p:grpSpPr bwMode="auto">
              <a:xfrm>
                <a:off x="693" y="1646"/>
                <a:ext cx="2229" cy="1149"/>
                <a:chOff x="693" y="1661"/>
                <a:chExt cx="2229" cy="1010"/>
              </a:xfrm>
            </p:grpSpPr>
            <p:sp>
              <p:nvSpPr>
                <p:cNvPr id="54" name="AutoShape 665"/>
                <p:cNvSpPr>
                  <a:spLocks noChangeArrowheads="1"/>
                </p:cNvSpPr>
                <p:nvPr/>
              </p:nvSpPr>
              <p:spPr bwMode="auto">
                <a:xfrm>
                  <a:off x="693" y="1661"/>
                  <a:ext cx="2131" cy="1010"/>
                </a:xfrm>
                <a:prstGeom prst="cube">
                  <a:avLst>
                    <a:gd name="adj" fmla="val 3139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eaLnBrk="1" hangingPunct="1"/>
                  <a:endParaRPr lang="ko-KR" altLang="en-US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55" name="Group 666"/>
                <p:cNvGrpSpPr>
                  <a:grpSpLocks/>
                </p:cNvGrpSpPr>
                <p:nvPr/>
              </p:nvGrpSpPr>
              <p:grpSpPr bwMode="auto">
                <a:xfrm>
                  <a:off x="755" y="2030"/>
                  <a:ext cx="1685" cy="591"/>
                  <a:chOff x="755" y="2051"/>
                  <a:chExt cx="1903" cy="559"/>
                </a:xfrm>
              </p:grpSpPr>
              <p:sp>
                <p:nvSpPr>
                  <p:cNvPr id="58" name="Rectangle 667"/>
                  <p:cNvSpPr>
                    <a:spLocks noChangeArrowheads="1"/>
                  </p:cNvSpPr>
                  <p:nvPr/>
                </p:nvSpPr>
                <p:spPr bwMode="auto">
                  <a:xfrm>
                    <a:off x="755" y="2051"/>
                    <a:ext cx="173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hangingPunct="1"/>
                    <a:r>
                      <a:rPr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범위관리</a:t>
                    </a:r>
                  </a:p>
                </p:txBody>
              </p:sp>
              <p:sp>
                <p:nvSpPr>
                  <p:cNvPr id="59" name="Rectangle 668"/>
                  <p:cNvSpPr>
                    <a:spLocks noChangeArrowheads="1"/>
                  </p:cNvSpPr>
                  <p:nvPr/>
                </p:nvSpPr>
                <p:spPr bwMode="auto">
                  <a:xfrm>
                    <a:off x="970" y="2051"/>
                    <a:ext cx="174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hangingPunct="1"/>
                    <a:r>
                      <a:rPr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일정관리</a:t>
                    </a:r>
                  </a:p>
                </p:txBody>
              </p:sp>
              <p:sp>
                <p:nvSpPr>
                  <p:cNvPr id="60" name="Rectangle 669"/>
                  <p:cNvSpPr>
                    <a:spLocks noChangeArrowheads="1"/>
                  </p:cNvSpPr>
                  <p:nvPr/>
                </p:nvSpPr>
                <p:spPr bwMode="auto">
                  <a:xfrm>
                    <a:off x="1187" y="2051"/>
                    <a:ext cx="174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hangingPunct="1"/>
                    <a:r>
                      <a:rPr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형상관리</a:t>
                    </a:r>
                  </a:p>
                </p:txBody>
              </p:sp>
              <p:sp>
                <p:nvSpPr>
                  <p:cNvPr id="61" name="Rectangle 670"/>
                  <p:cNvSpPr>
                    <a:spLocks noChangeArrowheads="1"/>
                  </p:cNvSpPr>
                  <p:nvPr/>
                </p:nvSpPr>
                <p:spPr bwMode="auto">
                  <a:xfrm>
                    <a:off x="1404" y="2051"/>
                    <a:ext cx="173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hangingPunct="1"/>
                    <a:r>
                      <a:rPr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자원관리</a:t>
                    </a:r>
                  </a:p>
                </p:txBody>
              </p:sp>
              <p:sp>
                <p:nvSpPr>
                  <p:cNvPr id="62" name="Rectangle 671"/>
                  <p:cNvSpPr>
                    <a:spLocks noChangeArrowheads="1"/>
                  </p:cNvSpPr>
                  <p:nvPr/>
                </p:nvSpPr>
                <p:spPr bwMode="auto">
                  <a:xfrm>
                    <a:off x="1620" y="2051"/>
                    <a:ext cx="173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의사소통관리</a:t>
                    </a:r>
                  </a:p>
                </p:txBody>
              </p:sp>
              <p:sp>
                <p:nvSpPr>
                  <p:cNvPr id="63" name="Rectangle 672"/>
                  <p:cNvSpPr>
                    <a:spLocks noChangeArrowheads="1"/>
                  </p:cNvSpPr>
                  <p:nvPr/>
                </p:nvSpPr>
                <p:spPr bwMode="auto">
                  <a:xfrm>
                    <a:off x="1835" y="2051"/>
                    <a:ext cx="174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hangingPunct="1"/>
                    <a:r>
                      <a:rPr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품질관리</a:t>
                    </a:r>
                  </a:p>
                </p:txBody>
              </p:sp>
              <p:sp>
                <p:nvSpPr>
                  <p:cNvPr id="64" name="Rectangle 673"/>
                  <p:cNvSpPr>
                    <a:spLocks noChangeArrowheads="1"/>
                  </p:cNvSpPr>
                  <p:nvPr/>
                </p:nvSpPr>
                <p:spPr bwMode="auto">
                  <a:xfrm>
                    <a:off x="2052" y="2051"/>
                    <a:ext cx="174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위험관리</a:t>
                    </a:r>
                  </a:p>
                </p:txBody>
              </p:sp>
              <p:sp>
                <p:nvSpPr>
                  <p:cNvPr id="65" name="Rectangle 674"/>
                  <p:cNvSpPr>
                    <a:spLocks noChangeArrowheads="1"/>
                  </p:cNvSpPr>
                  <p:nvPr/>
                </p:nvSpPr>
                <p:spPr bwMode="auto">
                  <a:xfrm>
                    <a:off x="2269" y="2051"/>
                    <a:ext cx="173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900" b="1" dirty="0" smtClean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변화관리</a:t>
                    </a:r>
                    <a:endPara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66" name="Rectangle 675"/>
                  <p:cNvSpPr>
                    <a:spLocks noChangeArrowheads="1"/>
                  </p:cNvSpPr>
                  <p:nvPr/>
                </p:nvSpPr>
                <p:spPr bwMode="auto">
                  <a:xfrm>
                    <a:off x="2485" y="2051"/>
                    <a:ext cx="173" cy="559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 algn="ctr">
                    <a:solidFill>
                      <a:srgbClr val="038CDC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lIns="0" tIns="0" rIns="0" bIns="0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9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통합관리</a:t>
                    </a:r>
                  </a:p>
                </p:txBody>
              </p:sp>
            </p:grpSp>
            <p:sp>
              <p:nvSpPr>
                <p:cNvPr id="56" name="AutoShape 676"/>
                <p:cNvSpPr>
                  <a:spLocks noChangeArrowheads="1"/>
                </p:cNvSpPr>
                <p:nvPr/>
              </p:nvSpPr>
              <p:spPr bwMode="gray">
                <a:xfrm>
                  <a:off x="2567" y="1885"/>
                  <a:ext cx="204" cy="583"/>
                </a:xfrm>
                <a:prstGeom prst="cube">
                  <a:avLst>
                    <a:gd name="adj" fmla="val 64704"/>
                  </a:avLst>
                </a:prstGeom>
                <a:gradFill rotWithShape="0">
                  <a:gsLst>
                    <a:gs pos="0">
                      <a:srgbClr val="59B5ED"/>
                    </a:gs>
                    <a:gs pos="100000">
                      <a:srgbClr val="1898E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eaLnBrk="1" hangingPunct="1"/>
                  <a:endParaRPr lang="ko-KR" altLang="en-US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7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2478" y="2013"/>
                  <a:ext cx="444" cy="3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4223" tIns="4223" rIns="4223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fontAlgn="ctr" hangingPunct="1"/>
                  <a: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요</a:t>
                  </a:r>
                  <a:b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구</a:t>
                  </a:r>
                  <a:b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</a:t>
                  </a:r>
                  <a:b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kumimoji="0" lang="ko-KR" altLang="en-US" sz="9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항</a:t>
                  </a:r>
                  <a:endParaRPr kumimoji="0" lang="en-US" altLang="ko-KR" sz="9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1" name="Group 678"/>
              <p:cNvGrpSpPr>
                <a:grpSpLocks/>
              </p:cNvGrpSpPr>
              <p:nvPr/>
            </p:nvGrpSpPr>
            <p:grpSpPr bwMode="auto">
              <a:xfrm>
                <a:off x="1034" y="1679"/>
                <a:ext cx="1453" cy="288"/>
                <a:chOff x="1028" y="1637"/>
                <a:chExt cx="1453" cy="288"/>
              </a:xfrm>
            </p:grpSpPr>
            <p:sp>
              <p:nvSpPr>
                <p:cNvPr id="42" name="Rectangle 679"/>
                <p:cNvSpPr>
                  <a:spLocks noChangeArrowheads="1"/>
                </p:cNvSpPr>
                <p:nvPr/>
              </p:nvSpPr>
              <p:spPr bwMode="auto">
                <a:xfrm>
                  <a:off x="1595" y="1826"/>
                  <a:ext cx="317" cy="9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rgbClr val="0077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fontAlgn="ctr" hangingPunct="1"/>
                  <a:r>
                    <a:rPr kumimoji="0" lang="ko-KR" altLang="en-US" sz="8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통제</a:t>
                  </a:r>
                </a:p>
              </p:txBody>
            </p:sp>
            <p:sp>
              <p:nvSpPr>
                <p:cNvPr id="43" name="Rectangle 680"/>
                <p:cNvSpPr>
                  <a:spLocks noChangeArrowheads="1"/>
                </p:cNvSpPr>
                <p:nvPr/>
              </p:nvSpPr>
              <p:spPr bwMode="auto">
                <a:xfrm>
                  <a:off x="2164" y="1826"/>
                  <a:ext cx="317" cy="9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rgbClr val="0077C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fontAlgn="ctr" hangingPunct="1"/>
                  <a:r>
                    <a:rPr kumimoji="0" lang="ko-KR" altLang="en-US" sz="800" b="1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종료</a:t>
                  </a:r>
                </a:p>
              </p:txBody>
            </p:sp>
            <p:grpSp>
              <p:nvGrpSpPr>
                <p:cNvPr id="44" name="Group 681"/>
                <p:cNvGrpSpPr>
                  <a:grpSpLocks/>
                </p:cNvGrpSpPr>
                <p:nvPr/>
              </p:nvGrpSpPr>
              <p:grpSpPr bwMode="auto">
                <a:xfrm>
                  <a:off x="1028" y="1637"/>
                  <a:ext cx="1453" cy="99"/>
                  <a:chOff x="1028" y="1680"/>
                  <a:chExt cx="1453" cy="99"/>
                </a:xfrm>
              </p:grpSpPr>
              <p:sp>
                <p:nvSpPr>
                  <p:cNvPr id="49" name="Rectangle 682"/>
                  <p:cNvSpPr>
                    <a:spLocks noChangeArrowheads="1"/>
                  </p:cNvSpPr>
                  <p:nvPr/>
                </p:nvSpPr>
                <p:spPr bwMode="auto">
                  <a:xfrm>
                    <a:off x="1028" y="1680"/>
                    <a:ext cx="317" cy="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rgbClr val="0077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8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착수</a:t>
                    </a:r>
                    <a:endParaRPr lang="ko-KR" altLang="en-US" sz="800" dirty="0">
                      <a:ln>
                        <a:solidFill>
                          <a:srgbClr val="CC0000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50" name="Rectangle 683"/>
                  <p:cNvSpPr>
                    <a:spLocks noChangeArrowheads="1"/>
                  </p:cNvSpPr>
                  <p:nvPr/>
                </p:nvSpPr>
                <p:spPr bwMode="auto">
                  <a:xfrm>
                    <a:off x="1595" y="1680"/>
                    <a:ext cx="317" cy="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rgbClr val="0077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8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계획수립</a:t>
                    </a:r>
                  </a:p>
                </p:txBody>
              </p:sp>
              <p:sp>
                <p:nvSpPr>
                  <p:cNvPr id="51" name="Rectangle 684"/>
                  <p:cNvSpPr>
                    <a:spLocks noChangeArrowheads="1"/>
                  </p:cNvSpPr>
                  <p:nvPr/>
                </p:nvSpPr>
                <p:spPr bwMode="auto">
                  <a:xfrm>
                    <a:off x="2164" y="1680"/>
                    <a:ext cx="317" cy="9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rgbClr val="0077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eaLnBrk="1" fontAlgn="ctr" hangingPunct="1"/>
                    <a:r>
                      <a:rPr kumimoji="0" lang="ko-KR" altLang="en-US" sz="800" b="1" dirty="0">
                        <a:ln>
                          <a:solidFill>
                            <a:srgbClr val="CC0000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실행</a:t>
                    </a:r>
                  </a:p>
                </p:txBody>
              </p:sp>
              <p:cxnSp>
                <p:nvCxnSpPr>
                  <p:cNvPr id="52" name="AutoShape 685"/>
                  <p:cNvCxnSpPr>
                    <a:cxnSpLocks noChangeShapeType="1"/>
                    <a:stCxn id="49" idx="3"/>
                    <a:endCxn id="50" idx="1"/>
                  </p:cNvCxnSpPr>
                  <p:nvPr/>
                </p:nvCxnSpPr>
                <p:spPr bwMode="auto">
                  <a:xfrm>
                    <a:off x="1345" y="1730"/>
                    <a:ext cx="250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969696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3" name="AutoShape 686"/>
                  <p:cNvCxnSpPr>
                    <a:cxnSpLocks noChangeShapeType="1"/>
                    <a:stCxn id="50" idx="3"/>
                    <a:endCxn id="51" idx="1"/>
                  </p:cNvCxnSpPr>
                  <p:nvPr/>
                </p:nvCxnSpPr>
                <p:spPr bwMode="auto">
                  <a:xfrm>
                    <a:off x="1912" y="1730"/>
                    <a:ext cx="252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969696"/>
                    </a:solidFill>
                    <a:round/>
                    <a:headEnd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45" name="AutoShape 687"/>
                <p:cNvCxnSpPr>
                  <a:cxnSpLocks noChangeShapeType="1"/>
                  <a:stCxn id="42" idx="0"/>
                  <a:endCxn id="50" idx="2"/>
                </p:cNvCxnSpPr>
                <p:nvPr/>
              </p:nvCxnSpPr>
              <p:spPr bwMode="auto">
                <a:xfrm flipV="1">
                  <a:off x="1754" y="1736"/>
                  <a:ext cx="0" cy="90"/>
                </a:xfrm>
                <a:prstGeom prst="straightConnector1">
                  <a:avLst/>
                </a:prstGeom>
                <a:noFill/>
                <a:ln w="6350">
                  <a:solidFill>
                    <a:srgbClr val="969696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" name="AutoShape 688"/>
                <p:cNvCxnSpPr>
                  <a:cxnSpLocks noChangeShapeType="1"/>
                  <a:stCxn id="42" idx="3"/>
                  <a:endCxn id="43" idx="1"/>
                </p:cNvCxnSpPr>
                <p:nvPr/>
              </p:nvCxnSpPr>
              <p:spPr bwMode="auto">
                <a:xfrm>
                  <a:off x="1912" y="1876"/>
                  <a:ext cx="252" cy="0"/>
                </a:xfrm>
                <a:prstGeom prst="straightConnector1">
                  <a:avLst/>
                </a:prstGeom>
                <a:noFill/>
                <a:ln w="6350">
                  <a:solidFill>
                    <a:srgbClr val="969696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7" name="Line 689"/>
                <p:cNvSpPr>
                  <a:spLocks noChangeShapeType="1"/>
                </p:cNvSpPr>
                <p:nvPr/>
              </p:nvSpPr>
              <p:spPr bwMode="auto">
                <a:xfrm flipH="1">
                  <a:off x="1895" y="1734"/>
                  <a:ext cx="250" cy="68"/>
                </a:xfrm>
                <a:prstGeom prst="line">
                  <a:avLst/>
                </a:prstGeom>
                <a:noFill/>
                <a:ln w="6350">
                  <a:solidFill>
                    <a:srgbClr val="969696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8" name="Line 690"/>
                <p:cNvSpPr>
                  <a:spLocks noChangeShapeType="1"/>
                </p:cNvSpPr>
                <p:nvPr/>
              </p:nvSpPr>
              <p:spPr bwMode="auto">
                <a:xfrm flipH="1">
                  <a:off x="1920" y="1759"/>
                  <a:ext cx="250" cy="68"/>
                </a:xfrm>
                <a:prstGeom prst="line">
                  <a:avLst/>
                </a:prstGeom>
                <a:noFill/>
                <a:ln w="6350">
                  <a:solidFill>
                    <a:srgbClr val="969696"/>
                  </a:solidFill>
                  <a:round/>
                  <a:headEnd type="triangl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32" name="Line 691"/>
            <p:cNvSpPr>
              <a:spLocks noChangeShapeType="1"/>
            </p:cNvSpPr>
            <p:nvPr/>
          </p:nvSpPr>
          <p:spPr bwMode="auto">
            <a:xfrm flipH="1">
              <a:off x="875" y="1470"/>
              <a:ext cx="113" cy="0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" name="Line 692"/>
            <p:cNvSpPr>
              <a:spLocks noChangeShapeType="1"/>
            </p:cNvSpPr>
            <p:nvPr/>
          </p:nvSpPr>
          <p:spPr bwMode="auto">
            <a:xfrm flipH="1">
              <a:off x="512" y="1855"/>
              <a:ext cx="113" cy="0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Freeform 693"/>
            <p:cNvSpPr>
              <a:spLocks/>
            </p:cNvSpPr>
            <p:nvPr/>
          </p:nvSpPr>
          <p:spPr bwMode="auto">
            <a:xfrm>
              <a:off x="558" y="1474"/>
              <a:ext cx="366" cy="381"/>
            </a:xfrm>
            <a:custGeom>
              <a:avLst/>
              <a:gdLst>
                <a:gd name="T0" fmla="*/ 366 w 366"/>
                <a:gd name="T1" fmla="*/ 0 h 381"/>
                <a:gd name="T2" fmla="*/ 0 w 366"/>
                <a:gd name="T3" fmla="*/ 381 h 381"/>
                <a:gd name="T4" fmla="*/ 0 60000 65536"/>
                <a:gd name="T5" fmla="*/ 0 60000 65536"/>
                <a:gd name="T6" fmla="*/ 0 w 366"/>
                <a:gd name="T7" fmla="*/ 0 h 381"/>
                <a:gd name="T8" fmla="*/ 366 w 366"/>
                <a:gd name="T9" fmla="*/ 381 h 38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381">
                  <a:moveTo>
                    <a:pt x="366" y="0"/>
                  </a:moveTo>
                  <a:lnTo>
                    <a:pt x="0" y="381"/>
                  </a:lnTo>
                </a:path>
              </a:pathLst>
            </a:custGeom>
            <a:noFill/>
            <a:ln w="6350">
              <a:solidFill>
                <a:srgbClr val="969696"/>
              </a:solidFill>
              <a:prstDash val="dash"/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직사각형 2"/>
            <p:cNvSpPr>
              <a:spLocks noChangeArrowheads="1"/>
            </p:cNvSpPr>
            <p:nvPr/>
          </p:nvSpPr>
          <p:spPr bwMode="auto">
            <a:xfrm rot="18850181">
              <a:off x="516" y="1581"/>
              <a:ext cx="259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12000"/>
                </a:lnSpc>
                <a:spcBef>
                  <a:spcPct val="35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</a:pPr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관리단계</a:t>
              </a:r>
            </a:p>
          </p:txBody>
        </p:sp>
        <p:sp>
          <p:nvSpPr>
            <p:cNvPr id="36" name="Line 695"/>
            <p:cNvSpPr>
              <a:spLocks noChangeShapeType="1"/>
            </p:cNvSpPr>
            <p:nvPr/>
          </p:nvSpPr>
          <p:spPr bwMode="auto">
            <a:xfrm>
              <a:off x="693" y="2672"/>
              <a:ext cx="0" cy="90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Line 696"/>
            <p:cNvSpPr>
              <a:spLocks noChangeShapeType="1"/>
            </p:cNvSpPr>
            <p:nvPr/>
          </p:nvSpPr>
          <p:spPr bwMode="auto">
            <a:xfrm>
              <a:off x="2462" y="2672"/>
              <a:ext cx="0" cy="90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Line 697"/>
            <p:cNvSpPr>
              <a:spLocks noChangeShapeType="1"/>
            </p:cNvSpPr>
            <p:nvPr/>
          </p:nvSpPr>
          <p:spPr bwMode="auto">
            <a:xfrm>
              <a:off x="722" y="2717"/>
              <a:ext cx="1701" cy="0"/>
            </a:xfrm>
            <a:prstGeom prst="line">
              <a:avLst/>
            </a:prstGeom>
            <a:noFill/>
            <a:ln w="6350">
              <a:solidFill>
                <a:srgbClr val="969696"/>
              </a:solidFill>
              <a:prstDash val="dash"/>
              <a:round/>
              <a:headEnd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직사각형 2"/>
            <p:cNvSpPr>
              <a:spLocks noChangeArrowheads="1"/>
            </p:cNvSpPr>
            <p:nvPr/>
          </p:nvSpPr>
          <p:spPr bwMode="auto">
            <a:xfrm>
              <a:off x="1460" y="2749"/>
              <a:ext cx="259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12000"/>
                </a:lnSpc>
                <a:spcBef>
                  <a:spcPct val="35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None/>
              </a:pPr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관리영역</a:t>
              </a:r>
            </a:p>
          </p:txBody>
        </p:sp>
      </p:grpSp>
      <p:pic>
        <p:nvPicPr>
          <p:cNvPr id="68" name="Picture 701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4"/>
          <a:stretch>
            <a:fillRect/>
          </a:stretch>
        </p:blipFill>
        <p:spPr bwMode="auto">
          <a:xfrm>
            <a:off x="6053138" y="2757798"/>
            <a:ext cx="1512888" cy="46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702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 r="67014" b="438"/>
          <a:stretch>
            <a:fillRect/>
          </a:stretch>
        </p:blipFill>
        <p:spPr bwMode="auto">
          <a:xfrm>
            <a:off x="6053138" y="3726660"/>
            <a:ext cx="1528568" cy="2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703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0" r="67014" b="28070"/>
          <a:stretch>
            <a:fillRect/>
          </a:stretch>
        </p:blipFill>
        <p:spPr bwMode="auto">
          <a:xfrm>
            <a:off x="6053138" y="3012870"/>
            <a:ext cx="1512888" cy="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5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4"/>
          <a:stretch>
            <a:fillRect/>
          </a:stretch>
        </p:blipFill>
        <p:spPr bwMode="auto">
          <a:xfrm>
            <a:off x="6376988" y="2757798"/>
            <a:ext cx="2527300" cy="46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06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4" t="57018"/>
          <a:stretch>
            <a:fillRect/>
          </a:stretch>
        </p:blipFill>
        <p:spPr bwMode="auto">
          <a:xfrm>
            <a:off x="6376988" y="3726660"/>
            <a:ext cx="2527300" cy="20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07" descr="도형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4" t="47510" b="28070"/>
          <a:stretch>
            <a:fillRect/>
          </a:stretch>
        </p:blipFill>
        <p:spPr bwMode="auto">
          <a:xfrm>
            <a:off x="6376988" y="3012870"/>
            <a:ext cx="2527300" cy="7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" name="Group 708"/>
          <p:cNvGrpSpPr>
            <a:grpSpLocks/>
          </p:cNvGrpSpPr>
          <p:nvPr/>
        </p:nvGrpSpPr>
        <p:grpSpPr bwMode="auto">
          <a:xfrm>
            <a:off x="6135688" y="2879163"/>
            <a:ext cx="2562225" cy="882466"/>
            <a:chOff x="3507" y="1624"/>
            <a:chExt cx="1614" cy="429"/>
          </a:xfrm>
        </p:grpSpPr>
        <p:sp>
          <p:nvSpPr>
            <p:cNvPr id="75" name="Rectangle 709" descr="넓은 상향 대각선"/>
            <p:cNvSpPr>
              <a:spLocks noChangeArrowheads="1"/>
            </p:cNvSpPr>
            <p:nvPr/>
          </p:nvSpPr>
          <p:spPr bwMode="auto">
            <a:xfrm>
              <a:off x="3507" y="1624"/>
              <a:ext cx="384" cy="429"/>
            </a:xfrm>
            <a:prstGeom prst="rect">
              <a:avLst/>
            </a:prstGeom>
            <a:pattFill prst="wdUpDiag">
              <a:fgClr>
                <a:srgbClr val="BEE9FE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25200" rIns="54000" bIns="2520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 sz="10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76" name="Group 710"/>
            <p:cNvGrpSpPr>
              <a:grpSpLocks/>
            </p:cNvGrpSpPr>
            <p:nvPr/>
          </p:nvGrpSpPr>
          <p:grpSpPr bwMode="auto">
            <a:xfrm>
              <a:off x="3521" y="1841"/>
              <a:ext cx="145" cy="212"/>
              <a:chOff x="6645" y="1147"/>
              <a:chExt cx="284" cy="414"/>
            </a:xfrm>
          </p:grpSpPr>
          <p:sp>
            <p:nvSpPr>
              <p:cNvPr id="81" name="Freeform 711"/>
              <p:cNvSpPr>
                <a:spLocks/>
              </p:cNvSpPr>
              <p:nvPr/>
            </p:nvSpPr>
            <p:spPr bwMode="auto">
              <a:xfrm>
                <a:off x="6741" y="1476"/>
                <a:ext cx="92" cy="21"/>
              </a:xfrm>
              <a:custGeom>
                <a:avLst/>
                <a:gdLst>
                  <a:gd name="T0" fmla="*/ 0 w 732"/>
                  <a:gd name="T1" fmla="*/ 0 h 168"/>
                  <a:gd name="T2" fmla="*/ 0 w 732"/>
                  <a:gd name="T3" fmla="*/ 0 h 168"/>
                  <a:gd name="T4" fmla="*/ 0 w 732"/>
                  <a:gd name="T5" fmla="*/ 0 h 168"/>
                  <a:gd name="T6" fmla="*/ 0 w 732"/>
                  <a:gd name="T7" fmla="*/ 0 h 168"/>
                  <a:gd name="T8" fmla="*/ 0 w 732"/>
                  <a:gd name="T9" fmla="*/ 0 h 168"/>
                  <a:gd name="T10" fmla="*/ 0 w 732"/>
                  <a:gd name="T11" fmla="*/ 0 h 168"/>
                  <a:gd name="T12" fmla="*/ 0 w 732"/>
                  <a:gd name="T13" fmla="*/ 0 h 168"/>
                  <a:gd name="T14" fmla="*/ 0 w 732"/>
                  <a:gd name="T15" fmla="*/ 0 h 168"/>
                  <a:gd name="T16" fmla="*/ 0 w 732"/>
                  <a:gd name="T17" fmla="*/ 0 h 168"/>
                  <a:gd name="T18" fmla="*/ 0 w 732"/>
                  <a:gd name="T19" fmla="*/ 0 h 168"/>
                  <a:gd name="T20" fmla="*/ 0 w 732"/>
                  <a:gd name="T21" fmla="*/ 0 h 168"/>
                  <a:gd name="T22" fmla="*/ 0 w 732"/>
                  <a:gd name="T23" fmla="*/ 0 h 168"/>
                  <a:gd name="T24" fmla="*/ 0 w 732"/>
                  <a:gd name="T25" fmla="*/ 0 h 168"/>
                  <a:gd name="T26" fmla="*/ 0 w 732"/>
                  <a:gd name="T27" fmla="*/ 0 h 168"/>
                  <a:gd name="T28" fmla="*/ 0 w 732"/>
                  <a:gd name="T29" fmla="*/ 0 h 168"/>
                  <a:gd name="T30" fmla="*/ 0 w 732"/>
                  <a:gd name="T31" fmla="*/ 0 h 168"/>
                  <a:gd name="T32" fmla="*/ 0 w 732"/>
                  <a:gd name="T33" fmla="*/ 0 h 168"/>
                  <a:gd name="T34" fmla="*/ 0 w 732"/>
                  <a:gd name="T35" fmla="*/ 0 h 168"/>
                  <a:gd name="T36" fmla="*/ 0 w 732"/>
                  <a:gd name="T37" fmla="*/ 0 h 168"/>
                  <a:gd name="T38" fmla="*/ 0 w 732"/>
                  <a:gd name="T39" fmla="*/ 0 h 168"/>
                  <a:gd name="T40" fmla="*/ 0 w 732"/>
                  <a:gd name="T41" fmla="*/ 0 h 168"/>
                  <a:gd name="T42" fmla="*/ 0 w 732"/>
                  <a:gd name="T43" fmla="*/ 0 h 168"/>
                  <a:gd name="T44" fmla="*/ 0 w 732"/>
                  <a:gd name="T45" fmla="*/ 0 h 168"/>
                  <a:gd name="T46" fmla="*/ 0 w 732"/>
                  <a:gd name="T47" fmla="*/ 0 h 168"/>
                  <a:gd name="T48" fmla="*/ 0 w 732"/>
                  <a:gd name="T49" fmla="*/ 0 h 168"/>
                  <a:gd name="T50" fmla="*/ 0 w 732"/>
                  <a:gd name="T51" fmla="*/ 0 h 168"/>
                  <a:gd name="T52" fmla="*/ 0 w 732"/>
                  <a:gd name="T53" fmla="*/ 0 h 16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32"/>
                  <a:gd name="T82" fmla="*/ 0 h 168"/>
                  <a:gd name="T83" fmla="*/ 732 w 732"/>
                  <a:gd name="T84" fmla="*/ 168 h 16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32" h="168">
                    <a:moveTo>
                      <a:pt x="83" y="0"/>
                    </a:moveTo>
                    <a:lnTo>
                      <a:pt x="648" y="0"/>
                    </a:lnTo>
                    <a:lnTo>
                      <a:pt x="671" y="3"/>
                    </a:lnTo>
                    <a:lnTo>
                      <a:pt x="691" y="11"/>
                    </a:lnTo>
                    <a:lnTo>
                      <a:pt x="708" y="24"/>
                    </a:lnTo>
                    <a:lnTo>
                      <a:pt x="721" y="42"/>
                    </a:lnTo>
                    <a:lnTo>
                      <a:pt x="729" y="62"/>
                    </a:lnTo>
                    <a:lnTo>
                      <a:pt x="732" y="84"/>
                    </a:lnTo>
                    <a:lnTo>
                      <a:pt x="729" y="106"/>
                    </a:lnTo>
                    <a:lnTo>
                      <a:pt x="721" y="126"/>
                    </a:lnTo>
                    <a:lnTo>
                      <a:pt x="708" y="143"/>
                    </a:lnTo>
                    <a:lnTo>
                      <a:pt x="691" y="157"/>
                    </a:lnTo>
                    <a:lnTo>
                      <a:pt x="671" y="165"/>
                    </a:lnTo>
                    <a:lnTo>
                      <a:pt x="648" y="168"/>
                    </a:lnTo>
                    <a:lnTo>
                      <a:pt x="83" y="168"/>
                    </a:lnTo>
                    <a:lnTo>
                      <a:pt x="60" y="165"/>
                    </a:lnTo>
                    <a:lnTo>
                      <a:pt x="41" y="157"/>
                    </a:lnTo>
                    <a:lnTo>
                      <a:pt x="24" y="143"/>
                    </a:lnTo>
                    <a:lnTo>
                      <a:pt x="11" y="126"/>
                    </a:lnTo>
                    <a:lnTo>
                      <a:pt x="2" y="106"/>
                    </a:lnTo>
                    <a:lnTo>
                      <a:pt x="0" y="84"/>
                    </a:lnTo>
                    <a:lnTo>
                      <a:pt x="2" y="62"/>
                    </a:lnTo>
                    <a:lnTo>
                      <a:pt x="11" y="42"/>
                    </a:lnTo>
                    <a:lnTo>
                      <a:pt x="24" y="24"/>
                    </a:lnTo>
                    <a:lnTo>
                      <a:pt x="41" y="11"/>
                    </a:lnTo>
                    <a:lnTo>
                      <a:pt x="60" y="3"/>
                    </a:lnTo>
                    <a:lnTo>
                      <a:pt x="8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C6E8"/>
                  </a:gs>
                  <a:gs pos="100000">
                    <a:srgbClr val="219DD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2" name="Freeform 712"/>
              <p:cNvSpPr>
                <a:spLocks/>
              </p:cNvSpPr>
              <p:nvPr/>
            </p:nvSpPr>
            <p:spPr bwMode="auto">
              <a:xfrm>
                <a:off x="6741" y="1508"/>
                <a:ext cx="92" cy="21"/>
              </a:xfrm>
              <a:custGeom>
                <a:avLst/>
                <a:gdLst>
                  <a:gd name="T0" fmla="*/ 0 w 732"/>
                  <a:gd name="T1" fmla="*/ 0 h 168"/>
                  <a:gd name="T2" fmla="*/ 0 w 732"/>
                  <a:gd name="T3" fmla="*/ 0 h 168"/>
                  <a:gd name="T4" fmla="*/ 0 w 732"/>
                  <a:gd name="T5" fmla="*/ 0 h 168"/>
                  <a:gd name="T6" fmla="*/ 0 w 732"/>
                  <a:gd name="T7" fmla="*/ 0 h 168"/>
                  <a:gd name="T8" fmla="*/ 0 w 732"/>
                  <a:gd name="T9" fmla="*/ 0 h 168"/>
                  <a:gd name="T10" fmla="*/ 0 w 732"/>
                  <a:gd name="T11" fmla="*/ 0 h 168"/>
                  <a:gd name="T12" fmla="*/ 0 w 732"/>
                  <a:gd name="T13" fmla="*/ 0 h 168"/>
                  <a:gd name="T14" fmla="*/ 0 w 732"/>
                  <a:gd name="T15" fmla="*/ 0 h 168"/>
                  <a:gd name="T16" fmla="*/ 0 w 732"/>
                  <a:gd name="T17" fmla="*/ 0 h 168"/>
                  <a:gd name="T18" fmla="*/ 0 w 732"/>
                  <a:gd name="T19" fmla="*/ 0 h 168"/>
                  <a:gd name="T20" fmla="*/ 0 w 732"/>
                  <a:gd name="T21" fmla="*/ 0 h 168"/>
                  <a:gd name="T22" fmla="*/ 0 w 732"/>
                  <a:gd name="T23" fmla="*/ 0 h 168"/>
                  <a:gd name="T24" fmla="*/ 0 w 732"/>
                  <a:gd name="T25" fmla="*/ 0 h 168"/>
                  <a:gd name="T26" fmla="*/ 0 w 732"/>
                  <a:gd name="T27" fmla="*/ 0 h 168"/>
                  <a:gd name="T28" fmla="*/ 0 w 732"/>
                  <a:gd name="T29" fmla="*/ 0 h 168"/>
                  <a:gd name="T30" fmla="*/ 0 w 732"/>
                  <a:gd name="T31" fmla="*/ 0 h 168"/>
                  <a:gd name="T32" fmla="*/ 0 w 732"/>
                  <a:gd name="T33" fmla="*/ 0 h 168"/>
                  <a:gd name="T34" fmla="*/ 0 w 732"/>
                  <a:gd name="T35" fmla="*/ 0 h 168"/>
                  <a:gd name="T36" fmla="*/ 0 w 732"/>
                  <a:gd name="T37" fmla="*/ 0 h 168"/>
                  <a:gd name="T38" fmla="*/ 0 w 732"/>
                  <a:gd name="T39" fmla="*/ 0 h 168"/>
                  <a:gd name="T40" fmla="*/ 0 w 732"/>
                  <a:gd name="T41" fmla="*/ 0 h 168"/>
                  <a:gd name="T42" fmla="*/ 0 w 732"/>
                  <a:gd name="T43" fmla="*/ 0 h 168"/>
                  <a:gd name="T44" fmla="*/ 0 w 732"/>
                  <a:gd name="T45" fmla="*/ 0 h 168"/>
                  <a:gd name="T46" fmla="*/ 0 w 732"/>
                  <a:gd name="T47" fmla="*/ 0 h 168"/>
                  <a:gd name="T48" fmla="*/ 0 w 732"/>
                  <a:gd name="T49" fmla="*/ 0 h 168"/>
                  <a:gd name="T50" fmla="*/ 0 w 732"/>
                  <a:gd name="T51" fmla="*/ 0 h 168"/>
                  <a:gd name="T52" fmla="*/ 0 w 732"/>
                  <a:gd name="T53" fmla="*/ 0 h 16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32"/>
                  <a:gd name="T82" fmla="*/ 0 h 168"/>
                  <a:gd name="T83" fmla="*/ 732 w 732"/>
                  <a:gd name="T84" fmla="*/ 168 h 16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32" h="168">
                    <a:moveTo>
                      <a:pt x="83" y="0"/>
                    </a:moveTo>
                    <a:lnTo>
                      <a:pt x="648" y="0"/>
                    </a:lnTo>
                    <a:lnTo>
                      <a:pt x="671" y="3"/>
                    </a:lnTo>
                    <a:lnTo>
                      <a:pt x="691" y="12"/>
                    </a:lnTo>
                    <a:lnTo>
                      <a:pt x="708" y="25"/>
                    </a:lnTo>
                    <a:lnTo>
                      <a:pt x="721" y="42"/>
                    </a:lnTo>
                    <a:lnTo>
                      <a:pt x="729" y="62"/>
                    </a:lnTo>
                    <a:lnTo>
                      <a:pt x="732" y="84"/>
                    </a:lnTo>
                    <a:lnTo>
                      <a:pt x="729" y="106"/>
                    </a:lnTo>
                    <a:lnTo>
                      <a:pt x="721" y="125"/>
                    </a:lnTo>
                    <a:lnTo>
                      <a:pt x="708" y="143"/>
                    </a:lnTo>
                    <a:lnTo>
                      <a:pt x="691" y="156"/>
                    </a:lnTo>
                    <a:lnTo>
                      <a:pt x="671" y="165"/>
                    </a:lnTo>
                    <a:lnTo>
                      <a:pt x="648" y="168"/>
                    </a:lnTo>
                    <a:lnTo>
                      <a:pt x="83" y="168"/>
                    </a:lnTo>
                    <a:lnTo>
                      <a:pt x="60" y="165"/>
                    </a:lnTo>
                    <a:lnTo>
                      <a:pt x="41" y="156"/>
                    </a:lnTo>
                    <a:lnTo>
                      <a:pt x="24" y="143"/>
                    </a:lnTo>
                    <a:lnTo>
                      <a:pt x="11" y="125"/>
                    </a:lnTo>
                    <a:lnTo>
                      <a:pt x="2" y="106"/>
                    </a:lnTo>
                    <a:lnTo>
                      <a:pt x="0" y="84"/>
                    </a:lnTo>
                    <a:lnTo>
                      <a:pt x="2" y="62"/>
                    </a:lnTo>
                    <a:lnTo>
                      <a:pt x="11" y="42"/>
                    </a:lnTo>
                    <a:lnTo>
                      <a:pt x="24" y="25"/>
                    </a:lnTo>
                    <a:lnTo>
                      <a:pt x="41" y="12"/>
                    </a:lnTo>
                    <a:lnTo>
                      <a:pt x="60" y="3"/>
                    </a:lnTo>
                    <a:lnTo>
                      <a:pt x="8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C6E8"/>
                  </a:gs>
                  <a:gs pos="100000">
                    <a:srgbClr val="219DD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3" name="Freeform 713"/>
              <p:cNvSpPr>
                <a:spLocks/>
              </p:cNvSpPr>
              <p:nvPr/>
            </p:nvSpPr>
            <p:spPr bwMode="auto">
              <a:xfrm>
                <a:off x="6741" y="1540"/>
                <a:ext cx="92" cy="21"/>
              </a:xfrm>
              <a:custGeom>
                <a:avLst/>
                <a:gdLst>
                  <a:gd name="T0" fmla="*/ 0 w 732"/>
                  <a:gd name="T1" fmla="*/ 0 h 167"/>
                  <a:gd name="T2" fmla="*/ 0 w 732"/>
                  <a:gd name="T3" fmla="*/ 0 h 167"/>
                  <a:gd name="T4" fmla="*/ 0 w 732"/>
                  <a:gd name="T5" fmla="*/ 0 h 167"/>
                  <a:gd name="T6" fmla="*/ 0 w 732"/>
                  <a:gd name="T7" fmla="*/ 0 h 167"/>
                  <a:gd name="T8" fmla="*/ 0 w 732"/>
                  <a:gd name="T9" fmla="*/ 0 h 167"/>
                  <a:gd name="T10" fmla="*/ 0 w 732"/>
                  <a:gd name="T11" fmla="*/ 0 h 167"/>
                  <a:gd name="T12" fmla="*/ 0 w 732"/>
                  <a:gd name="T13" fmla="*/ 0 h 167"/>
                  <a:gd name="T14" fmla="*/ 0 w 732"/>
                  <a:gd name="T15" fmla="*/ 0 h 167"/>
                  <a:gd name="T16" fmla="*/ 0 w 732"/>
                  <a:gd name="T17" fmla="*/ 0 h 167"/>
                  <a:gd name="T18" fmla="*/ 0 w 732"/>
                  <a:gd name="T19" fmla="*/ 0 h 167"/>
                  <a:gd name="T20" fmla="*/ 0 w 732"/>
                  <a:gd name="T21" fmla="*/ 0 h 167"/>
                  <a:gd name="T22" fmla="*/ 0 w 732"/>
                  <a:gd name="T23" fmla="*/ 0 h 167"/>
                  <a:gd name="T24" fmla="*/ 0 w 732"/>
                  <a:gd name="T25" fmla="*/ 0 h 167"/>
                  <a:gd name="T26" fmla="*/ 0 w 732"/>
                  <a:gd name="T27" fmla="*/ 0 h 167"/>
                  <a:gd name="T28" fmla="*/ 0 w 732"/>
                  <a:gd name="T29" fmla="*/ 0 h 167"/>
                  <a:gd name="T30" fmla="*/ 0 w 732"/>
                  <a:gd name="T31" fmla="*/ 0 h 167"/>
                  <a:gd name="T32" fmla="*/ 0 w 732"/>
                  <a:gd name="T33" fmla="*/ 0 h 167"/>
                  <a:gd name="T34" fmla="*/ 0 w 732"/>
                  <a:gd name="T35" fmla="*/ 0 h 167"/>
                  <a:gd name="T36" fmla="*/ 0 w 732"/>
                  <a:gd name="T37" fmla="*/ 0 h 167"/>
                  <a:gd name="T38" fmla="*/ 0 w 732"/>
                  <a:gd name="T39" fmla="*/ 0 h 167"/>
                  <a:gd name="T40" fmla="*/ 0 w 732"/>
                  <a:gd name="T41" fmla="*/ 0 h 167"/>
                  <a:gd name="T42" fmla="*/ 0 w 732"/>
                  <a:gd name="T43" fmla="*/ 0 h 167"/>
                  <a:gd name="T44" fmla="*/ 0 w 732"/>
                  <a:gd name="T45" fmla="*/ 0 h 167"/>
                  <a:gd name="T46" fmla="*/ 0 w 732"/>
                  <a:gd name="T47" fmla="*/ 0 h 167"/>
                  <a:gd name="T48" fmla="*/ 0 w 732"/>
                  <a:gd name="T49" fmla="*/ 0 h 167"/>
                  <a:gd name="T50" fmla="*/ 0 w 732"/>
                  <a:gd name="T51" fmla="*/ 0 h 167"/>
                  <a:gd name="T52" fmla="*/ 0 w 732"/>
                  <a:gd name="T53" fmla="*/ 0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32"/>
                  <a:gd name="T82" fmla="*/ 0 h 167"/>
                  <a:gd name="T83" fmla="*/ 732 w 732"/>
                  <a:gd name="T84" fmla="*/ 167 h 16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32" h="167">
                    <a:moveTo>
                      <a:pt x="83" y="0"/>
                    </a:moveTo>
                    <a:lnTo>
                      <a:pt x="648" y="0"/>
                    </a:lnTo>
                    <a:lnTo>
                      <a:pt x="671" y="3"/>
                    </a:lnTo>
                    <a:lnTo>
                      <a:pt x="691" y="11"/>
                    </a:lnTo>
                    <a:lnTo>
                      <a:pt x="708" y="24"/>
                    </a:lnTo>
                    <a:lnTo>
                      <a:pt x="721" y="41"/>
                    </a:lnTo>
                    <a:lnTo>
                      <a:pt x="729" y="61"/>
                    </a:lnTo>
                    <a:lnTo>
                      <a:pt x="732" y="83"/>
                    </a:lnTo>
                    <a:lnTo>
                      <a:pt x="729" y="105"/>
                    </a:lnTo>
                    <a:lnTo>
                      <a:pt x="721" y="126"/>
                    </a:lnTo>
                    <a:lnTo>
                      <a:pt x="708" y="143"/>
                    </a:lnTo>
                    <a:lnTo>
                      <a:pt x="691" y="156"/>
                    </a:lnTo>
                    <a:lnTo>
                      <a:pt x="671" y="164"/>
                    </a:lnTo>
                    <a:lnTo>
                      <a:pt x="648" y="167"/>
                    </a:lnTo>
                    <a:lnTo>
                      <a:pt x="83" y="167"/>
                    </a:lnTo>
                    <a:lnTo>
                      <a:pt x="60" y="164"/>
                    </a:lnTo>
                    <a:lnTo>
                      <a:pt x="41" y="156"/>
                    </a:lnTo>
                    <a:lnTo>
                      <a:pt x="24" y="143"/>
                    </a:lnTo>
                    <a:lnTo>
                      <a:pt x="11" y="126"/>
                    </a:lnTo>
                    <a:lnTo>
                      <a:pt x="2" y="105"/>
                    </a:lnTo>
                    <a:lnTo>
                      <a:pt x="0" y="83"/>
                    </a:lnTo>
                    <a:lnTo>
                      <a:pt x="2" y="61"/>
                    </a:lnTo>
                    <a:lnTo>
                      <a:pt x="11" y="41"/>
                    </a:lnTo>
                    <a:lnTo>
                      <a:pt x="24" y="24"/>
                    </a:lnTo>
                    <a:lnTo>
                      <a:pt x="41" y="11"/>
                    </a:lnTo>
                    <a:lnTo>
                      <a:pt x="60" y="3"/>
                    </a:lnTo>
                    <a:lnTo>
                      <a:pt x="8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C6E8"/>
                  </a:gs>
                  <a:gs pos="100000">
                    <a:srgbClr val="219DD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4" name="Freeform 714"/>
              <p:cNvSpPr>
                <a:spLocks/>
              </p:cNvSpPr>
              <p:nvPr/>
            </p:nvSpPr>
            <p:spPr bwMode="auto">
              <a:xfrm>
                <a:off x="6761" y="1295"/>
                <a:ext cx="52" cy="118"/>
              </a:xfrm>
              <a:custGeom>
                <a:avLst/>
                <a:gdLst>
                  <a:gd name="T0" fmla="*/ 0 w 420"/>
                  <a:gd name="T1" fmla="*/ 0 h 940"/>
                  <a:gd name="T2" fmla="*/ 0 w 420"/>
                  <a:gd name="T3" fmla="*/ 0 h 940"/>
                  <a:gd name="T4" fmla="*/ 0 w 420"/>
                  <a:gd name="T5" fmla="*/ 0 h 940"/>
                  <a:gd name="T6" fmla="*/ 0 w 420"/>
                  <a:gd name="T7" fmla="*/ 0 h 940"/>
                  <a:gd name="T8" fmla="*/ 0 w 420"/>
                  <a:gd name="T9" fmla="*/ 0 h 940"/>
                  <a:gd name="T10" fmla="*/ 0 w 420"/>
                  <a:gd name="T11" fmla="*/ 0 h 940"/>
                  <a:gd name="T12" fmla="*/ 0 w 420"/>
                  <a:gd name="T13" fmla="*/ 0 h 940"/>
                  <a:gd name="T14" fmla="*/ 0 w 420"/>
                  <a:gd name="T15" fmla="*/ 0 h 940"/>
                  <a:gd name="T16" fmla="*/ 0 w 420"/>
                  <a:gd name="T17" fmla="*/ 0 h 940"/>
                  <a:gd name="T18" fmla="*/ 0 w 420"/>
                  <a:gd name="T19" fmla="*/ 0 h 940"/>
                  <a:gd name="T20" fmla="*/ 0 w 420"/>
                  <a:gd name="T21" fmla="*/ 0 h 940"/>
                  <a:gd name="T22" fmla="*/ 0 w 420"/>
                  <a:gd name="T23" fmla="*/ 0 h 940"/>
                  <a:gd name="T24" fmla="*/ 0 w 420"/>
                  <a:gd name="T25" fmla="*/ 0 h 940"/>
                  <a:gd name="T26" fmla="*/ 0 w 420"/>
                  <a:gd name="T27" fmla="*/ 0 h 940"/>
                  <a:gd name="T28" fmla="*/ 0 w 420"/>
                  <a:gd name="T29" fmla="*/ 0 h 940"/>
                  <a:gd name="T30" fmla="*/ 0 w 420"/>
                  <a:gd name="T31" fmla="*/ 0 h 940"/>
                  <a:gd name="T32" fmla="*/ 0 w 420"/>
                  <a:gd name="T33" fmla="*/ 0 h 940"/>
                  <a:gd name="T34" fmla="*/ 0 w 420"/>
                  <a:gd name="T35" fmla="*/ 0 h 940"/>
                  <a:gd name="T36" fmla="*/ 0 w 420"/>
                  <a:gd name="T37" fmla="*/ 0 h 940"/>
                  <a:gd name="T38" fmla="*/ 0 w 420"/>
                  <a:gd name="T39" fmla="*/ 0 h 940"/>
                  <a:gd name="T40" fmla="*/ 0 w 420"/>
                  <a:gd name="T41" fmla="*/ 0 h 940"/>
                  <a:gd name="T42" fmla="*/ 0 w 420"/>
                  <a:gd name="T43" fmla="*/ 0 h 940"/>
                  <a:gd name="T44" fmla="*/ 0 w 420"/>
                  <a:gd name="T45" fmla="*/ 0 h 940"/>
                  <a:gd name="T46" fmla="*/ 0 w 420"/>
                  <a:gd name="T47" fmla="*/ 0 h 940"/>
                  <a:gd name="T48" fmla="*/ 0 w 420"/>
                  <a:gd name="T49" fmla="*/ 0 h 940"/>
                  <a:gd name="T50" fmla="*/ 0 w 420"/>
                  <a:gd name="T51" fmla="*/ 0 h 940"/>
                  <a:gd name="T52" fmla="*/ 0 w 420"/>
                  <a:gd name="T53" fmla="*/ 0 h 940"/>
                  <a:gd name="T54" fmla="*/ 0 w 420"/>
                  <a:gd name="T55" fmla="*/ 0 h 940"/>
                  <a:gd name="T56" fmla="*/ 0 w 420"/>
                  <a:gd name="T57" fmla="*/ 0 h 940"/>
                  <a:gd name="T58" fmla="*/ 0 w 420"/>
                  <a:gd name="T59" fmla="*/ 0 h 940"/>
                  <a:gd name="T60" fmla="*/ 0 w 420"/>
                  <a:gd name="T61" fmla="*/ 0 h 940"/>
                  <a:gd name="T62" fmla="*/ 0 w 420"/>
                  <a:gd name="T63" fmla="*/ 0 h 940"/>
                  <a:gd name="T64" fmla="*/ 0 w 420"/>
                  <a:gd name="T65" fmla="*/ 0 h 940"/>
                  <a:gd name="T66" fmla="*/ 0 w 420"/>
                  <a:gd name="T67" fmla="*/ 0 h 940"/>
                  <a:gd name="T68" fmla="*/ 0 w 420"/>
                  <a:gd name="T69" fmla="*/ 0 h 940"/>
                  <a:gd name="T70" fmla="*/ 0 w 420"/>
                  <a:gd name="T71" fmla="*/ 0 h 940"/>
                  <a:gd name="T72" fmla="*/ 0 w 420"/>
                  <a:gd name="T73" fmla="*/ 0 h 940"/>
                  <a:gd name="T74" fmla="*/ 0 w 420"/>
                  <a:gd name="T75" fmla="*/ 0 h 9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20"/>
                  <a:gd name="T115" fmla="*/ 0 h 940"/>
                  <a:gd name="T116" fmla="*/ 420 w 420"/>
                  <a:gd name="T117" fmla="*/ 940 h 9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20" h="940">
                    <a:moveTo>
                      <a:pt x="0" y="0"/>
                    </a:moveTo>
                    <a:lnTo>
                      <a:pt x="420" y="0"/>
                    </a:lnTo>
                    <a:lnTo>
                      <a:pt x="415" y="24"/>
                    </a:lnTo>
                    <a:lnTo>
                      <a:pt x="409" y="54"/>
                    </a:lnTo>
                    <a:lnTo>
                      <a:pt x="400" y="89"/>
                    </a:lnTo>
                    <a:lnTo>
                      <a:pt x="391" y="128"/>
                    </a:lnTo>
                    <a:lnTo>
                      <a:pt x="381" y="172"/>
                    </a:lnTo>
                    <a:lnTo>
                      <a:pt x="371" y="220"/>
                    </a:lnTo>
                    <a:lnTo>
                      <a:pt x="359" y="270"/>
                    </a:lnTo>
                    <a:lnTo>
                      <a:pt x="347" y="325"/>
                    </a:lnTo>
                    <a:lnTo>
                      <a:pt x="335" y="382"/>
                    </a:lnTo>
                    <a:lnTo>
                      <a:pt x="322" y="441"/>
                    </a:lnTo>
                    <a:lnTo>
                      <a:pt x="308" y="501"/>
                    </a:lnTo>
                    <a:lnTo>
                      <a:pt x="295" y="564"/>
                    </a:lnTo>
                    <a:lnTo>
                      <a:pt x="280" y="626"/>
                    </a:lnTo>
                    <a:lnTo>
                      <a:pt x="265" y="690"/>
                    </a:lnTo>
                    <a:lnTo>
                      <a:pt x="251" y="753"/>
                    </a:lnTo>
                    <a:lnTo>
                      <a:pt x="237" y="817"/>
                    </a:lnTo>
                    <a:lnTo>
                      <a:pt x="224" y="878"/>
                    </a:lnTo>
                    <a:lnTo>
                      <a:pt x="210" y="940"/>
                    </a:lnTo>
                    <a:lnTo>
                      <a:pt x="197" y="878"/>
                    </a:lnTo>
                    <a:lnTo>
                      <a:pt x="183" y="817"/>
                    </a:lnTo>
                    <a:lnTo>
                      <a:pt x="168" y="753"/>
                    </a:lnTo>
                    <a:lnTo>
                      <a:pt x="154" y="690"/>
                    </a:lnTo>
                    <a:lnTo>
                      <a:pt x="140" y="626"/>
                    </a:lnTo>
                    <a:lnTo>
                      <a:pt x="126" y="564"/>
                    </a:lnTo>
                    <a:lnTo>
                      <a:pt x="112" y="501"/>
                    </a:lnTo>
                    <a:lnTo>
                      <a:pt x="99" y="441"/>
                    </a:lnTo>
                    <a:lnTo>
                      <a:pt x="85" y="382"/>
                    </a:lnTo>
                    <a:lnTo>
                      <a:pt x="73" y="325"/>
                    </a:lnTo>
                    <a:lnTo>
                      <a:pt x="61" y="270"/>
                    </a:lnTo>
                    <a:lnTo>
                      <a:pt x="49" y="220"/>
                    </a:lnTo>
                    <a:lnTo>
                      <a:pt x="38" y="172"/>
                    </a:lnTo>
                    <a:lnTo>
                      <a:pt x="28" y="128"/>
                    </a:lnTo>
                    <a:lnTo>
                      <a:pt x="19" y="89"/>
                    </a:lnTo>
                    <a:lnTo>
                      <a:pt x="12" y="54"/>
                    </a:lnTo>
                    <a:lnTo>
                      <a:pt x="5" y="2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C6E8"/>
                  </a:gs>
                  <a:gs pos="100000">
                    <a:srgbClr val="219DD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5" name="Freeform 715"/>
              <p:cNvSpPr>
                <a:spLocks/>
              </p:cNvSpPr>
              <p:nvPr/>
            </p:nvSpPr>
            <p:spPr bwMode="auto">
              <a:xfrm>
                <a:off x="6645" y="1147"/>
                <a:ext cx="284" cy="313"/>
              </a:xfrm>
              <a:custGeom>
                <a:avLst/>
                <a:gdLst>
                  <a:gd name="T0" fmla="*/ 0 w 2275"/>
                  <a:gd name="T1" fmla="*/ 0 h 2508"/>
                  <a:gd name="T2" fmla="*/ 0 w 2275"/>
                  <a:gd name="T3" fmla="*/ 0 h 2508"/>
                  <a:gd name="T4" fmla="*/ 0 w 2275"/>
                  <a:gd name="T5" fmla="*/ 0 h 2508"/>
                  <a:gd name="T6" fmla="*/ 0 w 2275"/>
                  <a:gd name="T7" fmla="*/ 0 h 2508"/>
                  <a:gd name="T8" fmla="*/ 0 w 2275"/>
                  <a:gd name="T9" fmla="*/ 0 h 2508"/>
                  <a:gd name="T10" fmla="*/ 0 w 2275"/>
                  <a:gd name="T11" fmla="*/ 0 h 2508"/>
                  <a:gd name="T12" fmla="*/ 0 w 2275"/>
                  <a:gd name="T13" fmla="*/ 0 h 2508"/>
                  <a:gd name="T14" fmla="*/ 0 w 2275"/>
                  <a:gd name="T15" fmla="*/ 0 h 2508"/>
                  <a:gd name="T16" fmla="*/ 0 w 2275"/>
                  <a:gd name="T17" fmla="*/ 0 h 2508"/>
                  <a:gd name="T18" fmla="*/ 0 w 2275"/>
                  <a:gd name="T19" fmla="*/ 0 h 2508"/>
                  <a:gd name="T20" fmla="*/ 0 w 2275"/>
                  <a:gd name="T21" fmla="*/ 0 h 2508"/>
                  <a:gd name="T22" fmla="*/ 0 w 2275"/>
                  <a:gd name="T23" fmla="*/ 0 h 2508"/>
                  <a:gd name="T24" fmla="*/ 0 w 2275"/>
                  <a:gd name="T25" fmla="*/ 0 h 2508"/>
                  <a:gd name="T26" fmla="*/ 0 w 2275"/>
                  <a:gd name="T27" fmla="*/ 0 h 2508"/>
                  <a:gd name="T28" fmla="*/ 0 w 2275"/>
                  <a:gd name="T29" fmla="*/ 0 h 2508"/>
                  <a:gd name="T30" fmla="*/ 0 w 2275"/>
                  <a:gd name="T31" fmla="*/ 0 h 2508"/>
                  <a:gd name="T32" fmla="*/ 0 w 2275"/>
                  <a:gd name="T33" fmla="*/ 0 h 2508"/>
                  <a:gd name="T34" fmla="*/ 0 w 2275"/>
                  <a:gd name="T35" fmla="*/ 0 h 2508"/>
                  <a:gd name="T36" fmla="*/ 0 w 2275"/>
                  <a:gd name="T37" fmla="*/ 0 h 2508"/>
                  <a:gd name="T38" fmla="*/ 0 w 2275"/>
                  <a:gd name="T39" fmla="*/ 0 h 2508"/>
                  <a:gd name="T40" fmla="*/ 0 w 2275"/>
                  <a:gd name="T41" fmla="*/ 0 h 2508"/>
                  <a:gd name="T42" fmla="*/ 0 w 2275"/>
                  <a:gd name="T43" fmla="*/ 0 h 2508"/>
                  <a:gd name="T44" fmla="*/ 0 w 2275"/>
                  <a:gd name="T45" fmla="*/ 0 h 2508"/>
                  <a:gd name="T46" fmla="*/ 0 w 2275"/>
                  <a:gd name="T47" fmla="*/ 0 h 2508"/>
                  <a:gd name="T48" fmla="*/ 0 w 2275"/>
                  <a:gd name="T49" fmla="*/ 0 h 2508"/>
                  <a:gd name="T50" fmla="*/ 0 w 2275"/>
                  <a:gd name="T51" fmla="*/ 0 h 2508"/>
                  <a:gd name="T52" fmla="*/ 0 w 2275"/>
                  <a:gd name="T53" fmla="*/ 0 h 2508"/>
                  <a:gd name="T54" fmla="*/ 0 w 2275"/>
                  <a:gd name="T55" fmla="*/ 0 h 2508"/>
                  <a:gd name="T56" fmla="*/ 0 w 2275"/>
                  <a:gd name="T57" fmla="*/ 0 h 2508"/>
                  <a:gd name="T58" fmla="*/ 0 w 2275"/>
                  <a:gd name="T59" fmla="*/ 0 h 2508"/>
                  <a:gd name="T60" fmla="*/ 0 w 2275"/>
                  <a:gd name="T61" fmla="*/ 0 h 2508"/>
                  <a:gd name="T62" fmla="*/ 0 w 2275"/>
                  <a:gd name="T63" fmla="*/ 0 h 2508"/>
                  <a:gd name="T64" fmla="*/ 0 w 2275"/>
                  <a:gd name="T65" fmla="*/ 0 h 2508"/>
                  <a:gd name="T66" fmla="*/ 0 w 2275"/>
                  <a:gd name="T67" fmla="*/ 0 h 2508"/>
                  <a:gd name="T68" fmla="*/ 0 w 2275"/>
                  <a:gd name="T69" fmla="*/ 0 h 2508"/>
                  <a:gd name="T70" fmla="*/ 0 w 2275"/>
                  <a:gd name="T71" fmla="*/ 0 h 2508"/>
                  <a:gd name="T72" fmla="*/ 0 w 2275"/>
                  <a:gd name="T73" fmla="*/ 0 h 2508"/>
                  <a:gd name="T74" fmla="*/ 0 w 2275"/>
                  <a:gd name="T75" fmla="*/ 0 h 2508"/>
                  <a:gd name="T76" fmla="*/ 0 w 2275"/>
                  <a:gd name="T77" fmla="*/ 0 h 2508"/>
                  <a:gd name="T78" fmla="*/ 0 w 2275"/>
                  <a:gd name="T79" fmla="*/ 0 h 2508"/>
                  <a:gd name="T80" fmla="*/ 0 w 2275"/>
                  <a:gd name="T81" fmla="*/ 0 h 2508"/>
                  <a:gd name="T82" fmla="*/ 0 w 2275"/>
                  <a:gd name="T83" fmla="*/ 0 h 250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275"/>
                  <a:gd name="T127" fmla="*/ 0 h 2508"/>
                  <a:gd name="T128" fmla="*/ 2275 w 2275"/>
                  <a:gd name="T129" fmla="*/ 2508 h 250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275" h="2508">
                    <a:moveTo>
                      <a:pt x="1137" y="0"/>
                    </a:moveTo>
                    <a:lnTo>
                      <a:pt x="1222" y="3"/>
                    </a:lnTo>
                    <a:lnTo>
                      <a:pt x="1305" y="12"/>
                    </a:lnTo>
                    <a:lnTo>
                      <a:pt x="1386" y="27"/>
                    </a:lnTo>
                    <a:lnTo>
                      <a:pt x="1466" y="48"/>
                    </a:lnTo>
                    <a:lnTo>
                      <a:pt x="1542" y="74"/>
                    </a:lnTo>
                    <a:lnTo>
                      <a:pt x="1617" y="105"/>
                    </a:lnTo>
                    <a:lnTo>
                      <a:pt x="1688" y="141"/>
                    </a:lnTo>
                    <a:lnTo>
                      <a:pt x="1756" y="183"/>
                    </a:lnTo>
                    <a:lnTo>
                      <a:pt x="1822" y="229"/>
                    </a:lnTo>
                    <a:lnTo>
                      <a:pt x="1883" y="278"/>
                    </a:lnTo>
                    <a:lnTo>
                      <a:pt x="1942" y="333"/>
                    </a:lnTo>
                    <a:lnTo>
                      <a:pt x="1995" y="390"/>
                    </a:lnTo>
                    <a:lnTo>
                      <a:pt x="2046" y="453"/>
                    </a:lnTo>
                    <a:lnTo>
                      <a:pt x="2091" y="517"/>
                    </a:lnTo>
                    <a:lnTo>
                      <a:pt x="2133" y="586"/>
                    </a:lnTo>
                    <a:lnTo>
                      <a:pt x="2169" y="658"/>
                    </a:lnTo>
                    <a:lnTo>
                      <a:pt x="2200" y="731"/>
                    </a:lnTo>
                    <a:lnTo>
                      <a:pt x="2226" y="808"/>
                    </a:lnTo>
                    <a:lnTo>
                      <a:pt x="2248" y="888"/>
                    </a:lnTo>
                    <a:lnTo>
                      <a:pt x="2263" y="968"/>
                    </a:lnTo>
                    <a:lnTo>
                      <a:pt x="2272" y="1052"/>
                    </a:lnTo>
                    <a:lnTo>
                      <a:pt x="2275" y="1137"/>
                    </a:lnTo>
                    <a:lnTo>
                      <a:pt x="2272" y="1221"/>
                    </a:lnTo>
                    <a:lnTo>
                      <a:pt x="2263" y="1305"/>
                    </a:lnTo>
                    <a:lnTo>
                      <a:pt x="2248" y="1387"/>
                    </a:lnTo>
                    <a:lnTo>
                      <a:pt x="2226" y="1466"/>
                    </a:lnTo>
                    <a:lnTo>
                      <a:pt x="2200" y="1543"/>
                    </a:lnTo>
                    <a:lnTo>
                      <a:pt x="2168" y="1618"/>
                    </a:lnTo>
                    <a:lnTo>
                      <a:pt x="2132" y="1689"/>
                    </a:lnTo>
                    <a:lnTo>
                      <a:pt x="2090" y="1758"/>
                    </a:lnTo>
                    <a:lnTo>
                      <a:pt x="2044" y="1822"/>
                    </a:lnTo>
                    <a:lnTo>
                      <a:pt x="1993" y="1885"/>
                    </a:lnTo>
                    <a:lnTo>
                      <a:pt x="1939" y="1942"/>
                    </a:lnTo>
                    <a:lnTo>
                      <a:pt x="1880" y="1997"/>
                    </a:lnTo>
                    <a:lnTo>
                      <a:pt x="1818" y="2046"/>
                    </a:lnTo>
                    <a:lnTo>
                      <a:pt x="1752" y="2092"/>
                    </a:lnTo>
                    <a:lnTo>
                      <a:pt x="1684" y="2133"/>
                    </a:lnTo>
                    <a:lnTo>
                      <a:pt x="1612" y="2169"/>
                    </a:lnTo>
                    <a:lnTo>
                      <a:pt x="1466" y="2508"/>
                    </a:lnTo>
                    <a:lnTo>
                      <a:pt x="1221" y="2508"/>
                    </a:lnTo>
                    <a:lnTo>
                      <a:pt x="1552" y="1021"/>
                    </a:lnTo>
                    <a:lnTo>
                      <a:pt x="715" y="1021"/>
                    </a:lnTo>
                    <a:lnTo>
                      <a:pt x="1047" y="2508"/>
                    </a:lnTo>
                    <a:lnTo>
                      <a:pt x="808" y="2508"/>
                    </a:lnTo>
                    <a:lnTo>
                      <a:pt x="663" y="2169"/>
                    </a:lnTo>
                    <a:lnTo>
                      <a:pt x="591" y="2133"/>
                    </a:lnTo>
                    <a:lnTo>
                      <a:pt x="522" y="2092"/>
                    </a:lnTo>
                    <a:lnTo>
                      <a:pt x="456" y="2046"/>
                    </a:lnTo>
                    <a:lnTo>
                      <a:pt x="394" y="1997"/>
                    </a:lnTo>
                    <a:lnTo>
                      <a:pt x="336" y="1942"/>
                    </a:lnTo>
                    <a:lnTo>
                      <a:pt x="281" y="1884"/>
                    </a:lnTo>
                    <a:lnTo>
                      <a:pt x="231" y="1822"/>
                    </a:lnTo>
                    <a:lnTo>
                      <a:pt x="185" y="1758"/>
                    </a:lnTo>
                    <a:lnTo>
                      <a:pt x="143" y="1689"/>
                    </a:lnTo>
                    <a:lnTo>
                      <a:pt x="106" y="1618"/>
                    </a:lnTo>
                    <a:lnTo>
                      <a:pt x="75" y="1543"/>
                    </a:lnTo>
                    <a:lnTo>
                      <a:pt x="48" y="1466"/>
                    </a:lnTo>
                    <a:lnTo>
                      <a:pt x="27" y="1387"/>
                    </a:lnTo>
                    <a:lnTo>
                      <a:pt x="12" y="1305"/>
                    </a:lnTo>
                    <a:lnTo>
                      <a:pt x="3" y="1221"/>
                    </a:lnTo>
                    <a:lnTo>
                      <a:pt x="0" y="1137"/>
                    </a:lnTo>
                    <a:lnTo>
                      <a:pt x="3" y="1052"/>
                    </a:lnTo>
                    <a:lnTo>
                      <a:pt x="12" y="968"/>
                    </a:lnTo>
                    <a:lnTo>
                      <a:pt x="27" y="888"/>
                    </a:lnTo>
                    <a:lnTo>
                      <a:pt x="47" y="808"/>
                    </a:lnTo>
                    <a:lnTo>
                      <a:pt x="74" y="731"/>
                    </a:lnTo>
                    <a:lnTo>
                      <a:pt x="106" y="658"/>
                    </a:lnTo>
                    <a:lnTo>
                      <a:pt x="142" y="586"/>
                    </a:lnTo>
                    <a:lnTo>
                      <a:pt x="183" y="517"/>
                    </a:lnTo>
                    <a:lnTo>
                      <a:pt x="229" y="453"/>
                    </a:lnTo>
                    <a:lnTo>
                      <a:pt x="278" y="390"/>
                    </a:lnTo>
                    <a:lnTo>
                      <a:pt x="333" y="333"/>
                    </a:lnTo>
                    <a:lnTo>
                      <a:pt x="391" y="278"/>
                    </a:lnTo>
                    <a:lnTo>
                      <a:pt x="453" y="229"/>
                    </a:lnTo>
                    <a:lnTo>
                      <a:pt x="517" y="183"/>
                    </a:lnTo>
                    <a:lnTo>
                      <a:pt x="586" y="141"/>
                    </a:lnTo>
                    <a:lnTo>
                      <a:pt x="658" y="105"/>
                    </a:lnTo>
                    <a:lnTo>
                      <a:pt x="731" y="74"/>
                    </a:lnTo>
                    <a:lnTo>
                      <a:pt x="809" y="48"/>
                    </a:lnTo>
                    <a:lnTo>
                      <a:pt x="888" y="27"/>
                    </a:lnTo>
                    <a:lnTo>
                      <a:pt x="969" y="12"/>
                    </a:lnTo>
                    <a:lnTo>
                      <a:pt x="1052" y="3"/>
                    </a:lnTo>
                    <a:lnTo>
                      <a:pt x="113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2C6E8"/>
                  </a:gs>
                  <a:gs pos="100000">
                    <a:srgbClr val="219DD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77" name="Group 716"/>
            <p:cNvGrpSpPr>
              <a:grpSpLocks/>
            </p:cNvGrpSpPr>
            <p:nvPr/>
          </p:nvGrpSpPr>
          <p:grpSpPr bwMode="auto">
            <a:xfrm>
              <a:off x="3561" y="1721"/>
              <a:ext cx="278" cy="176"/>
              <a:chOff x="335" y="5592"/>
              <a:chExt cx="278" cy="176"/>
            </a:xfrm>
          </p:grpSpPr>
          <p:sp>
            <p:nvSpPr>
              <p:cNvPr id="79" name="Rectangle 717"/>
              <p:cNvSpPr>
                <a:spLocks noChangeArrowheads="1"/>
              </p:cNvSpPr>
              <p:nvPr/>
            </p:nvSpPr>
            <p:spPr bwMode="auto">
              <a:xfrm>
                <a:off x="335" y="5592"/>
                <a:ext cx="137" cy="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buClr>
                    <a:schemeClr val="tx1"/>
                  </a:buClr>
                  <a:buSzPct val="80000"/>
                </a:pPr>
                <a:r>
                  <a:rPr lang="ko-KR" altLang="en-US" sz="10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기대</a:t>
                </a:r>
              </a:p>
            </p:txBody>
          </p:sp>
          <p:sp>
            <p:nvSpPr>
              <p:cNvPr id="80" name="Rectangle 718"/>
              <p:cNvSpPr>
                <a:spLocks noChangeArrowheads="1"/>
              </p:cNvSpPr>
              <p:nvPr/>
            </p:nvSpPr>
            <p:spPr bwMode="auto">
              <a:xfrm>
                <a:off x="476" y="5693"/>
                <a:ext cx="137" cy="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defTabSz="1398588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defTabSz="13985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buClr>
                    <a:schemeClr val="tx1"/>
                  </a:buClr>
                  <a:buSzPct val="80000"/>
                </a:pPr>
                <a:r>
                  <a:rPr lang="ko-KR" altLang="en-US" sz="1000" b="1" dirty="0">
                    <a:ln>
                      <a:solidFill>
                        <a:srgbClr val="CC0000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효과</a:t>
                </a:r>
              </a:p>
            </p:txBody>
          </p:sp>
        </p:grpSp>
        <p:sp>
          <p:nvSpPr>
            <p:cNvPr id="78" name="Rectangle 8"/>
            <p:cNvSpPr>
              <a:spLocks noChangeArrowheads="1"/>
            </p:cNvSpPr>
            <p:nvPr/>
          </p:nvSpPr>
          <p:spPr bwMode="auto">
            <a:xfrm>
              <a:off x="4067" y="1635"/>
              <a:ext cx="1054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88900" indent="-88900" defTabSz="849313"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849313"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849313"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849313"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849313"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84931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84931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84931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84931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15963" algn="l"/>
                </a:tabLs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표준화된 </a:t>
              </a:r>
              <a:r>
                <a:rPr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 절차 도입</a:t>
              </a:r>
              <a:endParaRPr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체계적 진척관리 및 의사소통</a:t>
              </a:r>
              <a:endParaRPr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리스크 및 이슈 대응관리</a:t>
              </a:r>
              <a:endParaRPr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요구사항 구현 추적관리</a:t>
              </a:r>
              <a:endParaRPr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체계적 품질점검 수행</a:t>
              </a:r>
              <a:endParaRPr lang="ko-KR" altLang="en-US" sz="9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6" name="AutoShape 720"/>
          <p:cNvSpPr>
            <a:spLocks noChangeArrowheads="1"/>
          </p:cNvSpPr>
          <p:nvPr/>
        </p:nvSpPr>
        <p:spPr bwMode="gray">
          <a:xfrm>
            <a:off x="4714875" y="2452992"/>
            <a:ext cx="1223963" cy="1441450"/>
          </a:xfrm>
          <a:prstGeom prst="rightArrow">
            <a:avLst>
              <a:gd name="adj1" fmla="val 76435"/>
              <a:gd name="adj2" fmla="val 38264"/>
            </a:avLst>
          </a:prstGeom>
          <a:gradFill rotWithShape="1">
            <a:gsLst>
              <a:gs pos="0">
                <a:schemeClr val="bg1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endParaRPr lang="ko-KR" altLang="en-US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7" name="Group 724"/>
          <p:cNvGrpSpPr>
            <a:grpSpLocks/>
          </p:cNvGrpSpPr>
          <p:nvPr/>
        </p:nvGrpSpPr>
        <p:grpSpPr bwMode="auto">
          <a:xfrm>
            <a:off x="541761" y="5232705"/>
            <a:ext cx="2595160" cy="666750"/>
            <a:chOff x="217" y="3339"/>
            <a:chExt cx="998" cy="363"/>
          </a:xfrm>
        </p:grpSpPr>
        <p:sp>
          <p:nvSpPr>
            <p:cNvPr id="88" name="AutoShape 245"/>
            <p:cNvSpPr>
              <a:spLocks noChangeArrowheads="1"/>
            </p:cNvSpPr>
            <p:nvPr/>
          </p:nvSpPr>
          <p:spPr bwMode="gray">
            <a:xfrm>
              <a:off x="21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자금세탁방지</a:t>
              </a:r>
              <a:endParaRPr kumimoji="0"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1" latinLnBrk="0" hangingPunct="1">
                <a:buSzPct val="100000"/>
              </a:pP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우리은행</a:t>
              </a: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</a:p>
            <a:p>
              <a:pPr algn="ctr" eaLnBrk="1" latinLnBrk="0" hangingPunct="1">
                <a:buSzPct val="100000"/>
              </a:pP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신협중앙회</a:t>
              </a: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</a:p>
            <a:p>
              <a:pPr algn="ctr" eaLnBrk="1" latinLnBrk="0" hangingPunct="1">
                <a:buSzPct val="100000"/>
              </a:pP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KEB</a:t>
              </a: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하나은행  </a:t>
              </a:r>
              <a:r>
                <a:rPr kumimoji="0" lang="ko-KR" altLang="en-US" sz="8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</a:t>
              </a: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en-US" altLang="ko-KR" sz="9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9" name="AutoShape 245"/>
            <p:cNvSpPr>
              <a:spLocks noChangeArrowheads="1"/>
            </p:cNvSpPr>
            <p:nvPr/>
          </p:nvSpPr>
          <p:spPr bwMode="gray">
            <a:xfrm>
              <a:off x="55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차세대 정보계</a:t>
              </a:r>
            </a:p>
            <a:p>
              <a:pPr algn="ctr" eaLnBrk="1" latinLnBrk="0" hangingPunct="1">
                <a:buSzPct val="100000"/>
              </a:pP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(KEB</a:t>
              </a: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하나은행 </a:t>
              </a:r>
              <a:r>
                <a:rPr kumimoji="0" lang="ko-KR" altLang="en-US" sz="8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</a:t>
              </a:r>
              <a:r>
                <a:rPr kumimoji="0" lang="en-US" altLang="ko-KR" sz="8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</p:txBody>
        </p:sp>
        <p:sp>
          <p:nvSpPr>
            <p:cNvPr id="90" name="AutoShape 245"/>
            <p:cNvSpPr>
              <a:spLocks noChangeArrowheads="1"/>
            </p:cNvSpPr>
            <p:nvPr/>
          </p:nvSpPr>
          <p:spPr bwMode="gray">
            <a:xfrm>
              <a:off x="89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지정맥</a:t>
              </a:r>
              <a:endParaRPr kumimoji="0" lang="en-US" altLang="ko-KR" sz="900" dirty="0" smtClean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1" latinLnBrk="0" hangingPunct="1">
                <a:buSzPct val="100000"/>
              </a:pP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신협중앙회</a:t>
              </a: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</a:p>
            <a:p>
              <a:pPr algn="ctr" eaLnBrk="1" latinLnBrk="0" hangingPunct="1">
                <a:buSzPct val="100000"/>
              </a:pP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kumimoji="0" lang="ko-KR" altLang="en-US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부산은행</a:t>
              </a:r>
              <a:r>
                <a:rPr kumimoji="0" lang="en-US" altLang="ko-KR" sz="8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kumimoji="0" lang="en-US" altLang="ko-KR" sz="8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91" name="Group 725"/>
          <p:cNvGrpSpPr>
            <a:grpSpLocks/>
          </p:cNvGrpSpPr>
          <p:nvPr/>
        </p:nvGrpSpPr>
        <p:grpSpPr bwMode="auto">
          <a:xfrm>
            <a:off x="3338053" y="5232705"/>
            <a:ext cx="2678372" cy="666750"/>
            <a:chOff x="217" y="3339"/>
            <a:chExt cx="1030" cy="363"/>
          </a:xfrm>
        </p:grpSpPr>
        <p:sp>
          <p:nvSpPr>
            <p:cNvPr id="92" name="AutoShape 245"/>
            <p:cNvSpPr>
              <a:spLocks noChangeArrowheads="1"/>
            </p:cNvSpPr>
            <p:nvPr/>
          </p:nvSpPr>
          <p:spPr bwMode="gray">
            <a:xfrm>
              <a:off x="21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한국철도 차세대</a:t>
              </a: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0" lang="ko-KR" altLang="en-US" sz="900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운행관리 시스템 </a:t>
              </a:r>
              <a:endParaRPr kumimoji="0" lang="en-US" altLang="ko-KR" sz="900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3" name="AutoShape 245"/>
            <p:cNvSpPr>
              <a:spLocks noChangeArrowheads="1"/>
            </p:cNvSpPr>
            <p:nvPr/>
          </p:nvSpPr>
          <p:spPr bwMode="gray">
            <a:xfrm>
              <a:off x="55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국가기록원</a:t>
              </a:r>
            </a:p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기록물관리</a:t>
              </a:r>
            </a:p>
          </p:txBody>
        </p:sp>
        <p:sp>
          <p:nvSpPr>
            <p:cNvPr id="94" name="AutoShape 245"/>
            <p:cNvSpPr>
              <a:spLocks noChangeArrowheads="1"/>
            </p:cNvSpPr>
            <p:nvPr/>
          </p:nvSpPr>
          <p:spPr bwMode="gray">
            <a:xfrm>
              <a:off x="897" y="3339"/>
              <a:ext cx="350" cy="363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도시철도 유지보수</a:t>
              </a:r>
            </a:p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체계정보화 시스템</a:t>
              </a:r>
            </a:p>
          </p:txBody>
        </p:sp>
      </p:grpSp>
      <p:grpSp>
        <p:nvGrpSpPr>
          <p:cNvPr id="95" name="Group 729"/>
          <p:cNvGrpSpPr>
            <a:grpSpLocks/>
          </p:cNvGrpSpPr>
          <p:nvPr/>
        </p:nvGrpSpPr>
        <p:grpSpPr bwMode="auto">
          <a:xfrm>
            <a:off x="6146131" y="5232705"/>
            <a:ext cx="2595160" cy="666750"/>
            <a:chOff x="217" y="3339"/>
            <a:chExt cx="998" cy="363"/>
          </a:xfrm>
        </p:grpSpPr>
        <p:sp>
          <p:nvSpPr>
            <p:cNvPr id="96" name="AutoShape 245"/>
            <p:cNvSpPr>
              <a:spLocks noChangeArrowheads="1"/>
            </p:cNvSpPr>
            <p:nvPr/>
          </p:nvSpPr>
          <p:spPr bwMode="gray">
            <a:xfrm>
              <a:off x="21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국방탄약관리</a:t>
              </a:r>
            </a:p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확산사업</a:t>
              </a:r>
            </a:p>
          </p:txBody>
        </p:sp>
        <p:sp>
          <p:nvSpPr>
            <p:cNvPr id="97" name="AutoShape 245"/>
            <p:cNvSpPr>
              <a:spLocks noChangeArrowheads="1"/>
            </p:cNvSpPr>
            <p:nvPr/>
          </p:nvSpPr>
          <p:spPr bwMode="gray">
            <a:xfrm>
              <a:off x="55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국방시설</a:t>
              </a:r>
            </a:p>
            <a:p>
              <a:pPr algn="ctr" eaLnBrk="1" latinLnBrk="0" hangingPunct="1"/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통합정보체계</a:t>
              </a:r>
            </a:p>
            <a:p>
              <a:pPr algn="ctr" eaLnBrk="1" latinLnBrk="0" hangingPunct="1"/>
              <a:r>
                <a:rPr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고도화</a:t>
              </a:r>
            </a:p>
          </p:txBody>
        </p:sp>
        <p:sp>
          <p:nvSpPr>
            <p:cNvPr id="98" name="AutoShape 245"/>
            <p:cNvSpPr>
              <a:spLocks noChangeArrowheads="1"/>
            </p:cNvSpPr>
            <p:nvPr/>
          </p:nvSpPr>
          <p:spPr bwMode="gray">
            <a:xfrm>
              <a:off x="897" y="3339"/>
              <a:ext cx="318" cy="363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비문관리</a:t>
              </a:r>
            </a:p>
            <a:p>
              <a:pPr algn="ctr" eaLnBrk="1" latinLnBrk="0" hangingPunct="1">
                <a:buSzPct val="100000"/>
              </a:pPr>
              <a:r>
                <a:rPr kumimoji="0" lang="ko-KR" altLang="en-US" sz="900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</a:t>
              </a:r>
            </a:p>
          </p:txBody>
        </p:sp>
      </p:grpSp>
      <p:sp>
        <p:nvSpPr>
          <p:cNvPr id="99" name="AutoShape 391"/>
          <p:cNvSpPr>
            <a:spLocks/>
          </p:cNvSpPr>
          <p:nvPr/>
        </p:nvSpPr>
        <p:spPr bwMode="gray">
          <a:xfrm rot="10800000">
            <a:off x="8810426" y="5232705"/>
            <a:ext cx="178923" cy="871538"/>
          </a:xfrm>
          <a:prstGeom prst="leftBrace">
            <a:avLst>
              <a:gd name="adj1" fmla="val 42324"/>
              <a:gd name="adj2" fmla="val 50000"/>
            </a:avLst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rot="10800000" vert="eaVert" lIns="0" tIns="0" rIns="0" bIns="0" anchor="ctr"/>
          <a:lstStyle>
            <a:lvl1pPr defTabSz="803275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803275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803275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803275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803275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803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803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803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8032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ko-KR" altLang="en-US" sz="100" dirty="0">
              <a:ln>
                <a:solidFill>
                  <a:srgbClr val="CC0000">
                    <a:alpha val="0"/>
                  </a:srgbClr>
                </a:solidFill>
              </a:ln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335"/>
          <p:cNvSpPr txBox="1">
            <a:spLocks noChangeArrowheads="1"/>
          </p:cNvSpPr>
          <p:nvPr/>
        </p:nvSpPr>
        <p:spPr bwMode="auto">
          <a:xfrm>
            <a:off x="8977786" y="5601849"/>
            <a:ext cx="56977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 다수</a:t>
            </a:r>
          </a:p>
        </p:txBody>
      </p:sp>
      <p:sp>
        <p:nvSpPr>
          <p:cNvPr id="101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단계별 주요활동</a:t>
            </a:r>
            <a:endParaRPr lang="ko-KR" altLang="en-US" dirty="0"/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72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차질 없는 프로젝트 진행을 위해 착수 프로세스에서부터 종료 프로세스까지 단계별로 사업관리 활동을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단계별 주요활동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01" name="Group 2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60594"/>
              </p:ext>
            </p:extLst>
          </p:nvPr>
        </p:nvGraphicFramePr>
        <p:xfrm>
          <a:off x="216012" y="2095680"/>
          <a:ext cx="9487810" cy="4372412"/>
        </p:xfrm>
        <a:graphic>
          <a:graphicData uri="http://schemas.openxmlformats.org/drawingml/2006/table">
            <a:tbl>
              <a:tblPr/>
              <a:tblGrid>
                <a:gridCol w="819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3815471503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34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7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프로세스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관리영역</a:t>
                      </a:r>
                    </a:p>
                  </a:txBody>
                  <a:tcPr marL="90006" marR="90006" marT="46799" marB="46799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범위관리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0006" marR="90006" marT="46799" marB="4679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일정관리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형상관리</a:t>
                      </a: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자원관리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의사소통관리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품질관리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위험관리</a:t>
                      </a:r>
                      <a:endParaRPr kumimoji="0" lang="en-US" altLang="ko-KR" sz="1000" b="1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000" b="1" u="none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변화관리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000" b="1" kern="1200" spc="-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주요내용</a:t>
                      </a:r>
                    </a:p>
                  </a:txBody>
                  <a:tcPr marL="54005" marR="54005" marT="18000" marB="18000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요구사항 및 산출물 파악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작업 세분화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기준선 마련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일정수립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일정실현 가능성 평가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일정조정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7788" indent="-77788" algn="l" defTabSz="77470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</a:pPr>
                      <a:r>
                        <a:rPr lang="ko-KR" altLang="en-US" sz="900" b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관리체계 구축</a:t>
                      </a:r>
                      <a:endParaRPr lang="en-US" altLang="ko-KR" sz="900" b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77788" indent="-77788" algn="l" defTabSz="77470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</a:pPr>
                      <a:r>
                        <a:rPr lang="ko-KR" altLang="en-US" sz="900" b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변경영향 검토</a:t>
                      </a:r>
                      <a:endParaRPr lang="en-US" altLang="ko-KR" sz="900" b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77788" indent="-77788" algn="l" defTabSz="774700" eaLnBrk="0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</a:pPr>
                      <a:r>
                        <a:rPr lang="ko-KR" altLang="en-US" sz="900" b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변경 통제</a:t>
                      </a:r>
                      <a:endParaRPr lang="ko-KR" altLang="ko-KR" sz="9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지원계획 수립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인적자원 조달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동기부여 및 교육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대상자 식별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계획수립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통제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품질계획 수립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계획 및 절차 검증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요구사항 준수 확인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관리대상 위험 항목 식별 및 평가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대처방안 비상대책 수립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 발생으로 인한 전환기 혼란을 최소화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범위 설정 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수립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 편성</a:t>
                      </a: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착수팀 구성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계획수립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90000" marR="0" lvl="0" indent="-900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이해관계자 식별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품질통제 환경설정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 관리 착수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목표 정의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7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범위상세화</a:t>
                      </a: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 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범위관리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갱신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형상항목 식별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관리절차 수립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관리도구 설정</a:t>
                      </a: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 관리 계획 조정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계획 갱신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품질계획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 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중점개발 항목 도출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위험요소에 대한 프로젝트 접근방안 조정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조직 구성 및 역할 정의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활동 별 상세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task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정의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7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범위별 수행내용 모니터링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실현 가능성 평가</a:t>
                      </a:r>
                      <a:endParaRPr kumimoji="1" lang="ko-KR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algn="l" defTabSz="879475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</a:pPr>
                      <a:r>
                        <a:rPr lang="ko-KR" altLang="en-US" sz="900" b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형상변경 통제</a:t>
                      </a:r>
                      <a:endParaRPr lang="en-US" altLang="ko-KR" sz="900" b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90488" indent="-90488" algn="l" defTabSz="879475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</a:pPr>
                      <a:r>
                        <a:rPr lang="ko-KR" altLang="en-US" sz="900" b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필요시 관리위원회 개최</a:t>
                      </a:r>
                      <a:endParaRPr lang="ko-KR" altLang="en-US" sz="9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 효과성 촉진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체계 확대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통제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</a:t>
                      </a:r>
                      <a:endParaRPr kumimoji="1" lang="ko-KR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요구사항 준수 여부 확인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계획 및 절차 준수 검증</a:t>
                      </a:r>
                      <a:endParaRPr kumimoji="1" lang="ko-KR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이슈발생시 즉각 대처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연계요소간 위험요인 중점관리</a:t>
                      </a:r>
                      <a:endParaRPr kumimoji="1" lang="ko-KR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커뮤니케이션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홍보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교육훈련 수행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 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활동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8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kern="1200" spc="-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54005" marR="54005" marT="18000" marB="18000" anchor="ctr" horzOverflow="overflow">
                    <a:lnL cap="flat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범위 관리 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관리 </a:t>
                      </a:r>
                      <a:b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소스 형상 운영환경 이관</a:t>
                      </a:r>
                    </a:p>
                  </a:txBody>
                  <a:tcPr marL="54000" marR="54000" marT="17997" marB="1799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포상 및 팀원 재배치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계획 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품질 통제 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 관리 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1076325" rtl="0" eaLnBrk="1" fontAlgn="ctr" latinLnBrk="0" hangingPunct="1">
                        <a:lnSpc>
                          <a:spcPts val="11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활동 수행 종료</a:t>
                      </a:r>
                    </a:p>
                  </a:txBody>
                  <a:tcPr marL="54005" marR="54005" marT="18000" marB="18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2" name="그룹 44"/>
          <p:cNvGrpSpPr>
            <a:grpSpLocks/>
          </p:cNvGrpSpPr>
          <p:nvPr/>
        </p:nvGrpSpPr>
        <p:grpSpPr bwMode="auto">
          <a:xfrm>
            <a:off x="294567" y="3649488"/>
            <a:ext cx="661988" cy="441335"/>
            <a:chOff x="496441" y="3882050"/>
            <a:chExt cx="661017" cy="438592"/>
          </a:xfrm>
        </p:grpSpPr>
        <p:sp>
          <p:nvSpPr>
            <p:cNvPr id="103" name="AutoShape 111"/>
            <p:cNvSpPr>
              <a:spLocks noChangeArrowheads="1"/>
            </p:cNvSpPr>
            <p:nvPr/>
          </p:nvSpPr>
          <p:spPr bwMode="gray">
            <a:xfrm rot="5400000">
              <a:off x="607654" y="3770837"/>
              <a:ext cx="438592" cy="661017"/>
            </a:xfrm>
            <a:prstGeom prst="homePlate">
              <a:avLst>
                <a:gd name="adj" fmla="val 37086"/>
              </a:avLst>
            </a:prstGeom>
            <a:solidFill>
              <a:srgbClr val="ABDDFB"/>
            </a:solidFill>
            <a:ln w="6350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직사각형 52"/>
            <p:cNvSpPr>
              <a:spLocks noChangeArrowheads="1"/>
            </p:cNvSpPr>
            <p:nvPr/>
          </p:nvSpPr>
          <p:spPr bwMode="auto">
            <a:xfrm>
              <a:off x="500790" y="3937534"/>
              <a:ext cx="648090" cy="288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착수</a:t>
              </a:r>
              <a:endParaRPr lang="en-US" altLang="ko-KR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단계</a:t>
              </a: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5" name="그룹 47"/>
          <p:cNvGrpSpPr>
            <a:grpSpLocks/>
          </p:cNvGrpSpPr>
          <p:nvPr/>
        </p:nvGrpSpPr>
        <p:grpSpPr bwMode="auto">
          <a:xfrm>
            <a:off x="294568" y="4055659"/>
            <a:ext cx="661988" cy="877656"/>
            <a:chOff x="496441" y="4291195"/>
            <a:chExt cx="661017" cy="870701"/>
          </a:xfrm>
        </p:grpSpPr>
        <p:sp>
          <p:nvSpPr>
            <p:cNvPr id="106" name="AutoShape 115"/>
            <p:cNvSpPr>
              <a:spLocks noChangeArrowheads="1"/>
            </p:cNvSpPr>
            <p:nvPr/>
          </p:nvSpPr>
          <p:spPr bwMode="gray">
            <a:xfrm rot="5400000">
              <a:off x="391599" y="4396037"/>
              <a:ext cx="870701" cy="661017"/>
            </a:xfrm>
            <a:prstGeom prst="chevron">
              <a:avLst>
                <a:gd name="adj" fmla="val 24301"/>
              </a:avLst>
            </a:prstGeom>
            <a:solidFill>
              <a:srgbClr val="79C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7" name="직사각형 50"/>
            <p:cNvSpPr>
              <a:spLocks noChangeArrowheads="1"/>
            </p:cNvSpPr>
            <p:nvPr/>
          </p:nvSpPr>
          <p:spPr bwMode="auto">
            <a:xfrm>
              <a:off x="500790" y="4625349"/>
              <a:ext cx="648090" cy="288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계획수립</a:t>
              </a:r>
              <a:endParaRPr lang="en-US" altLang="ko-KR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단계</a:t>
              </a: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8" name="그룹 50"/>
          <p:cNvGrpSpPr>
            <a:grpSpLocks/>
          </p:cNvGrpSpPr>
          <p:nvPr/>
        </p:nvGrpSpPr>
        <p:grpSpPr bwMode="auto">
          <a:xfrm>
            <a:off x="294568" y="4901003"/>
            <a:ext cx="661988" cy="884342"/>
            <a:chOff x="496442" y="5126166"/>
            <a:chExt cx="661017" cy="787824"/>
          </a:xfrm>
        </p:grpSpPr>
        <p:sp>
          <p:nvSpPr>
            <p:cNvPr id="109" name="AutoShape 115"/>
            <p:cNvSpPr>
              <a:spLocks noChangeArrowheads="1"/>
            </p:cNvSpPr>
            <p:nvPr/>
          </p:nvSpPr>
          <p:spPr bwMode="gray">
            <a:xfrm rot="5400000">
              <a:off x="433039" y="5189569"/>
              <a:ext cx="787824" cy="661017"/>
            </a:xfrm>
            <a:prstGeom prst="chevron">
              <a:avLst>
                <a:gd name="adj" fmla="val 22259"/>
              </a:avLst>
            </a:prstGeom>
            <a:solidFill>
              <a:srgbClr val="22A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0" name="직사각형 48"/>
            <p:cNvSpPr>
              <a:spLocks noChangeArrowheads="1"/>
            </p:cNvSpPr>
            <p:nvPr/>
          </p:nvSpPr>
          <p:spPr bwMode="auto">
            <a:xfrm>
              <a:off x="500790" y="5427238"/>
              <a:ext cx="648090" cy="288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실행</a:t>
              </a:r>
              <a:r>
                <a:rPr lang="en-US" altLang="ko-KR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통제</a:t>
              </a:r>
              <a:endParaRPr lang="en-US" altLang="ko-KR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단계</a:t>
              </a: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" name="그룹 53"/>
          <p:cNvGrpSpPr>
            <a:grpSpLocks/>
          </p:cNvGrpSpPr>
          <p:nvPr/>
        </p:nvGrpSpPr>
        <p:grpSpPr bwMode="auto">
          <a:xfrm>
            <a:off x="294568" y="5749416"/>
            <a:ext cx="661988" cy="631912"/>
            <a:chOff x="496441" y="5837001"/>
            <a:chExt cx="661017" cy="772510"/>
          </a:xfrm>
        </p:grpSpPr>
        <p:sp>
          <p:nvSpPr>
            <p:cNvPr id="112" name="AutoShape 115"/>
            <p:cNvSpPr>
              <a:spLocks noChangeArrowheads="1"/>
            </p:cNvSpPr>
            <p:nvPr/>
          </p:nvSpPr>
          <p:spPr bwMode="gray">
            <a:xfrm rot="5400000">
              <a:off x="440695" y="5892747"/>
              <a:ext cx="772510" cy="661017"/>
            </a:xfrm>
            <a:prstGeom prst="chevron">
              <a:avLst>
                <a:gd name="adj" fmla="val 23124"/>
              </a:avLst>
            </a:prstGeom>
            <a:solidFill>
              <a:srgbClr val="038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388" algn="l"/>
                </a:tabLst>
              </a:pPr>
              <a:endParaRPr lang="en-US" altLang="ko-KR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직사각형 46"/>
            <p:cNvSpPr>
              <a:spLocks noChangeArrowheads="1"/>
            </p:cNvSpPr>
            <p:nvPr/>
          </p:nvSpPr>
          <p:spPr bwMode="auto">
            <a:xfrm>
              <a:off x="500790" y="6135834"/>
              <a:ext cx="648090" cy="288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종료</a:t>
              </a:r>
              <a:endParaRPr lang="en-US" altLang="ko-KR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0" latinLnBrk="0" hangingPunct="0">
                <a:lnSpc>
                  <a:spcPct val="90000"/>
                </a:lnSpc>
                <a:buClr>
                  <a:srgbClr val="595959"/>
                </a:buClr>
                <a:buSzPct val="140000"/>
                <a:tabLst>
                  <a:tab pos="814388" algn="l"/>
                </a:tabLst>
              </a:pPr>
              <a:r>
                <a:rPr lang="ko-KR" altLang="en-US" sz="1000" b="1" dirty="0" smtClean="0">
                  <a:ln>
                    <a:solidFill>
                      <a:srgbClr val="CC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단계</a:t>
              </a:r>
              <a:endParaRPr lang="ko-KR" altLang="en-US" sz="1000" b="1" dirty="0">
                <a:ln>
                  <a:solidFill>
                    <a:srgbClr val="CC000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14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90813" y="2285187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2583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 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0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관리 방법론을 적용한 통합관리</a:t>
            </a:r>
            <a:endParaRPr lang="ko-KR" altLang="en-US" dirty="0"/>
          </a:p>
        </p:txBody>
      </p:sp>
      <p:sp>
        <p:nvSpPr>
          <p:cNvPr id="7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4134"/>
            <a:ext cx="9433048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제안사의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방법론은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단계별로 주요 관리 영역에 대해 상호 유기적으로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연계되어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효율적인 프로젝트 통합관리가 가능하도록 관리체계를 제공합니다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통합관리영역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88380" y="2359736"/>
            <a:ext cx="8951729" cy="4038204"/>
            <a:chOff x="488380" y="2359736"/>
            <a:chExt cx="8951729" cy="4038204"/>
          </a:xfrm>
        </p:grpSpPr>
        <p:grpSp>
          <p:nvGrpSpPr>
            <p:cNvPr id="14" name="Group 251"/>
            <p:cNvGrpSpPr>
              <a:grpSpLocks/>
            </p:cNvGrpSpPr>
            <p:nvPr/>
          </p:nvGrpSpPr>
          <p:grpSpPr bwMode="auto">
            <a:xfrm>
              <a:off x="2943946" y="3098295"/>
              <a:ext cx="4476349" cy="2321254"/>
              <a:chOff x="1548" y="2177"/>
              <a:chExt cx="2896" cy="1570"/>
            </a:xfrm>
          </p:grpSpPr>
          <p:sp>
            <p:nvSpPr>
              <p:cNvPr id="15" name="Oval 120"/>
              <p:cNvSpPr>
                <a:spLocks noChangeArrowheads="1"/>
              </p:cNvSpPr>
              <p:nvPr/>
            </p:nvSpPr>
            <p:spPr bwMode="gray">
              <a:xfrm rot="-541723">
                <a:off x="1548" y="2311"/>
                <a:ext cx="2896" cy="1436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endParaRPr kumimoji="0" lang="ko-KR" altLang="en-US" sz="7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" name="Oval 121"/>
              <p:cNvSpPr>
                <a:spLocks noChangeArrowheads="1"/>
              </p:cNvSpPr>
              <p:nvPr/>
            </p:nvSpPr>
            <p:spPr bwMode="gray">
              <a:xfrm rot="-541723">
                <a:off x="1579" y="2177"/>
                <a:ext cx="2818" cy="1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endParaRPr kumimoji="0" lang="ko-KR" altLang="en-US" sz="7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8" name="Oval 124"/>
            <p:cNvSpPr>
              <a:spLocks noChangeArrowheads="1"/>
            </p:cNvSpPr>
            <p:nvPr/>
          </p:nvSpPr>
          <p:spPr bwMode="gray">
            <a:xfrm rot="21058277">
              <a:off x="3068149" y="3294670"/>
              <a:ext cx="4189338" cy="1941932"/>
            </a:xfrm>
            <a:prstGeom prst="ellipse">
              <a:avLst/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  <a:extLst/>
          </p:spPr>
          <p:txBody>
            <a:bodyPr vert="horz" lIns="0" tIns="0" rIns="0" bIns="0" anchor="ctr" anchorCtr="0"/>
            <a:lstStyle/>
            <a:p>
              <a:pPr algn="ctr"/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Oval 125"/>
            <p:cNvSpPr>
              <a:spLocks noChangeArrowheads="1"/>
            </p:cNvSpPr>
            <p:nvPr/>
          </p:nvSpPr>
          <p:spPr bwMode="gray">
            <a:xfrm rot="21058277">
              <a:off x="3323125" y="3323511"/>
              <a:ext cx="3787557" cy="16847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162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kumimoji="0" lang="ko-KR" altLang="en-US" sz="7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0" name="Group 257"/>
            <p:cNvGrpSpPr>
              <a:grpSpLocks/>
            </p:cNvGrpSpPr>
            <p:nvPr/>
          </p:nvGrpSpPr>
          <p:grpSpPr bwMode="auto">
            <a:xfrm>
              <a:off x="3523001" y="3395375"/>
              <a:ext cx="3434049" cy="1430013"/>
              <a:chOff x="1951" y="2443"/>
              <a:chExt cx="2221" cy="737"/>
            </a:xfrm>
          </p:grpSpPr>
          <p:sp>
            <p:nvSpPr>
              <p:cNvPr id="21" name="Oval 127"/>
              <p:cNvSpPr>
                <a:spLocks noChangeArrowheads="1"/>
              </p:cNvSpPr>
              <p:nvPr/>
            </p:nvSpPr>
            <p:spPr bwMode="gray">
              <a:xfrm rot="21058277">
                <a:off x="1962" y="2443"/>
                <a:ext cx="2210" cy="698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endParaRPr kumimoji="0" lang="ko-KR" altLang="en-US" sz="7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Oval 128"/>
              <p:cNvSpPr>
                <a:spLocks noChangeArrowheads="1"/>
              </p:cNvSpPr>
              <p:nvPr/>
            </p:nvSpPr>
            <p:spPr bwMode="gray">
              <a:xfrm rot="21058277">
                <a:off x="1951" y="2482"/>
                <a:ext cx="2203" cy="6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endParaRPr kumimoji="0" lang="ko-KR" altLang="en-US" sz="7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2576670" y="2359736"/>
              <a:ext cx="15592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요구사항 및 산출물 파악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작업세분화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기준선</a:t>
              </a:r>
              <a:r>
                <a:rPr lang="en-US" altLang="ko-KR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(Baseline) </a:t>
              </a: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마련</a:t>
              </a: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6542314" y="2376931"/>
              <a:ext cx="15592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품질계획 수립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계획 및 절차 준수 검증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요구사항 준수 여부 확인</a:t>
              </a: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7916100" y="3190666"/>
              <a:ext cx="111447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자원계획 수립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경제적 자원조달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동기부여 및 교육</a:t>
              </a:r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7551211" y="4431396"/>
              <a:ext cx="13796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일정수립 및 조정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 실현가능성 평가</a:t>
              </a:r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3080740" y="5874720"/>
              <a:ext cx="12789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대상자 식별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의사소통 계획 수립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의사소통 </a:t>
              </a:r>
              <a:r>
                <a:rPr lang="ko-KR" altLang="en-US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통제</a:t>
              </a:r>
              <a:r>
                <a:rPr lang="en-US" altLang="ko-KR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</a:t>
              </a: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6248895" y="5543819"/>
              <a:ext cx="15575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변화 발생으로 인한 전환기 혼란을 </a:t>
              </a:r>
              <a:r>
                <a:rPr lang="ko-KR" altLang="en-US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최소화</a:t>
              </a:r>
              <a:endPara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1568530" y="3296901"/>
              <a:ext cx="13197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대상 식별</a:t>
              </a:r>
            </a:p>
            <a:p>
              <a:pPr algn="l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형상항목 변경 통제</a:t>
              </a:r>
            </a:p>
            <a:p>
              <a:pPr algn="l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형상상태 기록 유지</a:t>
              </a: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769321" y="4594677"/>
              <a:ext cx="20023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111125" indent="-111125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1509713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15097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관리대상 위험항목 식별 및 평가</a:t>
              </a: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대처방안 수립</a:t>
              </a:r>
              <a:endPara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 eaLnBrk="1" hangingPunct="1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비상계획 수립</a:t>
              </a:r>
            </a:p>
          </p:txBody>
        </p:sp>
        <p:sp>
          <p:nvSpPr>
            <p:cNvPr id="31" name="Oval 298" descr="구"/>
            <p:cNvSpPr>
              <a:spLocks noChangeArrowheads="1"/>
            </p:cNvSpPr>
            <p:nvPr/>
          </p:nvSpPr>
          <p:spPr bwMode="auto">
            <a:xfrm>
              <a:off x="4111529" y="5199825"/>
              <a:ext cx="701580" cy="699901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10800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의사소통</a:t>
              </a:r>
            </a:p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</a:t>
              </a:r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 rot="20705152">
              <a:off x="3793227" y="4323542"/>
              <a:ext cx="1176573" cy="698222"/>
            </a:xfrm>
            <a:custGeom>
              <a:avLst/>
              <a:gdLst>
                <a:gd name="T0" fmla="*/ 7 w 929"/>
                <a:gd name="T1" fmla="*/ 0 h 1327"/>
                <a:gd name="T2" fmla="*/ 8 w 929"/>
                <a:gd name="T3" fmla="*/ 0 h 1327"/>
                <a:gd name="T4" fmla="*/ 8 w 929"/>
                <a:gd name="T5" fmla="*/ 0 h 1327"/>
                <a:gd name="T6" fmla="*/ 6 w 929"/>
                <a:gd name="T7" fmla="*/ 0 h 1327"/>
                <a:gd name="T8" fmla="*/ 6 w 929"/>
                <a:gd name="T9" fmla="*/ 0 h 1327"/>
                <a:gd name="T10" fmla="*/ 6 w 929"/>
                <a:gd name="T11" fmla="*/ 0 h 1327"/>
                <a:gd name="T12" fmla="*/ 6 w 929"/>
                <a:gd name="T13" fmla="*/ 0 h 1327"/>
                <a:gd name="T14" fmla="*/ 6 w 929"/>
                <a:gd name="T15" fmla="*/ 0 h 1327"/>
                <a:gd name="T16" fmla="*/ 6 w 929"/>
                <a:gd name="T17" fmla="*/ 0 h 1327"/>
                <a:gd name="T18" fmla="*/ 6 w 929"/>
                <a:gd name="T19" fmla="*/ 0 h 1327"/>
                <a:gd name="T20" fmla="*/ 5 w 929"/>
                <a:gd name="T21" fmla="*/ 0 h 1327"/>
                <a:gd name="T22" fmla="*/ 5 w 929"/>
                <a:gd name="T23" fmla="*/ 0 h 1327"/>
                <a:gd name="T24" fmla="*/ 5 w 929"/>
                <a:gd name="T25" fmla="*/ 0 h 1327"/>
                <a:gd name="T26" fmla="*/ 5 w 929"/>
                <a:gd name="T27" fmla="*/ 0 h 1327"/>
                <a:gd name="T28" fmla="*/ 5 w 929"/>
                <a:gd name="T29" fmla="*/ 0 h 1327"/>
                <a:gd name="T30" fmla="*/ 4 w 929"/>
                <a:gd name="T31" fmla="*/ 0 h 1327"/>
                <a:gd name="T32" fmla="*/ 4 w 929"/>
                <a:gd name="T33" fmla="*/ 0 h 1327"/>
                <a:gd name="T34" fmla="*/ 4 w 929"/>
                <a:gd name="T35" fmla="*/ 0 h 1327"/>
                <a:gd name="T36" fmla="*/ 4 w 929"/>
                <a:gd name="T37" fmla="*/ 0 h 1327"/>
                <a:gd name="T38" fmla="*/ 3 w 929"/>
                <a:gd name="T39" fmla="*/ 0 h 1327"/>
                <a:gd name="T40" fmla="*/ 3 w 929"/>
                <a:gd name="T41" fmla="*/ 0 h 1327"/>
                <a:gd name="T42" fmla="*/ 3 w 929"/>
                <a:gd name="T43" fmla="*/ 0 h 1327"/>
                <a:gd name="T44" fmla="*/ 3 w 929"/>
                <a:gd name="T45" fmla="*/ 0 h 1327"/>
                <a:gd name="T46" fmla="*/ 3 w 929"/>
                <a:gd name="T47" fmla="*/ 0 h 1327"/>
                <a:gd name="T48" fmla="*/ 2 w 929"/>
                <a:gd name="T49" fmla="*/ 0 h 1327"/>
                <a:gd name="T50" fmla="*/ 2 w 929"/>
                <a:gd name="T51" fmla="*/ 0 h 1327"/>
                <a:gd name="T52" fmla="*/ 2 w 929"/>
                <a:gd name="T53" fmla="*/ 0 h 1327"/>
                <a:gd name="T54" fmla="*/ 2 w 929"/>
                <a:gd name="T55" fmla="*/ 0 h 1327"/>
                <a:gd name="T56" fmla="*/ 2 w 929"/>
                <a:gd name="T57" fmla="*/ 0 h 1327"/>
                <a:gd name="T58" fmla="*/ 2 w 929"/>
                <a:gd name="T59" fmla="*/ 0 h 1327"/>
                <a:gd name="T60" fmla="*/ 2 w 929"/>
                <a:gd name="T61" fmla="*/ 0 h 1327"/>
                <a:gd name="T62" fmla="*/ 2 w 929"/>
                <a:gd name="T63" fmla="*/ 0 h 1327"/>
                <a:gd name="T64" fmla="*/ 2 w 929"/>
                <a:gd name="T65" fmla="*/ 0 h 1327"/>
                <a:gd name="T66" fmla="*/ 2 w 929"/>
                <a:gd name="T67" fmla="*/ 0 h 1327"/>
                <a:gd name="T68" fmla="*/ 2 w 929"/>
                <a:gd name="T69" fmla="*/ 0 h 1327"/>
                <a:gd name="T70" fmla="*/ 2 w 929"/>
                <a:gd name="T71" fmla="*/ 0 h 1327"/>
                <a:gd name="T72" fmla="*/ 2 w 929"/>
                <a:gd name="T73" fmla="*/ 0 h 1327"/>
                <a:gd name="T74" fmla="*/ 2 w 929"/>
                <a:gd name="T75" fmla="*/ 0 h 1327"/>
                <a:gd name="T76" fmla="*/ 2 w 929"/>
                <a:gd name="T77" fmla="*/ 0 h 1327"/>
                <a:gd name="T78" fmla="*/ 2 w 929"/>
                <a:gd name="T79" fmla="*/ 0 h 1327"/>
                <a:gd name="T80" fmla="*/ 2 w 929"/>
                <a:gd name="T81" fmla="*/ 0 h 1327"/>
                <a:gd name="T82" fmla="*/ 2 w 929"/>
                <a:gd name="T83" fmla="*/ 0 h 1327"/>
                <a:gd name="T84" fmla="*/ 2 w 929"/>
                <a:gd name="T85" fmla="*/ 0 h 1327"/>
                <a:gd name="T86" fmla="*/ 2 w 929"/>
                <a:gd name="T87" fmla="*/ 0 h 1327"/>
                <a:gd name="T88" fmla="*/ 3 w 929"/>
                <a:gd name="T89" fmla="*/ 0 h 1327"/>
                <a:gd name="T90" fmla="*/ 3 w 929"/>
                <a:gd name="T91" fmla="*/ 0 h 1327"/>
                <a:gd name="T92" fmla="*/ 3 w 929"/>
                <a:gd name="T93" fmla="*/ 0 h 1327"/>
                <a:gd name="T94" fmla="*/ 4 w 929"/>
                <a:gd name="T95" fmla="*/ 0 h 1327"/>
                <a:gd name="T96" fmla="*/ 4 w 929"/>
                <a:gd name="T97" fmla="*/ 0 h 1327"/>
                <a:gd name="T98" fmla="*/ 4 w 929"/>
                <a:gd name="T99" fmla="*/ 0 h 1327"/>
                <a:gd name="T100" fmla="*/ 5 w 929"/>
                <a:gd name="T101" fmla="*/ 0 h 1327"/>
                <a:gd name="T102" fmla="*/ 5 w 929"/>
                <a:gd name="T103" fmla="*/ 0 h 1327"/>
                <a:gd name="T104" fmla="*/ 5 w 929"/>
                <a:gd name="T105" fmla="*/ 0 h 1327"/>
                <a:gd name="T106" fmla="*/ 5 w 929"/>
                <a:gd name="T107" fmla="*/ 0 h 1327"/>
                <a:gd name="T108" fmla="*/ 5 w 929"/>
                <a:gd name="T109" fmla="*/ 0 h 1327"/>
                <a:gd name="T110" fmla="*/ 6 w 929"/>
                <a:gd name="T111" fmla="*/ 0 h 1327"/>
                <a:gd name="T112" fmla="*/ 6 w 929"/>
                <a:gd name="T113" fmla="*/ 0 h 1327"/>
                <a:gd name="T114" fmla="*/ 6 w 929"/>
                <a:gd name="T115" fmla="*/ 0 h 1327"/>
                <a:gd name="T116" fmla="*/ 6 w 929"/>
                <a:gd name="T117" fmla="*/ 0 h 1327"/>
                <a:gd name="T118" fmla="*/ 6 w 929"/>
                <a:gd name="T119" fmla="*/ 0 h 1327"/>
                <a:gd name="T120" fmla="*/ 6 w 929"/>
                <a:gd name="T121" fmla="*/ 0 h 1327"/>
                <a:gd name="T122" fmla="*/ 6 w 929"/>
                <a:gd name="T123" fmla="*/ 0 h 132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9"/>
                <a:gd name="T187" fmla="*/ 0 h 1327"/>
                <a:gd name="T188" fmla="*/ 929 w 929"/>
                <a:gd name="T189" fmla="*/ 1327 h 132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9" h="1327">
                  <a:moveTo>
                    <a:pt x="840" y="1323"/>
                  </a:moveTo>
                  <a:lnTo>
                    <a:pt x="860" y="1327"/>
                  </a:lnTo>
                  <a:lnTo>
                    <a:pt x="929" y="1151"/>
                  </a:lnTo>
                  <a:lnTo>
                    <a:pt x="909" y="1143"/>
                  </a:lnTo>
                  <a:lnTo>
                    <a:pt x="894" y="1138"/>
                  </a:lnTo>
                  <a:lnTo>
                    <a:pt x="879" y="1133"/>
                  </a:lnTo>
                  <a:lnTo>
                    <a:pt x="860" y="1126"/>
                  </a:lnTo>
                  <a:lnTo>
                    <a:pt x="842" y="1119"/>
                  </a:lnTo>
                  <a:lnTo>
                    <a:pt x="825" y="1112"/>
                  </a:lnTo>
                  <a:lnTo>
                    <a:pt x="811" y="1105"/>
                  </a:lnTo>
                  <a:lnTo>
                    <a:pt x="793" y="1097"/>
                  </a:lnTo>
                  <a:lnTo>
                    <a:pt x="778" y="1090"/>
                  </a:lnTo>
                  <a:lnTo>
                    <a:pt x="760" y="1081"/>
                  </a:lnTo>
                  <a:lnTo>
                    <a:pt x="744" y="1073"/>
                  </a:lnTo>
                  <a:lnTo>
                    <a:pt x="728" y="1062"/>
                  </a:lnTo>
                  <a:lnTo>
                    <a:pt x="713" y="1053"/>
                  </a:lnTo>
                  <a:lnTo>
                    <a:pt x="701" y="1045"/>
                  </a:lnTo>
                  <a:lnTo>
                    <a:pt x="689" y="1037"/>
                  </a:lnTo>
                  <a:lnTo>
                    <a:pt x="674" y="1028"/>
                  </a:lnTo>
                  <a:lnTo>
                    <a:pt x="660" y="1017"/>
                  </a:lnTo>
                  <a:lnTo>
                    <a:pt x="645" y="1007"/>
                  </a:lnTo>
                  <a:lnTo>
                    <a:pt x="631" y="997"/>
                  </a:lnTo>
                  <a:lnTo>
                    <a:pt x="621" y="990"/>
                  </a:lnTo>
                  <a:lnTo>
                    <a:pt x="610" y="981"/>
                  </a:lnTo>
                  <a:lnTo>
                    <a:pt x="593" y="968"/>
                  </a:lnTo>
                  <a:lnTo>
                    <a:pt x="578" y="954"/>
                  </a:lnTo>
                  <a:lnTo>
                    <a:pt x="559" y="938"/>
                  </a:lnTo>
                  <a:lnTo>
                    <a:pt x="542" y="922"/>
                  </a:lnTo>
                  <a:lnTo>
                    <a:pt x="523" y="905"/>
                  </a:lnTo>
                  <a:lnTo>
                    <a:pt x="506" y="887"/>
                  </a:lnTo>
                  <a:lnTo>
                    <a:pt x="489" y="867"/>
                  </a:lnTo>
                  <a:lnTo>
                    <a:pt x="475" y="851"/>
                  </a:lnTo>
                  <a:lnTo>
                    <a:pt x="461" y="833"/>
                  </a:lnTo>
                  <a:lnTo>
                    <a:pt x="446" y="814"/>
                  </a:lnTo>
                  <a:lnTo>
                    <a:pt x="430" y="792"/>
                  </a:lnTo>
                  <a:lnTo>
                    <a:pt x="414" y="769"/>
                  </a:lnTo>
                  <a:lnTo>
                    <a:pt x="400" y="748"/>
                  </a:lnTo>
                  <a:lnTo>
                    <a:pt x="385" y="724"/>
                  </a:lnTo>
                  <a:lnTo>
                    <a:pt x="370" y="699"/>
                  </a:lnTo>
                  <a:lnTo>
                    <a:pt x="358" y="674"/>
                  </a:lnTo>
                  <a:lnTo>
                    <a:pt x="347" y="651"/>
                  </a:lnTo>
                  <a:lnTo>
                    <a:pt x="337" y="629"/>
                  </a:lnTo>
                  <a:lnTo>
                    <a:pt x="327" y="609"/>
                  </a:lnTo>
                  <a:lnTo>
                    <a:pt x="317" y="585"/>
                  </a:lnTo>
                  <a:lnTo>
                    <a:pt x="309" y="562"/>
                  </a:lnTo>
                  <a:lnTo>
                    <a:pt x="301" y="539"/>
                  </a:lnTo>
                  <a:lnTo>
                    <a:pt x="293" y="513"/>
                  </a:lnTo>
                  <a:lnTo>
                    <a:pt x="286" y="491"/>
                  </a:lnTo>
                  <a:lnTo>
                    <a:pt x="279" y="465"/>
                  </a:lnTo>
                  <a:lnTo>
                    <a:pt x="272" y="438"/>
                  </a:lnTo>
                  <a:lnTo>
                    <a:pt x="266" y="412"/>
                  </a:lnTo>
                  <a:lnTo>
                    <a:pt x="262" y="384"/>
                  </a:lnTo>
                  <a:lnTo>
                    <a:pt x="257" y="355"/>
                  </a:lnTo>
                  <a:lnTo>
                    <a:pt x="255" y="330"/>
                  </a:lnTo>
                  <a:lnTo>
                    <a:pt x="253" y="304"/>
                  </a:lnTo>
                  <a:lnTo>
                    <a:pt x="251" y="273"/>
                  </a:lnTo>
                  <a:lnTo>
                    <a:pt x="251" y="247"/>
                  </a:lnTo>
                  <a:lnTo>
                    <a:pt x="251" y="216"/>
                  </a:lnTo>
                  <a:lnTo>
                    <a:pt x="317" y="216"/>
                  </a:lnTo>
                  <a:lnTo>
                    <a:pt x="165" y="0"/>
                  </a:lnTo>
                  <a:lnTo>
                    <a:pt x="0" y="216"/>
                  </a:lnTo>
                  <a:lnTo>
                    <a:pt x="62" y="216"/>
                  </a:lnTo>
                  <a:lnTo>
                    <a:pt x="62" y="251"/>
                  </a:lnTo>
                  <a:lnTo>
                    <a:pt x="64" y="282"/>
                  </a:lnTo>
                  <a:lnTo>
                    <a:pt x="66" y="314"/>
                  </a:lnTo>
                  <a:lnTo>
                    <a:pt x="68" y="343"/>
                  </a:lnTo>
                  <a:lnTo>
                    <a:pt x="71" y="370"/>
                  </a:lnTo>
                  <a:lnTo>
                    <a:pt x="74" y="397"/>
                  </a:lnTo>
                  <a:lnTo>
                    <a:pt x="79" y="426"/>
                  </a:lnTo>
                  <a:lnTo>
                    <a:pt x="83" y="451"/>
                  </a:lnTo>
                  <a:lnTo>
                    <a:pt x="88" y="475"/>
                  </a:lnTo>
                  <a:lnTo>
                    <a:pt x="94" y="502"/>
                  </a:lnTo>
                  <a:lnTo>
                    <a:pt x="102" y="535"/>
                  </a:lnTo>
                  <a:lnTo>
                    <a:pt x="109" y="560"/>
                  </a:lnTo>
                  <a:lnTo>
                    <a:pt x="117" y="586"/>
                  </a:lnTo>
                  <a:lnTo>
                    <a:pt x="125" y="610"/>
                  </a:lnTo>
                  <a:lnTo>
                    <a:pt x="135" y="639"/>
                  </a:lnTo>
                  <a:lnTo>
                    <a:pt x="145" y="665"/>
                  </a:lnTo>
                  <a:lnTo>
                    <a:pt x="156" y="689"/>
                  </a:lnTo>
                  <a:lnTo>
                    <a:pt x="166" y="714"/>
                  </a:lnTo>
                  <a:lnTo>
                    <a:pt x="180" y="741"/>
                  </a:lnTo>
                  <a:lnTo>
                    <a:pt x="193" y="766"/>
                  </a:lnTo>
                  <a:lnTo>
                    <a:pt x="205" y="791"/>
                  </a:lnTo>
                  <a:lnTo>
                    <a:pt x="218" y="814"/>
                  </a:lnTo>
                  <a:lnTo>
                    <a:pt x="231" y="836"/>
                  </a:lnTo>
                  <a:lnTo>
                    <a:pt x="244" y="857"/>
                  </a:lnTo>
                  <a:lnTo>
                    <a:pt x="258" y="878"/>
                  </a:lnTo>
                  <a:lnTo>
                    <a:pt x="274" y="902"/>
                  </a:lnTo>
                  <a:lnTo>
                    <a:pt x="291" y="925"/>
                  </a:lnTo>
                  <a:lnTo>
                    <a:pt x="308" y="946"/>
                  </a:lnTo>
                  <a:lnTo>
                    <a:pt x="325" y="967"/>
                  </a:lnTo>
                  <a:lnTo>
                    <a:pt x="341" y="986"/>
                  </a:lnTo>
                  <a:lnTo>
                    <a:pt x="357" y="1005"/>
                  </a:lnTo>
                  <a:lnTo>
                    <a:pt x="372" y="1021"/>
                  </a:lnTo>
                  <a:lnTo>
                    <a:pt x="392" y="1042"/>
                  </a:lnTo>
                  <a:lnTo>
                    <a:pt x="413" y="1060"/>
                  </a:lnTo>
                  <a:lnTo>
                    <a:pt x="429" y="1076"/>
                  </a:lnTo>
                  <a:lnTo>
                    <a:pt x="448" y="1093"/>
                  </a:lnTo>
                  <a:lnTo>
                    <a:pt x="468" y="1110"/>
                  </a:lnTo>
                  <a:lnTo>
                    <a:pt x="489" y="1127"/>
                  </a:lnTo>
                  <a:lnTo>
                    <a:pt x="509" y="1143"/>
                  </a:lnTo>
                  <a:lnTo>
                    <a:pt x="529" y="1158"/>
                  </a:lnTo>
                  <a:lnTo>
                    <a:pt x="551" y="1175"/>
                  </a:lnTo>
                  <a:lnTo>
                    <a:pt x="569" y="1188"/>
                  </a:lnTo>
                  <a:lnTo>
                    <a:pt x="588" y="1201"/>
                  </a:lnTo>
                  <a:lnTo>
                    <a:pt x="602" y="1209"/>
                  </a:lnTo>
                  <a:lnTo>
                    <a:pt x="613" y="1218"/>
                  </a:lnTo>
                  <a:lnTo>
                    <a:pt x="623" y="1225"/>
                  </a:lnTo>
                  <a:lnTo>
                    <a:pt x="634" y="1229"/>
                  </a:lnTo>
                  <a:lnTo>
                    <a:pt x="645" y="1236"/>
                  </a:lnTo>
                  <a:lnTo>
                    <a:pt x="659" y="1242"/>
                  </a:lnTo>
                  <a:lnTo>
                    <a:pt x="673" y="1249"/>
                  </a:lnTo>
                  <a:lnTo>
                    <a:pt x="686" y="1256"/>
                  </a:lnTo>
                  <a:lnTo>
                    <a:pt x="696" y="1262"/>
                  </a:lnTo>
                  <a:lnTo>
                    <a:pt x="709" y="1268"/>
                  </a:lnTo>
                  <a:lnTo>
                    <a:pt x="722" y="1275"/>
                  </a:lnTo>
                  <a:lnTo>
                    <a:pt x="736" y="1281"/>
                  </a:lnTo>
                  <a:lnTo>
                    <a:pt x="751" y="1289"/>
                  </a:lnTo>
                  <a:lnTo>
                    <a:pt x="764" y="1294"/>
                  </a:lnTo>
                  <a:lnTo>
                    <a:pt x="775" y="1300"/>
                  </a:lnTo>
                  <a:lnTo>
                    <a:pt x="789" y="1304"/>
                  </a:lnTo>
                  <a:lnTo>
                    <a:pt x="803" y="1310"/>
                  </a:lnTo>
                  <a:lnTo>
                    <a:pt x="817" y="1315"/>
                  </a:lnTo>
                  <a:lnTo>
                    <a:pt x="827" y="1318"/>
                  </a:lnTo>
                  <a:lnTo>
                    <a:pt x="840" y="1323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 rot="20705152">
              <a:off x="5476682" y="3390340"/>
              <a:ext cx="1164824" cy="699901"/>
            </a:xfrm>
            <a:custGeom>
              <a:avLst/>
              <a:gdLst>
                <a:gd name="T0" fmla="*/ 1 w 930"/>
                <a:gd name="T1" fmla="*/ 0 h 1327"/>
                <a:gd name="T2" fmla="*/ 1 w 930"/>
                <a:gd name="T3" fmla="*/ 0 h 1327"/>
                <a:gd name="T4" fmla="*/ 1 w 930"/>
                <a:gd name="T5" fmla="*/ 0 h 1327"/>
                <a:gd name="T6" fmla="*/ 1 w 930"/>
                <a:gd name="T7" fmla="*/ 0 h 1327"/>
                <a:gd name="T8" fmla="*/ 1 w 930"/>
                <a:gd name="T9" fmla="*/ 0 h 1327"/>
                <a:gd name="T10" fmla="*/ 1 w 930"/>
                <a:gd name="T11" fmla="*/ 0 h 1327"/>
                <a:gd name="T12" fmla="*/ 1 w 930"/>
                <a:gd name="T13" fmla="*/ 0 h 1327"/>
                <a:gd name="T14" fmla="*/ 1 w 930"/>
                <a:gd name="T15" fmla="*/ 0 h 1327"/>
                <a:gd name="T16" fmla="*/ 1 w 930"/>
                <a:gd name="T17" fmla="*/ 0 h 1327"/>
                <a:gd name="T18" fmla="*/ 1 w 930"/>
                <a:gd name="T19" fmla="*/ 0 h 1327"/>
                <a:gd name="T20" fmla="*/ 2 w 930"/>
                <a:gd name="T21" fmla="*/ 0 h 1327"/>
                <a:gd name="T22" fmla="*/ 2 w 930"/>
                <a:gd name="T23" fmla="*/ 0 h 1327"/>
                <a:gd name="T24" fmla="*/ 2 w 930"/>
                <a:gd name="T25" fmla="*/ 0 h 1327"/>
                <a:gd name="T26" fmla="*/ 3 w 930"/>
                <a:gd name="T27" fmla="*/ 0 h 1327"/>
                <a:gd name="T28" fmla="*/ 3 w 930"/>
                <a:gd name="T29" fmla="*/ 0 h 1327"/>
                <a:gd name="T30" fmla="*/ 3 w 930"/>
                <a:gd name="T31" fmla="*/ 0 h 1327"/>
                <a:gd name="T32" fmla="*/ 3 w 930"/>
                <a:gd name="T33" fmla="*/ 0 h 1327"/>
                <a:gd name="T34" fmla="*/ 4 w 930"/>
                <a:gd name="T35" fmla="*/ 0 h 1327"/>
                <a:gd name="T36" fmla="*/ 4 w 930"/>
                <a:gd name="T37" fmla="*/ 0 h 1327"/>
                <a:gd name="T38" fmla="*/ 4 w 930"/>
                <a:gd name="T39" fmla="*/ 0 h 1327"/>
                <a:gd name="T40" fmla="*/ 4 w 930"/>
                <a:gd name="T41" fmla="*/ 0 h 1327"/>
                <a:gd name="T42" fmla="*/ 4 w 930"/>
                <a:gd name="T43" fmla="*/ 0 h 1327"/>
                <a:gd name="T44" fmla="*/ 4 w 930"/>
                <a:gd name="T45" fmla="*/ 0 h 1327"/>
                <a:gd name="T46" fmla="*/ 4 w 930"/>
                <a:gd name="T47" fmla="*/ 0 h 1327"/>
                <a:gd name="T48" fmla="*/ 4 w 930"/>
                <a:gd name="T49" fmla="*/ 0 h 1327"/>
                <a:gd name="T50" fmla="*/ 4 w 930"/>
                <a:gd name="T51" fmla="*/ 0 h 1327"/>
                <a:gd name="T52" fmla="*/ 5 w 930"/>
                <a:gd name="T53" fmla="*/ 0 h 1327"/>
                <a:gd name="T54" fmla="*/ 5 w 930"/>
                <a:gd name="T55" fmla="*/ 0 h 1327"/>
                <a:gd name="T56" fmla="*/ 5 w 930"/>
                <a:gd name="T57" fmla="*/ 0 h 1327"/>
                <a:gd name="T58" fmla="*/ 5 w 930"/>
                <a:gd name="T59" fmla="*/ 0 h 1327"/>
                <a:gd name="T60" fmla="*/ 5 w 930"/>
                <a:gd name="T61" fmla="*/ 0 h 1327"/>
                <a:gd name="T62" fmla="*/ 5 w 930"/>
                <a:gd name="T63" fmla="*/ 0 h 1327"/>
                <a:gd name="T64" fmla="*/ 5 w 930"/>
                <a:gd name="T65" fmla="*/ 0 h 1327"/>
                <a:gd name="T66" fmla="*/ 5 w 930"/>
                <a:gd name="T67" fmla="*/ 0 h 1327"/>
                <a:gd name="T68" fmla="*/ 5 w 930"/>
                <a:gd name="T69" fmla="*/ 0 h 1327"/>
                <a:gd name="T70" fmla="*/ 5 w 930"/>
                <a:gd name="T71" fmla="*/ 0 h 1327"/>
                <a:gd name="T72" fmla="*/ 5 w 930"/>
                <a:gd name="T73" fmla="*/ 0 h 1327"/>
                <a:gd name="T74" fmla="*/ 5 w 930"/>
                <a:gd name="T75" fmla="*/ 0 h 1327"/>
                <a:gd name="T76" fmla="*/ 5 w 930"/>
                <a:gd name="T77" fmla="*/ 0 h 1327"/>
                <a:gd name="T78" fmla="*/ 5 w 930"/>
                <a:gd name="T79" fmla="*/ 0 h 1327"/>
                <a:gd name="T80" fmla="*/ 5 w 930"/>
                <a:gd name="T81" fmla="*/ 0 h 1327"/>
                <a:gd name="T82" fmla="*/ 5 w 930"/>
                <a:gd name="T83" fmla="*/ 0 h 1327"/>
                <a:gd name="T84" fmla="*/ 5 w 930"/>
                <a:gd name="T85" fmla="*/ 0 h 1327"/>
                <a:gd name="T86" fmla="*/ 4 w 930"/>
                <a:gd name="T87" fmla="*/ 0 h 1327"/>
                <a:gd name="T88" fmla="*/ 4 w 930"/>
                <a:gd name="T89" fmla="*/ 0 h 1327"/>
                <a:gd name="T90" fmla="*/ 4 w 930"/>
                <a:gd name="T91" fmla="*/ 0 h 1327"/>
                <a:gd name="T92" fmla="*/ 4 w 930"/>
                <a:gd name="T93" fmla="*/ 0 h 1327"/>
                <a:gd name="T94" fmla="*/ 4 w 930"/>
                <a:gd name="T95" fmla="*/ 0 h 1327"/>
                <a:gd name="T96" fmla="*/ 3 w 930"/>
                <a:gd name="T97" fmla="*/ 0 h 1327"/>
                <a:gd name="T98" fmla="*/ 3 w 930"/>
                <a:gd name="T99" fmla="*/ 0 h 1327"/>
                <a:gd name="T100" fmla="*/ 3 w 930"/>
                <a:gd name="T101" fmla="*/ 0 h 1327"/>
                <a:gd name="T102" fmla="*/ 2 w 930"/>
                <a:gd name="T103" fmla="*/ 0 h 1327"/>
                <a:gd name="T104" fmla="*/ 2 w 930"/>
                <a:gd name="T105" fmla="*/ 0 h 1327"/>
                <a:gd name="T106" fmla="*/ 2 w 930"/>
                <a:gd name="T107" fmla="*/ 0 h 1327"/>
                <a:gd name="T108" fmla="*/ 2 w 930"/>
                <a:gd name="T109" fmla="*/ 0 h 1327"/>
                <a:gd name="T110" fmla="*/ 1 w 930"/>
                <a:gd name="T111" fmla="*/ 0 h 1327"/>
                <a:gd name="T112" fmla="*/ 1 w 930"/>
                <a:gd name="T113" fmla="*/ 0 h 1327"/>
                <a:gd name="T114" fmla="*/ 1 w 930"/>
                <a:gd name="T115" fmla="*/ 0 h 1327"/>
                <a:gd name="T116" fmla="*/ 1 w 930"/>
                <a:gd name="T117" fmla="*/ 0 h 1327"/>
                <a:gd name="T118" fmla="*/ 1 w 930"/>
                <a:gd name="T119" fmla="*/ 0 h 1327"/>
                <a:gd name="T120" fmla="*/ 1 w 930"/>
                <a:gd name="T121" fmla="*/ 0 h 1327"/>
                <a:gd name="T122" fmla="*/ 1 w 930"/>
                <a:gd name="T123" fmla="*/ 0 h 132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30"/>
                <a:gd name="T187" fmla="*/ 0 h 1327"/>
                <a:gd name="T188" fmla="*/ 930 w 930"/>
                <a:gd name="T189" fmla="*/ 1327 h 132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30" h="1327">
                  <a:moveTo>
                    <a:pt x="89" y="4"/>
                  </a:moveTo>
                  <a:lnTo>
                    <a:pt x="69" y="0"/>
                  </a:lnTo>
                  <a:lnTo>
                    <a:pt x="0" y="176"/>
                  </a:lnTo>
                  <a:lnTo>
                    <a:pt x="20" y="184"/>
                  </a:lnTo>
                  <a:lnTo>
                    <a:pt x="35" y="188"/>
                  </a:lnTo>
                  <a:lnTo>
                    <a:pt x="50" y="194"/>
                  </a:lnTo>
                  <a:lnTo>
                    <a:pt x="69" y="201"/>
                  </a:lnTo>
                  <a:lnTo>
                    <a:pt x="86" y="208"/>
                  </a:lnTo>
                  <a:lnTo>
                    <a:pt x="104" y="215"/>
                  </a:lnTo>
                  <a:lnTo>
                    <a:pt x="118" y="222"/>
                  </a:lnTo>
                  <a:lnTo>
                    <a:pt x="136" y="230"/>
                  </a:lnTo>
                  <a:lnTo>
                    <a:pt x="151" y="237"/>
                  </a:lnTo>
                  <a:lnTo>
                    <a:pt x="168" y="246"/>
                  </a:lnTo>
                  <a:lnTo>
                    <a:pt x="184" y="254"/>
                  </a:lnTo>
                  <a:lnTo>
                    <a:pt x="200" y="264"/>
                  </a:lnTo>
                  <a:lnTo>
                    <a:pt x="215" y="274"/>
                  </a:lnTo>
                  <a:lnTo>
                    <a:pt x="228" y="282"/>
                  </a:lnTo>
                  <a:lnTo>
                    <a:pt x="240" y="290"/>
                  </a:lnTo>
                  <a:lnTo>
                    <a:pt x="255" y="299"/>
                  </a:lnTo>
                  <a:lnTo>
                    <a:pt x="268" y="309"/>
                  </a:lnTo>
                  <a:lnTo>
                    <a:pt x="283" y="320"/>
                  </a:lnTo>
                  <a:lnTo>
                    <a:pt x="297" y="330"/>
                  </a:lnTo>
                  <a:lnTo>
                    <a:pt x="308" y="337"/>
                  </a:lnTo>
                  <a:lnTo>
                    <a:pt x="320" y="346"/>
                  </a:lnTo>
                  <a:lnTo>
                    <a:pt x="335" y="359"/>
                  </a:lnTo>
                  <a:lnTo>
                    <a:pt x="350" y="373"/>
                  </a:lnTo>
                  <a:lnTo>
                    <a:pt x="370" y="389"/>
                  </a:lnTo>
                  <a:lnTo>
                    <a:pt x="387" y="405"/>
                  </a:lnTo>
                  <a:lnTo>
                    <a:pt x="406" y="422"/>
                  </a:lnTo>
                  <a:lnTo>
                    <a:pt x="423" y="439"/>
                  </a:lnTo>
                  <a:lnTo>
                    <a:pt x="440" y="460"/>
                  </a:lnTo>
                  <a:lnTo>
                    <a:pt x="454" y="476"/>
                  </a:lnTo>
                  <a:lnTo>
                    <a:pt x="468" y="495"/>
                  </a:lnTo>
                  <a:lnTo>
                    <a:pt x="483" y="513"/>
                  </a:lnTo>
                  <a:lnTo>
                    <a:pt x="499" y="535"/>
                  </a:lnTo>
                  <a:lnTo>
                    <a:pt x="515" y="558"/>
                  </a:lnTo>
                  <a:lnTo>
                    <a:pt x="529" y="579"/>
                  </a:lnTo>
                  <a:lnTo>
                    <a:pt x="544" y="603"/>
                  </a:lnTo>
                  <a:lnTo>
                    <a:pt x="559" y="628"/>
                  </a:lnTo>
                  <a:lnTo>
                    <a:pt x="570" y="652"/>
                  </a:lnTo>
                  <a:lnTo>
                    <a:pt x="582" y="675"/>
                  </a:lnTo>
                  <a:lnTo>
                    <a:pt x="592" y="697"/>
                  </a:lnTo>
                  <a:lnTo>
                    <a:pt x="601" y="718"/>
                  </a:lnTo>
                  <a:lnTo>
                    <a:pt x="612" y="742"/>
                  </a:lnTo>
                  <a:lnTo>
                    <a:pt x="620" y="765"/>
                  </a:lnTo>
                  <a:lnTo>
                    <a:pt x="628" y="788"/>
                  </a:lnTo>
                  <a:lnTo>
                    <a:pt x="636" y="814"/>
                  </a:lnTo>
                  <a:lnTo>
                    <a:pt x="643" y="835"/>
                  </a:lnTo>
                  <a:lnTo>
                    <a:pt x="650" y="862"/>
                  </a:lnTo>
                  <a:lnTo>
                    <a:pt x="657" y="888"/>
                  </a:lnTo>
                  <a:lnTo>
                    <a:pt x="662" y="915"/>
                  </a:lnTo>
                  <a:lnTo>
                    <a:pt x="667" y="943"/>
                  </a:lnTo>
                  <a:lnTo>
                    <a:pt x="672" y="971"/>
                  </a:lnTo>
                  <a:lnTo>
                    <a:pt x="674" y="997"/>
                  </a:lnTo>
                  <a:lnTo>
                    <a:pt x="676" y="1023"/>
                  </a:lnTo>
                  <a:lnTo>
                    <a:pt x="677" y="1054"/>
                  </a:lnTo>
                  <a:lnTo>
                    <a:pt x="677" y="1080"/>
                  </a:lnTo>
                  <a:lnTo>
                    <a:pt x="677" y="1111"/>
                  </a:lnTo>
                  <a:lnTo>
                    <a:pt x="612" y="1111"/>
                  </a:lnTo>
                  <a:lnTo>
                    <a:pt x="764" y="1327"/>
                  </a:lnTo>
                  <a:lnTo>
                    <a:pt x="930" y="1111"/>
                  </a:lnTo>
                  <a:lnTo>
                    <a:pt x="866" y="1111"/>
                  </a:lnTo>
                  <a:lnTo>
                    <a:pt x="866" y="1076"/>
                  </a:lnTo>
                  <a:lnTo>
                    <a:pt x="865" y="1045"/>
                  </a:lnTo>
                  <a:lnTo>
                    <a:pt x="863" y="1013"/>
                  </a:lnTo>
                  <a:lnTo>
                    <a:pt x="860" y="984"/>
                  </a:lnTo>
                  <a:lnTo>
                    <a:pt x="858" y="956"/>
                  </a:lnTo>
                  <a:lnTo>
                    <a:pt x="855" y="930"/>
                  </a:lnTo>
                  <a:lnTo>
                    <a:pt x="850" y="901"/>
                  </a:lnTo>
                  <a:lnTo>
                    <a:pt x="845" y="876"/>
                  </a:lnTo>
                  <a:lnTo>
                    <a:pt x="841" y="852"/>
                  </a:lnTo>
                  <a:lnTo>
                    <a:pt x="835" y="825"/>
                  </a:lnTo>
                  <a:lnTo>
                    <a:pt x="827" y="792"/>
                  </a:lnTo>
                  <a:lnTo>
                    <a:pt x="820" y="766"/>
                  </a:lnTo>
                  <a:lnTo>
                    <a:pt x="812" y="741"/>
                  </a:lnTo>
                  <a:lnTo>
                    <a:pt x="804" y="717"/>
                  </a:lnTo>
                  <a:lnTo>
                    <a:pt x="794" y="688"/>
                  </a:lnTo>
                  <a:lnTo>
                    <a:pt x="783" y="662"/>
                  </a:lnTo>
                  <a:lnTo>
                    <a:pt x="773" y="637"/>
                  </a:lnTo>
                  <a:lnTo>
                    <a:pt x="763" y="613"/>
                  </a:lnTo>
                  <a:lnTo>
                    <a:pt x="749" y="586"/>
                  </a:lnTo>
                  <a:lnTo>
                    <a:pt x="736" y="560"/>
                  </a:lnTo>
                  <a:lnTo>
                    <a:pt x="725" y="536"/>
                  </a:lnTo>
                  <a:lnTo>
                    <a:pt x="711" y="513"/>
                  </a:lnTo>
                  <a:lnTo>
                    <a:pt x="698" y="492"/>
                  </a:lnTo>
                  <a:lnTo>
                    <a:pt x="684" y="469"/>
                  </a:lnTo>
                  <a:lnTo>
                    <a:pt x="670" y="449"/>
                  </a:lnTo>
                  <a:lnTo>
                    <a:pt x="654" y="424"/>
                  </a:lnTo>
                  <a:lnTo>
                    <a:pt x="638" y="401"/>
                  </a:lnTo>
                  <a:lnTo>
                    <a:pt x="621" y="381"/>
                  </a:lnTo>
                  <a:lnTo>
                    <a:pt x="604" y="360"/>
                  </a:lnTo>
                  <a:lnTo>
                    <a:pt x="587" y="340"/>
                  </a:lnTo>
                  <a:lnTo>
                    <a:pt x="571" y="322"/>
                  </a:lnTo>
                  <a:lnTo>
                    <a:pt x="556" y="306"/>
                  </a:lnTo>
                  <a:lnTo>
                    <a:pt x="537" y="285"/>
                  </a:lnTo>
                  <a:lnTo>
                    <a:pt x="516" y="267"/>
                  </a:lnTo>
                  <a:lnTo>
                    <a:pt x="500" y="251"/>
                  </a:lnTo>
                  <a:lnTo>
                    <a:pt x="480" y="233"/>
                  </a:lnTo>
                  <a:lnTo>
                    <a:pt x="461" y="217"/>
                  </a:lnTo>
                  <a:lnTo>
                    <a:pt x="440" y="200"/>
                  </a:lnTo>
                  <a:lnTo>
                    <a:pt x="419" y="184"/>
                  </a:lnTo>
                  <a:lnTo>
                    <a:pt x="400" y="169"/>
                  </a:lnTo>
                  <a:lnTo>
                    <a:pt x="378" y="152"/>
                  </a:lnTo>
                  <a:lnTo>
                    <a:pt x="359" y="139"/>
                  </a:lnTo>
                  <a:lnTo>
                    <a:pt x="341" y="126"/>
                  </a:lnTo>
                  <a:lnTo>
                    <a:pt x="327" y="118"/>
                  </a:lnTo>
                  <a:lnTo>
                    <a:pt x="316" y="109"/>
                  </a:lnTo>
                  <a:lnTo>
                    <a:pt x="305" y="102"/>
                  </a:lnTo>
                  <a:lnTo>
                    <a:pt x="295" y="97"/>
                  </a:lnTo>
                  <a:lnTo>
                    <a:pt x="283" y="92"/>
                  </a:lnTo>
                  <a:lnTo>
                    <a:pt x="270" y="85"/>
                  </a:lnTo>
                  <a:lnTo>
                    <a:pt x="256" y="78"/>
                  </a:lnTo>
                  <a:lnTo>
                    <a:pt x="243" y="71"/>
                  </a:lnTo>
                  <a:lnTo>
                    <a:pt x="233" y="65"/>
                  </a:lnTo>
                  <a:lnTo>
                    <a:pt x="220" y="58"/>
                  </a:lnTo>
                  <a:lnTo>
                    <a:pt x="206" y="51"/>
                  </a:lnTo>
                  <a:lnTo>
                    <a:pt x="192" y="46"/>
                  </a:lnTo>
                  <a:lnTo>
                    <a:pt x="177" y="38"/>
                  </a:lnTo>
                  <a:lnTo>
                    <a:pt x="165" y="33"/>
                  </a:lnTo>
                  <a:lnTo>
                    <a:pt x="153" y="27"/>
                  </a:lnTo>
                  <a:lnTo>
                    <a:pt x="139" y="23"/>
                  </a:lnTo>
                  <a:lnTo>
                    <a:pt x="126" y="17"/>
                  </a:lnTo>
                  <a:lnTo>
                    <a:pt x="112" y="12"/>
                  </a:lnTo>
                  <a:lnTo>
                    <a:pt x="101" y="9"/>
                  </a:lnTo>
                  <a:lnTo>
                    <a:pt x="89" y="4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 rot="20705152">
              <a:off x="3694200" y="3648817"/>
              <a:ext cx="1673386" cy="480028"/>
            </a:xfrm>
            <a:custGeom>
              <a:avLst/>
              <a:gdLst>
                <a:gd name="T0" fmla="*/ 2 w 1323"/>
                <a:gd name="T1" fmla="*/ 0 h 908"/>
                <a:gd name="T2" fmla="*/ 2 w 1323"/>
                <a:gd name="T3" fmla="*/ 0 h 908"/>
                <a:gd name="T4" fmla="*/ 2 w 1323"/>
                <a:gd name="T5" fmla="*/ 0 h 908"/>
                <a:gd name="T6" fmla="*/ 2 w 1323"/>
                <a:gd name="T7" fmla="*/ 0 h 908"/>
                <a:gd name="T8" fmla="*/ 2 w 1323"/>
                <a:gd name="T9" fmla="*/ 0 h 908"/>
                <a:gd name="T10" fmla="*/ 2 w 1323"/>
                <a:gd name="T11" fmla="*/ 0 h 908"/>
                <a:gd name="T12" fmla="*/ 2 w 1323"/>
                <a:gd name="T13" fmla="*/ 0 h 908"/>
                <a:gd name="T14" fmla="*/ 3 w 1323"/>
                <a:gd name="T15" fmla="*/ 0 h 908"/>
                <a:gd name="T16" fmla="*/ 3 w 1323"/>
                <a:gd name="T17" fmla="*/ 0 h 908"/>
                <a:gd name="T18" fmla="*/ 3 w 1323"/>
                <a:gd name="T19" fmla="*/ 0 h 908"/>
                <a:gd name="T20" fmla="*/ 3 w 1323"/>
                <a:gd name="T21" fmla="*/ 0 h 908"/>
                <a:gd name="T22" fmla="*/ 3 w 1323"/>
                <a:gd name="T23" fmla="*/ 0 h 908"/>
                <a:gd name="T24" fmla="*/ 4 w 1323"/>
                <a:gd name="T25" fmla="*/ 0 h 908"/>
                <a:gd name="T26" fmla="*/ 4 w 1323"/>
                <a:gd name="T27" fmla="*/ 0 h 908"/>
                <a:gd name="T28" fmla="*/ 4 w 1323"/>
                <a:gd name="T29" fmla="*/ 0 h 908"/>
                <a:gd name="T30" fmla="*/ 5 w 1323"/>
                <a:gd name="T31" fmla="*/ 0 h 908"/>
                <a:gd name="T32" fmla="*/ 5 w 1323"/>
                <a:gd name="T33" fmla="*/ 0 h 908"/>
                <a:gd name="T34" fmla="*/ 5 w 1323"/>
                <a:gd name="T35" fmla="*/ 0 h 908"/>
                <a:gd name="T36" fmla="*/ 5 w 1323"/>
                <a:gd name="T37" fmla="*/ 0 h 908"/>
                <a:gd name="T38" fmla="*/ 6 w 1323"/>
                <a:gd name="T39" fmla="*/ 0 h 908"/>
                <a:gd name="T40" fmla="*/ 6 w 1323"/>
                <a:gd name="T41" fmla="*/ 0 h 908"/>
                <a:gd name="T42" fmla="*/ 6 w 1323"/>
                <a:gd name="T43" fmla="*/ 0 h 908"/>
                <a:gd name="T44" fmla="*/ 6 w 1323"/>
                <a:gd name="T45" fmla="*/ 0 h 908"/>
                <a:gd name="T46" fmla="*/ 8 w 1323"/>
                <a:gd name="T47" fmla="*/ 0 h 908"/>
                <a:gd name="T48" fmla="*/ 8 w 1323"/>
                <a:gd name="T49" fmla="*/ 0 h 908"/>
                <a:gd name="T50" fmla="*/ 8 w 1323"/>
                <a:gd name="T51" fmla="*/ 0 h 908"/>
                <a:gd name="T52" fmla="*/ 8 w 1323"/>
                <a:gd name="T53" fmla="*/ 0 h 908"/>
                <a:gd name="T54" fmla="*/ 8 w 1323"/>
                <a:gd name="T55" fmla="*/ 0 h 908"/>
                <a:gd name="T56" fmla="*/ 11 w 1323"/>
                <a:gd name="T57" fmla="*/ 0 h 908"/>
                <a:gd name="T58" fmla="*/ 8 w 1323"/>
                <a:gd name="T59" fmla="*/ 0 h 908"/>
                <a:gd name="T60" fmla="*/ 8 w 1323"/>
                <a:gd name="T61" fmla="*/ 0 h 908"/>
                <a:gd name="T62" fmla="*/ 8 w 1323"/>
                <a:gd name="T63" fmla="*/ 0 h 908"/>
                <a:gd name="T64" fmla="*/ 8 w 1323"/>
                <a:gd name="T65" fmla="*/ 0 h 908"/>
                <a:gd name="T66" fmla="*/ 8 w 1323"/>
                <a:gd name="T67" fmla="*/ 0 h 908"/>
                <a:gd name="T68" fmla="*/ 6 w 1323"/>
                <a:gd name="T69" fmla="*/ 0 h 908"/>
                <a:gd name="T70" fmla="*/ 6 w 1323"/>
                <a:gd name="T71" fmla="*/ 0 h 908"/>
                <a:gd name="T72" fmla="*/ 6 w 1323"/>
                <a:gd name="T73" fmla="*/ 0 h 908"/>
                <a:gd name="T74" fmla="*/ 6 w 1323"/>
                <a:gd name="T75" fmla="*/ 0 h 908"/>
                <a:gd name="T76" fmla="*/ 5 w 1323"/>
                <a:gd name="T77" fmla="*/ 0 h 908"/>
                <a:gd name="T78" fmla="*/ 5 w 1323"/>
                <a:gd name="T79" fmla="*/ 0 h 908"/>
                <a:gd name="T80" fmla="*/ 5 w 1323"/>
                <a:gd name="T81" fmla="*/ 0 h 908"/>
                <a:gd name="T82" fmla="*/ 4 w 1323"/>
                <a:gd name="T83" fmla="*/ 0 h 908"/>
                <a:gd name="T84" fmla="*/ 4 w 1323"/>
                <a:gd name="T85" fmla="*/ 0 h 908"/>
                <a:gd name="T86" fmla="*/ 4 w 1323"/>
                <a:gd name="T87" fmla="*/ 0 h 908"/>
                <a:gd name="T88" fmla="*/ 3 w 1323"/>
                <a:gd name="T89" fmla="*/ 0 h 908"/>
                <a:gd name="T90" fmla="*/ 3 w 1323"/>
                <a:gd name="T91" fmla="*/ 0 h 908"/>
                <a:gd name="T92" fmla="*/ 2 w 1323"/>
                <a:gd name="T93" fmla="*/ 0 h 908"/>
                <a:gd name="T94" fmla="*/ 2 w 1323"/>
                <a:gd name="T95" fmla="*/ 0 h 908"/>
                <a:gd name="T96" fmla="*/ 2 w 1323"/>
                <a:gd name="T97" fmla="*/ 0 h 908"/>
                <a:gd name="T98" fmla="*/ 2 w 1323"/>
                <a:gd name="T99" fmla="*/ 0 h 908"/>
                <a:gd name="T100" fmla="*/ 2 w 1323"/>
                <a:gd name="T101" fmla="*/ 0 h 908"/>
                <a:gd name="T102" fmla="*/ 2 w 1323"/>
                <a:gd name="T103" fmla="*/ 0 h 908"/>
                <a:gd name="T104" fmla="*/ 2 w 1323"/>
                <a:gd name="T105" fmla="*/ 0 h 908"/>
                <a:gd name="T106" fmla="*/ 2 w 1323"/>
                <a:gd name="T107" fmla="*/ 0 h 908"/>
                <a:gd name="T108" fmla="*/ 2 w 1323"/>
                <a:gd name="T109" fmla="*/ 0 h 908"/>
                <a:gd name="T110" fmla="*/ 2 w 1323"/>
                <a:gd name="T111" fmla="*/ 0 h 908"/>
                <a:gd name="T112" fmla="*/ 2 w 1323"/>
                <a:gd name="T113" fmla="*/ 0 h 908"/>
                <a:gd name="T114" fmla="*/ 2 w 1323"/>
                <a:gd name="T115" fmla="*/ 0 h 908"/>
                <a:gd name="T116" fmla="*/ 2 w 1323"/>
                <a:gd name="T117" fmla="*/ 0 h 908"/>
                <a:gd name="T118" fmla="*/ 1 w 1323"/>
                <a:gd name="T119" fmla="*/ 0 h 908"/>
                <a:gd name="T120" fmla="*/ 0 w 1323"/>
                <a:gd name="T121" fmla="*/ 0 h 90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3"/>
                <a:gd name="T184" fmla="*/ 0 h 908"/>
                <a:gd name="T185" fmla="*/ 1323 w 1323"/>
                <a:gd name="T186" fmla="*/ 908 h 90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3" h="908">
                  <a:moveTo>
                    <a:pt x="0" y="839"/>
                  </a:moveTo>
                  <a:lnTo>
                    <a:pt x="179" y="908"/>
                  </a:lnTo>
                  <a:lnTo>
                    <a:pt x="184" y="893"/>
                  </a:lnTo>
                  <a:lnTo>
                    <a:pt x="190" y="878"/>
                  </a:lnTo>
                  <a:lnTo>
                    <a:pt x="197" y="859"/>
                  </a:lnTo>
                  <a:lnTo>
                    <a:pt x="204" y="842"/>
                  </a:lnTo>
                  <a:lnTo>
                    <a:pt x="210" y="824"/>
                  </a:lnTo>
                  <a:lnTo>
                    <a:pt x="217" y="811"/>
                  </a:lnTo>
                  <a:lnTo>
                    <a:pt x="225" y="792"/>
                  </a:lnTo>
                  <a:lnTo>
                    <a:pt x="232" y="777"/>
                  </a:lnTo>
                  <a:lnTo>
                    <a:pt x="242" y="760"/>
                  </a:lnTo>
                  <a:lnTo>
                    <a:pt x="250" y="744"/>
                  </a:lnTo>
                  <a:lnTo>
                    <a:pt x="260" y="728"/>
                  </a:lnTo>
                  <a:lnTo>
                    <a:pt x="269" y="713"/>
                  </a:lnTo>
                  <a:lnTo>
                    <a:pt x="277" y="700"/>
                  </a:lnTo>
                  <a:lnTo>
                    <a:pt x="285" y="687"/>
                  </a:lnTo>
                  <a:lnTo>
                    <a:pt x="295" y="674"/>
                  </a:lnTo>
                  <a:lnTo>
                    <a:pt x="305" y="660"/>
                  </a:lnTo>
                  <a:lnTo>
                    <a:pt x="315" y="645"/>
                  </a:lnTo>
                  <a:lnTo>
                    <a:pt x="326" y="631"/>
                  </a:lnTo>
                  <a:lnTo>
                    <a:pt x="333" y="621"/>
                  </a:lnTo>
                  <a:lnTo>
                    <a:pt x="342" y="608"/>
                  </a:lnTo>
                  <a:lnTo>
                    <a:pt x="354" y="593"/>
                  </a:lnTo>
                  <a:lnTo>
                    <a:pt x="368" y="578"/>
                  </a:lnTo>
                  <a:lnTo>
                    <a:pt x="384" y="558"/>
                  </a:lnTo>
                  <a:lnTo>
                    <a:pt x="400" y="541"/>
                  </a:lnTo>
                  <a:lnTo>
                    <a:pt x="418" y="523"/>
                  </a:lnTo>
                  <a:lnTo>
                    <a:pt x="435" y="505"/>
                  </a:lnTo>
                  <a:lnTo>
                    <a:pt x="456" y="488"/>
                  </a:lnTo>
                  <a:lnTo>
                    <a:pt x="472" y="474"/>
                  </a:lnTo>
                  <a:lnTo>
                    <a:pt x="489" y="461"/>
                  </a:lnTo>
                  <a:lnTo>
                    <a:pt x="509" y="446"/>
                  </a:lnTo>
                  <a:lnTo>
                    <a:pt x="531" y="429"/>
                  </a:lnTo>
                  <a:lnTo>
                    <a:pt x="554" y="413"/>
                  </a:lnTo>
                  <a:lnTo>
                    <a:pt x="574" y="400"/>
                  </a:lnTo>
                  <a:lnTo>
                    <a:pt x="599" y="385"/>
                  </a:lnTo>
                  <a:lnTo>
                    <a:pt x="624" y="370"/>
                  </a:lnTo>
                  <a:lnTo>
                    <a:pt x="648" y="358"/>
                  </a:lnTo>
                  <a:lnTo>
                    <a:pt x="671" y="347"/>
                  </a:lnTo>
                  <a:lnTo>
                    <a:pt x="693" y="336"/>
                  </a:lnTo>
                  <a:lnTo>
                    <a:pt x="714" y="327"/>
                  </a:lnTo>
                  <a:lnTo>
                    <a:pt x="738" y="317"/>
                  </a:lnTo>
                  <a:lnTo>
                    <a:pt x="761" y="309"/>
                  </a:lnTo>
                  <a:lnTo>
                    <a:pt x="784" y="301"/>
                  </a:lnTo>
                  <a:lnTo>
                    <a:pt x="809" y="292"/>
                  </a:lnTo>
                  <a:lnTo>
                    <a:pt x="831" y="286"/>
                  </a:lnTo>
                  <a:lnTo>
                    <a:pt x="858" y="279"/>
                  </a:lnTo>
                  <a:lnTo>
                    <a:pt x="884" y="272"/>
                  </a:lnTo>
                  <a:lnTo>
                    <a:pt x="911" y="266"/>
                  </a:lnTo>
                  <a:lnTo>
                    <a:pt x="938" y="261"/>
                  </a:lnTo>
                  <a:lnTo>
                    <a:pt x="967" y="257"/>
                  </a:lnTo>
                  <a:lnTo>
                    <a:pt x="992" y="254"/>
                  </a:lnTo>
                  <a:lnTo>
                    <a:pt x="1019" y="252"/>
                  </a:lnTo>
                  <a:lnTo>
                    <a:pt x="1050" y="251"/>
                  </a:lnTo>
                  <a:lnTo>
                    <a:pt x="1075" y="251"/>
                  </a:lnTo>
                  <a:lnTo>
                    <a:pt x="1107" y="251"/>
                  </a:lnTo>
                  <a:lnTo>
                    <a:pt x="1107" y="317"/>
                  </a:lnTo>
                  <a:lnTo>
                    <a:pt x="1323" y="165"/>
                  </a:lnTo>
                  <a:lnTo>
                    <a:pt x="1107" y="0"/>
                  </a:lnTo>
                  <a:lnTo>
                    <a:pt x="1107" y="62"/>
                  </a:lnTo>
                  <a:lnTo>
                    <a:pt x="1072" y="62"/>
                  </a:lnTo>
                  <a:lnTo>
                    <a:pt x="1041" y="63"/>
                  </a:lnTo>
                  <a:lnTo>
                    <a:pt x="1009" y="66"/>
                  </a:lnTo>
                  <a:lnTo>
                    <a:pt x="980" y="68"/>
                  </a:lnTo>
                  <a:lnTo>
                    <a:pt x="952" y="70"/>
                  </a:lnTo>
                  <a:lnTo>
                    <a:pt x="926" y="74"/>
                  </a:lnTo>
                  <a:lnTo>
                    <a:pt x="897" y="78"/>
                  </a:lnTo>
                  <a:lnTo>
                    <a:pt x="872" y="83"/>
                  </a:lnTo>
                  <a:lnTo>
                    <a:pt x="847" y="88"/>
                  </a:lnTo>
                  <a:lnTo>
                    <a:pt x="821" y="93"/>
                  </a:lnTo>
                  <a:lnTo>
                    <a:pt x="787" y="101"/>
                  </a:lnTo>
                  <a:lnTo>
                    <a:pt x="762" y="108"/>
                  </a:lnTo>
                  <a:lnTo>
                    <a:pt x="737" y="116"/>
                  </a:lnTo>
                  <a:lnTo>
                    <a:pt x="713" y="124"/>
                  </a:lnTo>
                  <a:lnTo>
                    <a:pt x="684" y="135"/>
                  </a:lnTo>
                  <a:lnTo>
                    <a:pt x="657" y="145"/>
                  </a:lnTo>
                  <a:lnTo>
                    <a:pt x="633" y="155"/>
                  </a:lnTo>
                  <a:lnTo>
                    <a:pt x="609" y="166"/>
                  </a:lnTo>
                  <a:lnTo>
                    <a:pt x="581" y="180"/>
                  </a:lnTo>
                  <a:lnTo>
                    <a:pt x="556" y="192"/>
                  </a:lnTo>
                  <a:lnTo>
                    <a:pt x="532" y="204"/>
                  </a:lnTo>
                  <a:lnTo>
                    <a:pt x="509" y="218"/>
                  </a:lnTo>
                  <a:lnTo>
                    <a:pt x="487" y="229"/>
                  </a:lnTo>
                  <a:lnTo>
                    <a:pt x="465" y="244"/>
                  </a:lnTo>
                  <a:lnTo>
                    <a:pt x="444" y="258"/>
                  </a:lnTo>
                  <a:lnTo>
                    <a:pt x="420" y="274"/>
                  </a:lnTo>
                  <a:lnTo>
                    <a:pt x="397" y="290"/>
                  </a:lnTo>
                  <a:lnTo>
                    <a:pt x="376" y="307"/>
                  </a:lnTo>
                  <a:lnTo>
                    <a:pt x="356" y="325"/>
                  </a:lnTo>
                  <a:lnTo>
                    <a:pt x="336" y="341"/>
                  </a:lnTo>
                  <a:lnTo>
                    <a:pt x="318" y="357"/>
                  </a:lnTo>
                  <a:lnTo>
                    <a:pt x="301" y="372"/>
                  </a:lnTo>
                  <a:lnTo>
                    <a:pt x="281" y="391"/>
                  </a:lnTo>
                  <a:lnTo>
                    <a:pt x="262" y="412"/>
                  </a:lnTo>
                  <a:lnTo>
                    <a:pt x="246" y="428"/>
                  </a:lnTo>
                  <a:lnTo>
                    <a:pt x="229" y="448"/>
                  </a:lnTo>
                  <a:lnTo>
                    <a:pt x="213" y="467"/>
                  </a:lnTo>
                  <a:lnTo>
                    <a:pt x="195" y="488"/>
                  </a:lnTo>
                  <a:lnTo>
                    <a:pt x="179" y="509"/>
                  </a:lnTo>
                  <a:lnTo>
                    <a:pt x="164" y="528"/>
                  </a:lnTo>
                  <a:lnTo>
                    <a:pt x="147" y="550"/>
                  </a:lnTo>
                  <a:lnTo>
                    <a:pt x="134" y="569"/>
                  </a:lnTo>
                  <a:lnTo>
                    <a:pt x="122" y="587"/>
                  </a:lnTo>
                  <a:lnTo>
                    <a:pt x="114" y="600"/>
                  </a:lnTo>
                  <a:lnTo>
                    <a:pt x="105" y="613"/>
                  </a:lnTo>
                  <a:lnTo>
                    <a:pt x="98" y="623"/>
                  </a:lnTo>
                  <a:lnTo>
                    <a:pt x="93" y="633"/>
                  </a:lnTo>
                  <a:lnTo>
                    <a:pt x="86" y="645"/>
                  </a:lnTo>
                  <a:lnTo>
                    <a:pt x="80" y="659"/>
                  </a:lnTo>
                  <a:lnTo>
                    <a:pt x="73" y="672"/>
                  </a:lnTo>
                  <a:lnTo>
                    <a:pt x="66" y="684"/>
                  </a:lnTo>
                  <a:lnTo>
                    <a:pt x="61" y="694"/>
                  </a:lnTo>
                  <a:lnTo>
                    <a:pt x="54" y="708"/>
                  </a:lnTo>
                  <a:lnTo>
                    <a:pt x="47" y="722"/>
                  </a:lnTo>
                  <a:lnTo>
                    <a:pt x="41" y="736"/>
                  </a:lnTo>
                  <a:lnTo>
                    <a:pt x="33" y="751"/>
                  </a:lnTo>
                  <a:lnTo>
                    <a:pt x="28" y="763"/>
                  </a:lnTo>
                  <a:lnTo>
                    <a:pt x="23" y="775"/>
                  </a:lnTo>
                  <a:lnTo>
                    <a:pt x="18" y="789"/>
                  </a:lnTo>
                  <a:lnTo>
                    <a:pt x="12" y="802"/>
                  </a:lnTo>
                  <a:lnTo>
                    <a:pt x="8" y="816"/>
                  </a:lnTo>
                  <a:lnTo>
                    <a:pt x="4" y="827"/>
                  </a:lnTo>
                  <a:lnTo>
                    <a:pt x="0" y="839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 rot="20705152">
              <a:off x="5033579" y="4242977"/>
              <a:ext cx="1663316" cy="480028"/>
            </a:xfrm>
            <a:custGeom>
              <a:avLst/>
              <a:gdLst>
                <a:gd name="T0" fmla="*/ 7 w 1323"/>
                <a:gd name="T1" fmla="*/ 0 h 910"/>
                <a:gd name="T2" fmla="*/ 7 w 1323"/>
                <a:gd name="T3" fmla="*/ 0 h 910"/>
                <a:gd name="T4" fmla="*/ 7 w 1323"/>
                <a:gd name="T5" fmla="*/ 0 h 910"/>
                <a:gd name="T6" fmla="*/ 7 w 1323"/>
                <a:gd name="T7" fmla="*/ 0 h 910"/>
                <a:gd name="T8" fmla="*/ 7 w 1323"/>
                <a:gd name="T9" fmla="*/ 0 h 910"/>
                <a:gd name="T10" fmla="*/ 7 w 1323"/>
                <a:gd name="T11" fmla="*/ 0 h 910"/>
                <a:gd name="T12" fmla="*/ 7 w 1323"/>
                <a:gd name="T13" fmla="*/ 0 h 910"/>
                <a:gd name="T14" fmla="*/ 7 w 1323"/>
                <a:gd name="T15" fmla="*/ 0 h 910"/>
                <a:gd name="T16" fmla="*/ 7 w 1323"/>
                <a:gd name="T17" fmla="*/ 0 h 910"/>
                <a:gd name="T18" fmla="*/ 7 w 1323"/>
                <a:gd name="T19" fmla="*/ 0 h 910"/>
                <a:gd name="T20" fmla="*/ 7 w 1323"/>
                <a:gd name="T21" fmla="*/ 0 h 910"/>
                <a:gd name="T22" fmla="*/ 7 w 1323"/>
                <a:gd name="T23" fmla="*/ 0 h 910"/>
                <a:gd name="T24" fmla="*/ 7 w 1323"/>
                <a:gd name="T25" fmla="*/ 0 h 910"/>
                <a:gd name="T26" fmla="*/ 7 w 1323"/>
                <a:gd name="T27" fmla="*/ 0 h 910"/>
                <a:gd name="T28" fmla="*/ 5 w 1323"/>
                <a:gd name="T29" fmla="*/ 0 h 910"/>
                <a:gd name="T30" fmla="*/ 5 w 1323"/>
                <a:gd name="T31" fmla="*/ 0 h 910"/>
                <a:gd name="T32" fmla="*/ 5 w 1323"/>
                <a:gd name="T33" fmla="*/ 0 h 910"/>
                <a:gd name="T34" fmla="*/ 5 w 1323"/>
                <a:gd name="T35" fmla="*/ 0 h 910"/>
                <a:gd name="T36" fmla="*/ 5 w 1323"/>
                <a:gd name="T37" fmla="*/ 0 h 910"/>
                <a:gd name="T38" fmla="*/ 4 w 1323"/>
                <a:gd name="T39" fmla="*/ 0 h 910"/>
                <a:gd name="T40" fmla="*/ 4 w 1323"/>
                <a:gd name="T41" fmla="*/ 0 h 910"/>
                <a:gd name="T42" fmla="*/ 4 w 1323"/>
                <a:gd name="T43" fmla="*/ 0 h 910"/>
                <a:gd name="T44" fmla="*/ 3 w 1323"/>
                <a:gd name="T45" fmla="*/ 0 h 910"/>
                <a:gd name="T46" fmla="*/ 3 w 1323"/>
                <a:gd name="T47" fmla="*/ 0 h 910"/>
                <a:gd name="T48" fmla="*/ 3 w 1323"/>
                <a:gd name="T49" fmla="*/ 0 h 910"/>
                <a:gd name="T50" fmla="*/ 2 w 1323"/>
                <a:gd name="T51" fmla="*/ 0 h 910"/>
                <a:gd name="T52" fmla="*/ 1 w 1323"/>
                <a:gd name="T53" fmla="*/ 0 h 910"/>
                <a:gd name="T54" fmla="*/ 1 w 1323"/>
                <a:gd name="T55" fmla="*/ 0 h 910"/>
                <a:gd name="T56" fmla="*/ 0 w 1323"/>
                <a:gd name="T57" fmla="*/ 0 h 910"/>
                <a:gd name="T58" fmla="*/ 1 w 1323"/>
                <a:gd name="T59" fmla="*/ 0 h 910"/>
                <a:gd name="T60" fmla="*/ 2 w 1323"/>
                <a:gd name="T61" fmla="*/ 0 h 910"/>
                <a:gd name="T62" fmla="*/ 2 w 1323"/>
                <a:gd name="T63" fmla="*/ 0 h 910"/>
                <a:gd name="T64" fmla="*/ 3 w 1323"/>
                <a:gd name="T65" fmla="*/ 0 h 910"/>
                <a:gd name="T66" fmla="*/ 3 w 1323"/>
                <a:gd name="T67" fmla="*/ 0 h 910"/>
                <a:gd name="T68" fmla="*/ 4 w 1323"/>
                <a:gd name="T69" fmla="*/ 0 h 910"/>
                <a:gd name="T70" fmla="*/ 4 w 1323"/>
                <a:gd name="T71" fmla="*/ 0 h 910"/>
                <a:gd name="T72" fmla="*/ 4 w 1323"/>
                <a:gd name="T73" fmla="*/ 0 h 910"/>
                <a:gd name="T74" fmla="*/ 5 w 1323"/>
                <a:gd name="T75" fmla="*/ 0 h 910"/>
                <a:gd name="T76" fmla="*/ 5 w 1323"/>
                <a:gd name="T77" fmla="*/ 0 h 910"/>
                <a:gd name="T78" fmla="*/ 5 w 1323"/>
                <a:gd name="T79" fmla="*/ 0 h 910"/>
                <a:gd name="T80" fmla="*/ 5 w 1323"/>
                <a:gd name="T81" fmla="*/ 0 h 910"/>
                <a:gd name="T82" fmla="*/ 5 w 1323"/>
                <a:gd name="T83" fmla="*/ 0 h 910"/>
                <a:gd name="T84" fmla="*/ 7 w 1323"/>
                <a:gd name="T85" fmla="*/ 0 h 910"/>
                <a:gd name="T86" fmla="*/ 7 w 1323"/>
                <a:gd name="T87" fmla="*/ 0 h 910"/>
                <a:gd name="T88" fmla="*/ 7 w 1323"/>
                <a:gd name="T89" fmla="*/ 0 h 910"/>
                <a:gd name="T90" fmla="*/ 7 w 1323"/>
                <a:gd name="T91" fmla="*/ 0 h 910"/>
                <a:gd name="T92" fmla="*/ 7 w 1323"/>
                <a:gd name="T93" fmla="*/ 0 h 910"/>
                <a:gd name="T94" fmla="*/ 7 w 1323"/>
                <a:gd name="T95" fmla="*/ 0 h 910"/>
                <a:gd name="T96" fmla="*/ 7 w 1323"/>
                <a:gd name="T97" fmla="*/ 0 h 910"/>
                <a:gd name="T98" fmla="*/ 8 w 1323"/>
                <a:gd name="T99" fmla="*/ 0 h 910"/>
                <a:gd name="T100" fmla="*/ 9 w 1323"/>
                <a:gd name="T101" fmla="*/ 0 h 910"/>
                <a:gd name="T102" fmla="*/ 9 w 1323"/>
                <a:gd name="T103" fmla="*/ 0 h 910"/>
                <a:gd name="T104" fmla="*/ 9 w 1323"/>
                <a:gd name="T105" fmla="*/ 0 h 910"/>
                <a:gd name="T106" fmla="*/ 9 w 1323"/>
                <a:gd name="T107" fmla="*/ 0 h 910"/>
                <a:gd name="T108" fmla="*/ 9 w 1323"/>
                <a:gd name="T109" fmla="*/ 0 h 910"/>
                <a:gd name="T110" fmla="*/ 9 w 1323"/>
                <a:gd name="T111" fmla="*/ 0 h 910"/>
                <a:gd name="T112" fmla="*/ 9 w 1323"/>
                <a:gd name="T113" fmla="*/ 0 h 910"/>
                <a:gd name="T114" fmla="*/ 9 w 1323"/>
                <a:gd name="T115" fmla="*/ 0 h 910"/>
                <a:gd name="T116" fmla="*/ 9 w 1323"/>
                <a:gd name="T117" fmla="*/ 0 h 910"/>
                <a:gd name="T118" fmla="*/ 9 w 1323"/>
                <a:gd name="T119" fmla="*/ 0 h 910"/>
                <a:gd name="T120" fmla="*/ 10 w 1323"/>
                <a:gd name="T121" fmla="*/ 0 h 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23"/>
                <a:gd name="T184" fmla="*/ 0 h 910"/>
                <a:gd name="T185" fmla="*/ 1323 w 1323"/>
                <a:gd name="T186" fmla="*/ 910 h 91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23" h="910">
                  <a:moveTo>
                    <a:pt x="1323" y="69"/>
                  </a:moveTo>
                  <a:lnTo>
                    <a:pt x="1143" y="0"/>
                  </a:lnTo>
                  <a:lnTo>
                    <a:pt x="1139" y="15"/>
                  </a:lnTo>
                  <a:lnTo>
                    <a:pt x="1133" y="30"/>
                  </a:lnTo>
                  <a:lnTo>
                    <a:pt x="1126" y="50"/>
                  </a:lnTo>
                  <a:lnTo>
                    <a:pt x="1119" y="67"/>
                  </a:lnTo>
                  <a:lnTo>
                    <a:pt x="1112" y="84"/>
                  </a:lnTo>
                  <a:lnTo>
                    <a:pt x="1105" y="98"/>
                  </a:lnTo>
                  <a:lnTo>
                    <a:pt x="1097" y="116"/>
                  </a:lnTo>
                  <a:lnTo>
                    <a:pt x="1090" y="131"/>
                  </a:lnTo>
                  <a:lnTo>
                    <a:pt x="1081" y="149"/>
                  </a:lnTo>
                  <a:lnTo>
                    <a:pt x="1073" y="165"/>
                  </a:lnTo>
                  <a:lnTo>
                    <a:pt x="1063" y="181"/>
                  </a:lnTo>
                  <a:lnTo>
                    <a:pt x="1054" y="196"/>
                  </a:lnTo>
                  <a:lnTo>
                    <a:pt x="1045" y="209"/>
                  </a:lnTo>
                  <a:lnTo>
                    <a:pt x="1037" y="221"/>
                  </a:lnTo>
                  <a:lnTo>
                    <a:pt x="1028" y="235"/>
                  </a:lnTo>
                  <a:lnTo>
                    <a:pt x="1018" y="249"/>
                  </a:lnTo>
                  <a:lnTo>
                    <a:pt x="1007" y="264"/>
                  </a:lnTo>
                  <a:lnTo>
                    <a:pt x="997" y="278"/>
                  </a:lnTo>
                  <a:lnTo>
                    <a:pt x="990" y="288"/>
                  </a:lnTo>
                  <a:lnTo>
                    <a:pt x="981" y="301"/>
                  </a:lnTo>
                  <a:lnTo>
                    <a:pt x="968" y="316"/>
                  </a:lnTo>
                  <a:lnTo>
                    <a:pt x="955" y="331"/>
                  </a:lnTo>
                  <a:lnTo>
                    <a:pt x="938" y="350"/>
                  </a:lnTo>
                  <a:lnTo>
                    <a:pt x="922" y="367"/>
                  </a:lnTo>
                  <a:lnTo>
                    <a:pt x="905" y="386"/>
                  </a:lnTo>
                  <a:lnTo>
                    <a:pt x="888" y="403"/>
                  </a:lnTo>
                  <a:lnTo>
                    <a:pt x="867" y="420"/>
                  </a:lnTo>
                  <a:lnTo>
                    <a:pt x="851" y="434"/>
                  </a:lnTo>
                  <a:lnTo>
                    <a:pt x="834" y="448"/>
                  </a:lnTo>
                  <a:lnTo>
                    <a:pt x="814" y="463"/>
                  </a:lnTo>
                  <a:lnTo>
                    <a:pt x="792" y="479"/>
                  </a:lnTo>
                  <a:lnTo>
                    <a:pt x="769" y="495"/>
                  </a:lnTo>
                  <a:lnTo>
                    <a:pt x="748" y="509"/>
                  </a:lnTo>
                  <a:lnTo>
                    <a:pt x="724" y="524"/>
                  </a:lnTo>
                  <a:lnTo>
                    <a:pt x="699" y="539"/>
                  </a:lnTo>
                  <a:lnTo>
                    <a:pt x="675" y="550"/>
                  </a:lnTo>
                  <a:lnTo>
                    <a:pt x="652" y="562"/>
                  </a:lnTo>
                  <a:lnTo>
                    <a:pt x="630" y="572"/>
                  </a:lnTo>
                  <a:lnTo>
                    <a:pt x="609" y="582"/>
                  </a:lnTo>
                  <a:lnTo>
                    <a:pt x="585" y="592"/>
                  </a:lnTo>
                  <a:lnTo>
                    <a:pt x="562" y="600"/>
                  </a:lnTo>
                  <a:lnTo>
                    <a:pt x="539" y="608"/>
                  </a:lnTo>
                  <a:lnTo>
                    <a:pt x="513" y="616"/>
                  </a:lnTo>
                  <a:lnTo>
                    <a:pt x="492" y="623"/>
                  </a:lnTo>
                  <a:lnTo>
                    <a:pt x="465" y="630"/>
                  </a:lnTo>
                  <a:lnTo>
                    <a:pt x="439" y="637"/>
                  </a:lnTo>
                  <a:lnTo>
                    <a:pt x="412" y="643"/>
                  </a:lnTo>
                  <a:lnTo>
                    <a:pt x="384" y="647"/>
                  </a:lnTo>
                  <a:lnTo>
                    <a:pt x="356" y="652"/>
                  </a:lnTo>
                  <a:lnTo>
                    <a:pt x="330" y="654"/>
                  </a:lnTo>
                  <a:lnTo>
                    <a:pt x="304" y="656"/>
                  </a:lnTo>
                  <a:lnTo>
                    <a:pt x="273" y="658"/>
                  </a:lnTo>
                  <a:lnTo>
                    <a:pt x="247" y="658"/>
                  </a:lnTo>
                  <a:lnTo>
                    <a:pt x="216" y="658"/>
                  </a:lnTo>
                  <a:lnTo>
                    <a:pt x="216" y="592"/>
                  </a:lnTo>
                  <a:lnTo>
                    <a:pt x="0" y="744"/>
                  </a:lnTo>
                  <a:lnTo>
                    <a:pt x="216" y="910"/>
                  </a:lnTo>
                  <a:lnTo>
                    <a:pt x="216" y="846"/>
                  </a:lnTo>
                  <a:lnTo>
                    <a:pt x="251" y="846"/>
                  </a:lnTo>
                  <a:lnTo>
                    <a:pt x="282" y="845"/>
                  </a:lnTo>
                  <a:lnTo>
                    <a:pt x="314" y="843"/>
                  </a:lnTo>
                  <a:lnTo>
                    <a:pt x="343" y="841"/>
                  </a:lnTo>
                  <a:lnTo>
                    <a:pt x="371" y="838"/>
                  </a:lnTo>
                  <a:lnTo>
                    <a:pt x="397" y="835"/>
                  </a:lnTo>
                  <a:lnTo>
                    <a:pt x="426" y="830"/>
                  </a:lnTo>
                  <a:lnTo>
                    <a:pt x="451" y="826"/>
                  </a:lnTo>
                  <a:lnTo>
                    <a:pt x="475" y="821"/>
                  </a:lnTo>
                  <a:lnTo>
                    <a:pt x="502" y="815"/>
                  </a:lnTo>
                  <a:lnTo>
                    <a:pt x="535" y="807"/>
                  </a:lnTo>
                  <a:lnTo>
                    <a:pt x="561" y="800"/>
                  </a:lnTo>
                  <a:lnTo>
                    <a:pt x="586" y="792"/>
                  </a:lnTo>
                  <a:lnTo>
                    <a:pt x="610" y="784"/>
                  </a:lnTo>
                  <a:lnTo>
                    <a:pt x="639" y="774"/>
                  </a:lnTo>
                  <a:lnTo>
                    <a:pt x="665" y="763"/>
                  </a:lnTo>
                  <a:lnTo>
                    <a:pt x="690" y="753"/>
                  </a:lnTo>
                  <a:lnTo>
                    <a:pt x="714" y="743"/>
                  </a:lnTo>
                  <a:lnTo>
                    <a:pt x="741" y="729"/>
                  </a:lnTo>
                  <a:lnTo>
                    <a:pt x="767" y="716"/>
                  </a:lnTo>
                  <a:lnTo>
                    <a:pt x="791" y="705"/>
                  </a:lnTo>
                  <a:lnTo>
                    <a:pt x="814" y="691"/>
                  </a:lnTo>
                  <a:lnTo>
                    <a:pt x="835" y="679"/>
                  </a:lnTo>
                  <a:lnTo>
                    <a:pt x="858" y="664"/>
                  </a:lnTo>
                  <a:lnTo>
                    <a:pt x="878" y="651"/>
                  </a:lnTo>
                  <a:lnTo>
                    <a:pt x="903" y="635"/>
                  </a:lnTo>
                  <a:lnTo>
                    <a:pt x="926" y="618"/>
                  </a:lnTo>
                  <a:lnTo>
                    <a:pt x="946" y="601"/>
                  </a:lnTo>
                  <a:lnTo>
                    <a:pt x="967" y="584"/>
                  </a:lnTo>
                  <a:lnTo>
                    <a:pt x="987" y="568"/>
                  </a:lnTo>
                  <a:lnTo>
                    <a:pt x="1005" y="552"/>
                  </a:lnTo>
                  <a:lnTo>
                    <a:pt x="1021" y="537"/>
                  </a:lnTo>
                  <a:lnTo>
                    <a:pt x="1042" y="517"/>
                  </a:lnTo>
                  <a:lnTo>
                    <a:pt x="1060" y="496"/>
                  </a:lnTo>
                  <a:lnTo>
                    <a:pt x="1077" y="480"/>
                  </a:lnTo>
                  <a:lnTo>
                    <a:pt x="1094" y="461"/>
                  </a:lnTo>
                  <a:lnTo>
                    <a:pt x="1110" y="441"/>
                  </a:lnTo>
                  <a:lnTo>
                    <a:pt x="1127" y="420"/>
                  </a:lnTo>
                  <a:lnTo>
                    <a:pt x="1143" y="400"/>
                  </a:lnTo>
                  <a:lnTo>
                    <a:pt x="1158" y="380"/>
                  </a:lnTo>
                  <a:lnTo>
                    <a:pt x="1176" y="358"/>
                  </a:lnTo>
                  <a:lnTo>
                    <a:pt x="1188" y="340"/>
                  </a:lnTo>
                  <a:lnTo>
                    <a:pt x="1201" y="321"/>
                  </a:lnTo>
                  <a:lnTo>
                    <a:pt x="1209" y="309"/>
                  </a:lnTo>
                  <a:lnTo>
                    <a:pt x="1218" y="296"/>
                  </a:lnTo>
                  <a:lnTo>
                    <a:pt x="1225" y="286"/>
                  </a:lnTo>
                  <a:lnTo>
                    <a:pt x="1230" y="275"/>
                  </a:lnTo>
                  <a:lnTo>
                    <a:pt x="1237" y="264"/>
                  </a:lnTo>
                  <a:lnTo>
                    <a:pt x="1242" y="250"/>
                  </a:lnTo>
                  <a:lnTo>
                    <a:pt x="1249" y="236"/>
                  </a:lnTo>
                  <a:lnTo>
                    <a:pt x="1256" y="225"/>
                  </a:lnTo>
                  <a:lnTo>
                    <a:pt x="1262" y="214"/>
                  </a:lnTo>
                  <a:lnTo>
                    <a:pt x="1269" y="200"/>
                  </a:lnTo>
                  <a:lnTo>
                    <a:pt x="1276" y="187"/>
                  </a:lnTo>
                  <a:lnTo>
                    <a:pt x="1282" y="173"/>
                  </a:lnTo>
                  <a:lnTo>
                    <a:pt x="1290" y="158"/>
                  </a:lnTo>
                  <a:lnTo>
                    <a:pt x="1294" y="145"/>
                  </a:lnTo>
                  <a:lnTo>
                    <a:pt x="1300" y="134"/>
                  </a:lnTo>
                  <a:lnTo>
                    <a:pt x="1305" y="120"/>
                  </a:lnTo>
                  <a:lnTo>
                    <a:pt x="1310" y="106"/>
                  </a:lnTo>
                  <a:lnTo>
                    <a:pt x="1315" y="92"/>
                  </a:lnTo>
                  <a:lnTo>
                    <a:pt x="1318" y="82"/>
                  </a:lnTo>
                  <a:lnTo>
                    <a:pt x="1323" y="6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6" name="Group 384"/>
            <p:cNvGrpSpPr>
              <a:grpSpLocks/>
            </p:cNvGrpSpPr>
            <p:nvPr/>
          </p:nvGrpSpPr>
          <p:grpSpPr bwMode="auto">
            <a:xfrm>
              <a:off x="4275574" y="3777175"/>
              <a:ext cx="1732824" cy="488225"/>
              <a:chOff x="2477" y="2696"/>
              <a:chExt cx="1189" cy="334"/>
            </a:xfrm>
          </p:grpSpPr>
          <p:sp>
            <p:nvSpPr>
              <p:cNvPr id="37" name="Text Box 131"/>
              <p:cNvSpPr txBox="1">
                <a:spLocks noChangeArrowheads="1"/>
              </p:cNvSpPr>
              <p:nvPr/>
            </p:nvSpPr>
            <p:spPr bwMode="auto">
              <a:xfrm>
                <a:off x="2477" y="2782"/>
                <a:ext cx="118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buSzPct val="80000"/>
                </a:pPr>
                <a:r>
                  <a:rPr lang="ko-KR" altLang="en-US" sz="1600" b="1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통합관리</a:t>
                </a:r>
                <a:endParaRPr lang="ko-KR" altLang="en-US" sz="16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38" name="Group 375"/>
              <p:cNvGrpSpPr>
                <a:grpSpLocks/>
              </p:cNvGrpSpPr>
              <p:nvPr/>
            </p:nvGrpSpPr>
            <p:grpSpPr bwMode="auto">
              <a:xfrm>
                <a:off x="2878" y="2696"/>
                <a:ext cx="24" cy="266"/>
                <a:chOff x="9048" y="2734"/>
                <a:chExt cx="37" cy="411"/>
              </a:xfrm>
            </p:grpSpPr>
            <p:sp>
              <p:nvSpPr>
                <p:cNvPr id="39" name="Freeform 381"/>
                <p:cNvSpPr>
                  <a:spLocks/>
                </p:cNvSpPr>
                <p:nvPr/>
              </p:nvSpPr>
              <p:spPr bwMode="auto">
                <a:xfrm>
                  <a:off x="9048" y="3014"/>
                  <a:ext cx="35" cy="34"/>
                </a:xfrm>
                <a:custGeom>
                  <a:avLst/>
                  <a:gdLst>
                    <a:gd name="T0" fmla="*/ 0 w 449"/>
                    <a:gd name="T1" fmla="*/ 0 h 438"/>
                    <a:gd name="T2" fmla="*/ 0 w 449"/>
                    <a:gd name="T3" fmla="*/ 0 h 438"/>
                    <a:gd name="T4" fmla="*/ 0 w 449"/>
                    <a:gd name="T5" fmla="*/ 0 h 438"/>
                    <a:gd name="T6" fmla="*/ 0 w 449"/>
                    <a:gd name="T7" fmla="*/ 0 h 438"/>
                    <a:gd name="T8" fmla="*/ 0 w 449"/>
                    <a:gd name="T9" fmla="*/ 0 h 438"/>
                    <a:gd name="T10" fmla="*/ 0 w 449"/>
                    <a:gd name="T11" fmla="*/ 0 h 438"/>
                    <a:gd name="T12" fmla="*/ 0 w 449"/>
                    <a:gd name="T13" fmla="*/ 0 h 438"/>
                    <a:gd name="T14" fmla="*/ 0 w 449"/>
                    <a:gd name="T15" fmla="*/ 0 h 438"/>
                    <a:gd name="T16" fmla="*/ 0 w 449"/>
                    <a:gd name="T17" fmla="*/ 0 h 438"/>
                    <a:gd name="T18" fmla="*/ 0 w 449"/>
                    <a:gd name="T19" fmla="*/ 0 h 438"/>
                    <a:gd name="T20" fmla="*/ 0 w 449"/>
                    <a:gd name="T21" fmla="*/ 0 h 438"/>
                    <a:gd name="T22" fmla="*/ 0 w 449"/>
                    <a:gd name="T23" fmla="*/ 0 h 438"/>
                    <a:gd name="T24" fmla="*/ 0 w 449"/>
                    <a:gd name="T25" fmla="*/ 0 h 438"/>
                    <a:gd name="T26" fmla="*/ 0 w 449"/>
                    <a:gd name="T27" fmla="*/ 0 h 438"/>
                    <a:gd name="T28" fmla="*/ 0 w 449"/>
                    <a:gd name="T29" fmla="*/ 0 h 438"/>
                    <a:gd name="T30" fmla="*/ 0 w 449"/>
                    <a:gd name="T31" fmla="*/ 0 h 438"/>
                    <a:gd name="T32" fmla="*/ 0 w 449"/>
                    <a:gd name="T33" fmla="*/ 0 h 438"/>
                    <a:gd name="T34" fmla="*/ 0 w 449"/>
                    <a:gd name="T35" fmla="*/ 0 h 438"/>
                    <a:gd name="T36" fmla="*/ 0 w 449"/>
                    <a:gd name="T37" fmla="*/ 0 h 438"/>
                    <a:gd name="T38" fmla="*/ 0 w 449"/>
                    <a:gd name="T39" fmla="*/ 0 h 438"/>
                    <a:gd name="T40" fmla="*/ 0 w 449"/>
                    <a:gd name="T41" fmla="*/ 0 h 438"/>
                    <a:gd name="T42" fmla="*/ 0 w 449"/>
                    <a:gd name="T43" fmla="*/ 0 h 438"/>
                    <a:gd name="T44" fmla="*/ 0 w 449"/>
                    <a:gd name="T45" fmla="*/ 0 h 438"/>
                    <a:gd name="T46" fmla="*/ 0 w 449"/>
                    <a:gd name="T47" fmla="*/ 0 h 43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449"/>
                    <a:gd name="T73" fmla="*/ 0 h 438"/>
                    <a:gd name="T74" fmla="*/ 449 w 449"/>
                    <a:gd name="T75" fmla="*/ 438 h 438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449" h="438">
                      <a:moveTo>
                        <a:pt x="194" y="0"/>
                      </a:moveTo>
                      <a:lnTo>
                        <a:pt x="232" y="2"/>
                      </a:lnTo>
                      <a:lnTo>
                        <a:pt x="271" y="11"/>
                      </a:lnTo>
                      <a:lnTo>
                        <a:pt x="308" y="25"/>
                      </a:lnTo>
                      <a:lnTo>
                        <a:pt x="342" y="45"/>
                      </a:lnTo>
                      <a:lnTo>
                        <a:pt x="374" y="72"/>
                      </a:lnTo>
                      <a:lnTo>
                        <a:pt x="401" y="103"/>
                      </a:lnTo>
                      <a:lnTo>
                        <a:pt x="421" y="137"/>
                      </a:lnTo>
                      <a:lnTo>
                        <a:pt x="437" y="173"/>
                      </a:lnTo>
                      <a:lnTo>
                        <a:pt x="445" y="210"/>
                      </a:lnTo>
                      <a:lnTo>
                        <a:pt x="449" y="249"/>
                      </a:lnTo>
                      <a:lnTo>
                        <a:pt x="445" y="287"/>
                      </a:lnTo>
                      <a:lnTo>
                        <a:pt x="437" y="324"/>
                      </a:lnTo>
                      <a:lnTo>
                        <a:pt x="421" y="361"/>
                      </a:lnTo>
                      <a:lnTo>
                        <a:pt x="401" y="394"/>
                      </a:lnTo>
                      <a:lnTo>
                        <a:pt x="374" y="425"/>
                      </a:lnTo>
                      <a:lnTo>
                        <a:pt x="361" y="438"/>
                      </a:lnTo>
                      <a:lnTo>
                        <a:pt x="0" y="85"/>
                      </a:lnTo>
                      <a:lnTo>
                        <a:pt x="13" y="72"/>
                      </a:lnTo>
                      <a:lnTo>
                        <a:pt x="45" y="45"/>
                      </a:lnTo>
                      <a:lnTo>
                        <a:pt x="80" y="25"/>
                      </a:lnTo>
                      <a:lnTo>
                        <a:pt x="116" y="11"/>
                      </a:lnTo>
                      <a:lnTo>
                        <a:pt x="154" y="2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0" name="Oval 383"/>
                <p:cNvSpPr>
                  <a:spLocks noChangeArrowheads="1"/>
                </p:cNvSpPr>
                <p:nvPr/>
              </p:nvSpPr>
              <p:spPr bwMode="gray">
                <a:xfrm>
                  <a:off x="9085" y="2734"/>
                  <a:ext cx="0" cy="4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endParaRPr lang="ko-KR" altLang="en-US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41" name="Line 397"/>
            <p:cNvSpPr>
              <a:spLocks noChangeShapeType="1"/>
            </p:cNvSpPr>
            <p:nvPr/>
          </p:nvSpPr>
          <p:spPr bwMode="auto">
            <a:xfrm flipH="1">
              <a:off x="2443507" y="2970661"/>
              <a:ext cx="1866404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" name="Line 398"/>
            <p:cNvSpPr>
              <a:spLocks noChangeShapeType="1"/>
            </p:cNvSpPr>
            <p:nvPr/>
          </p:nvSpPr>
          <p:spPr bwMode="auto">
            <a:xfrm flipH="1">
              <a:off x="6366245" y="2979127"/>
              <a:ext cx="1866404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Line 400"/>
            <p:cNvSpPr>
              <a:spLocks noChangeShapeType="1"/>
            </p:cNvSpPr>
            <p:nvPr/>
          </p:nvSpPr>
          <p:spPr bwMode="auto">
            <a:xfrm flipH="1">
              <a:off x="7573705" y="3778728"/>
              <a:ext cx="1866404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Line 401"/>
            <p:cNvSpPr>
              <a:spLocks noChangeShapeType="1"/>
            </p:cNvSpPr>
            <p:nvPr/>
          </p:nvSpPr>
          <p:spPr bwMode="auto">
            <a:xfrm flipH="1">
              <a:off x="1097993" y="3893359"/>
              <a:ext cx="2047673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Line 402"/>
            <p:cNvSpPr>
              <a:spLocks noChangeShapeType="1"/>
            </p:cNvSpPr>
            <p:nvPr/>
          </p:nvSpPr>
          <p:spPr bwMode="auto">
            <a:xfrm flipH="1">
              <a:off x="7230633" y="4867543"/>
              <a:ext cx="1866404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Line 403"/>
            <p:cNvSpPr>
              <a:spLocks noChangeShapeType="1"/>
            </p:cNvSpPr>
            <p:nvPr/>
          </p:nvSpPr>
          <p:spPr bwMode="auto">
            <a:xfrm flipH="1">
              <a:off x="5941306" y="5439416"/>
              <a:ext cx="2128238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7" name="Line 404"/>
            <p:cNvSpPr>
              <a:spLocks noChangeShapeType="1"/>
            </p:cNvSpPr>
            <p:nvPr/>
          </p:nvSpPr>
          <p:spPr bwMode="auto">
            <a:xfrm flipH="1">
              <a:off x="488380" y="5207502"/>
              <a:ext cx="2475671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Oval 268" descr="구"/>
            <p:cNvSpPr>
              <a:spLocks noChangeArrowheads="1"/>
            </p:cNvSpPr>
            <p:nvPr/>
          </p:nvSpPr>
          <p:spPr bwMode="auto">
            <a:xfrm>
              <a:off x="4204171" y="2755823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범위관리</a:t>
              </a:r>
            </a:p>
          </p:txBody>
        </p:sp>
        <p:sp>
          <p:nvSpPr>
            <p:cNvPr id="49" name="Oval 271" descr="구"/>
            <p:cNvSpPr>
              <a:spLocks noChangeArrowheads="1"/>
            </p:cNvSpPr>
            <p:nvPr/>
          </p:nvSpPr>
          <p:spPr bwMode="auto">
            <a:xfrm>
              <a:off x="5787191" y="2729043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품질관리</a:t>
              </a:r>
            </a:p>
          </p:txBody>
        </p:sp>
        <p:sp>
          <p:nvSpPr>
            <p:cNvPr id="50" name="Oval 274" descr="구"/>
            <p:cNvSpPr>
              <a:spLocks noChangeArrowheads="1"/>
            </p:cNvSpPr>
            <p:nvPr/>
          </p:nvSpPr>
          <p:spPr bwMode="auto">
            <a:xfrm>
              <a:off x="7055074" y="3239955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자원관리</a:t>
              </a:r>
            </a:p>
          </p:txBody>
        </p:sp>
        <p:sp>
          <p:nvSpPr>
            <p:cNvPr id="51" name="Oval 277" descr="구"/>
            <p:cNvSpPr>
              <a:spLocks noChangeArrowheads="1"/>
            </p:cNvSpPr>
            <p:nvPr/>
          </p:nvSpPr>
          <p:spPr bwMode="auto">
            <a:xfrm>
              <a:off x="5442816" y="5018077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변화관리</a:t>
              </a:r>
            </a:p>
          </p:txBody>
        </p:sp>
        <p:sp>
          <p:nvSpPr>
            <p:cNvPr id="52" name="Oval 280" descr="구"/>
            <p:cNvSpPr>
              <a:spLocks noChangeArrowheads="1"/>
            </p:cNvSpPr>
            <p:nvPr/>
          </p:nvSpPr>
          <p:spPr bwMode="auto">
            <a:xfrm>
              <a:off x="6703609" y="4313665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일정관리</a:t>
              </a:r>
            </a:p>
          </p:txBody>
        </p:sp>
        <p:sp>
          <p:nvSpPr>
            <p:cNvPr id="53" name="Oval 293" descr="구"/>
            <p:cNvSpPr>
              <a:spLocks noChangeArrowheads="1"/>
            </p:cNvSpPr>
            <p:nvPr/>
          </p:nvSpPr>
          <p:spPr bwMode="auto">
            <a:xfrm>
              <a:off x="2981184" y="3322693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형상관리</a:t>
              </a:r>
              <a:endParaRPr lang="ko-KR" altLang="en-US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4" name="Oval 301" descr="구"/>
            <p:cNvSpPr>
              <a:spLocks noChangeArrowheads="1"/>
            </p:cNvSpPr>
            <p:nvPr/>
          </p:nvSpPr>
          <p:spPr bwMode="auto">
            <a:xfrm>
              <a:off x="2792836" y="4611662"/>
              <a:ext cx="701580" cy="701579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algn="ctr">
              <a:solidFill>
                <a:srgbClr val="BEBEBE"/>
              </a:solidFill>
              <a:round/>
              <a:headEnd/>
              <a:tailEnd/>
            </a:ln>
            <a:effectLst>
              <a:outerShdw dist="17961" dir="2700000" algn="ctr" rotWithShape="0">
                <a:srgbClr val="DCDCDC"/>
              </a:outerShdw>
            </a:effectLst>
          </p:spPr>
          <p:txBody>
            <a:bodyPr lIns="0" tIns="0" rIns="0" bIns="0" anchor="ctr"/>
            <a:lstStyle/>
            <a:p>
              <a:pPr algn="ctr"/>
              <a:r>
                <a:rPr lang="ko-KR" altLang="en-US" sz="10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위험관리</a:t>
              </a:r>
            </a:p>
          </p:txBody>
        </p:sp>
        <p:sp>
          <p:nvSpPr>
            <p:cNvPr id="55" name="Line 404"/>
            <p:cNvSpPr>
              <a:spLocks noChangeShapeType="1"/>
            </p:cNvSpPr>
            <p:nvPr/>
          </p:nvSpPr>
          <p:spPr bwMode="auto">
            <a:xfrm flipH="1">
              <a:off x="2849353" y="5836379"/>
              <a:ext cx="1368017" cy="0"/>
            </a:xfrm>
            <a:prstGeom prst="line">
              <a:avLst/>
            </a:prstGeom>
            <a:noFill/>
            <a:ln w="12700" cap="rnd">
              <a:solidFill>
                <a:srgbClr val="777777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Rectangle 35"/>
            <p:cNvSpPr>
              <a:spLocks noChangeArrowheads="1"/>
            </p:cNvSpPr>
            <p:nvPr/>
          </p:nvSpPr>
          <p:spPr bwMode="auto">
            <a:xfrm>
              <a:off x="4391570" y="4386672"/>
              <a:ext cx="1826141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87313" indent="-87313" algn="l" latinLnBrk="0">
                <a:buClr>
                  <a:srgbClr val="777777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각 영역 통합조정 및 통합변경 통제</a:t>
              </a:r>
            </a:p>
            <a:p>
              <a:pPr marL="87313" indent="-87313" algn="l" latinLnBrk="0">
                <a:buClr>
                  <a:srgbClr val="777777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의사소통 및 조정</a:t>
              </a:r>
            </a:p>
          </p:txBody>
        </p:sp>
      </p:grpSp>
      <p:sp>
        <p:nvSpPr>
          <p:cNvPr id="58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2583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 방법론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7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산출물 관리 개요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산출물은 체계적인 문서관리 수행 절차에 따라 관리하고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작성된 각 산출물은 검증 과정을 거쳐 고객사와 협의하여 확정합니다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본 사업의 각 단계별로 작성된 산출물을 검증하여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정해진 일정 내에 고객사에 제출하며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산출물의 종류와 시기 및 방법은 프로젝트 착수 시점에 고객과 협의하여 최종 결정합니다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산출물 관리 개요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342900" y="5349163"/>
            <a:ext cx="2230438" cy="1111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4A7EBB"/>
            </a:solidFill>
            <a:round/>
            <a:headEnd/>
            <a:tailEnd/>
          </a:ln>
        </p:spPr>
        <p:txBody>
          <a:bodyPr tIns="36000" bIns="36000" anchor="ctr"/>
          <a:lstStyle/>
          <a:p>
            <a:pPr marL="87313" indent="-87313" algn="l" fontAlgn="ctr" latinLnBrk="0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kumimoji="0" lang="en-US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제안서</a:t>
            </a:r>
          </a:p>
          <a:p>
            <a:pPr marL="87313" indent="-87313" algn="l" fontAlgn="ctr" latinLnBrk="0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요약서</a:t>
            </a:r>
            <a:endParaRPr lang="en-US" altLang="ko-KR" sz="11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algn="l" fontAlgn="ctr" latinLnBrk="0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kumimoji="0"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설명회</a:t>
            </a:r>
            <a:endParaRPr kumimoji="0" lang="en-US" altLang="ko-KR" sz="110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algn="l" fontAlgn="ctr" latinLnBrk="0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계약서류</a:t>
            </a:r>
            <a:endParaRPr kumimoji="0" lang="en-US" altLang="en-US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" name="AutoShape 39"/>
          <p:cNvSpPr>
            <a:spLocks noChangeArrowheads="1"/>
          </p:cNvSpPr>
          <p:nvPr/>
        </p:nvSpPr>
        <p:spPr bwMode="auto">
          <a:xfrm>
            <a:off x="342900" y="5044363"/>
            <a:ext cx="2230438" cy="303213"/>
          </a:xfrm>
          <a:prstGeom prst="roundRect">
            <a:avLst>
              <a:gd name="adj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 기준 문서</a:t>
            </a:r>
          </a:p>
        </p:txBody>
      </p:sp>
      <p:sp>
        <p:nvSpPr>
          <p:cNvPr id="17" name="AutoShape 38"/>
          <p:cNvSpPr>
            <a:spLocks noChangeArrowheads="1"/>
          </p:cNvSpPr>
          <p:nvPr/>
        </p:nvSpPr>
        <p:spPr bwMode="auto">
          <a:xfrm>
            <a:off x="2673350" y="5349163"/>
            <a:ext cx="2228850" cy="1111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4A7EBB"/>
            </a:solidFill>
            <a:round/>
            <a:headEnd/>
            <a:tailEnd/>
          </a:ln>
        </p:spPr>
        <p:txBody>
          <a:bodyPr tIns="36000" bIns="36000" anchor="ctr"/>
          <a:lstStyle/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사업수행계획서</a:t>
            </a:r>
            <a:endParaRPr lang="en-US" altLang="ko-KR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추진일정계획</a:t>
            </a:r>
            <a:endParaRPr lang="en-US" altLang="ko-KR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착수보고서</a:t>
            </a:r>
            <a:endParaRPr lang="en-US" altLang="ko-KR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품질보증계획서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관리 문서류</a:t>
            </a:r>
          </a:p>
        </p:txBody>
      </p:sp>
      <p:sp>
        <p:nvSpPr>
          <p:cNvPr id="18" name="AutoShape 39"/>
          <p:cNvSpPr>
            <a:spLocks noChangeArrowheads="1"/>
          </p:cNvSpPr>
          <p:nvPr/>
        </p:nvSpPr>
        <p:spPr bwMode="auto">
          <a:xfrm>
            <a:off x="2673350" y="5044363"/>
            <a:ext cx="2228850" cy="303213"/>
          </a:xfrm>
          <a:prstGeom prst="roundRect">
            <a:avLst>
              <a:gd name="adj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관리문서</a:t>
            </a:r>
          </a:p>
        </p:txBody>
      </p:sp>
      <p:sp>
        <p:nvSpPr>
          <p:cNvPr id="19" name="AutoShape 38"/>
          <p:cNvSpPr>
            <a:spLocks noChangeArrowheads="1"/>
          </p:cNvSpPr>
          <p:nvPr/>
        </p:nvSpPr>
        <p:spPr bwMode="auto">
          <a:xfrm>
            <a:off x="5002213" y="5349163"/>
            <a:ext cx="2230438" cy="1111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4A7EBB"/>
            </a:solidFill>
            <a:round/>
            <a:headEnd/>
            <a:tailEnd/>
          </a:ln>
        </p:spPr>
        <p:txBody>
          <a:bodyPr tIns="36000" bIns="36000" anchor="ctr"/>
          <a:lstStyle/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분석단계 산출물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설계단계 산출물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개발단계 산출물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테스트단계 산출물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인도단계 산출물</a:t>
            </a:r>
          </a:p>
        </p:txBody>
      </p:sp>
      <p:sp>
        <p:nvSpPr>
          <p:cNvPr id="20" name="AutoShape 39"/>
          <p:cNvSpPr>
            <a:spLocks noChangeArrowheads="1"/>
          </p:cNvSpPr>
          <p:nvPr/>
        </p:nvSpPr>
        <p:spPr bwMode="auto">
          <a:xfrm>
            <a:off x="5002213" y="5044363"/>
            <a:ext cx="2230438" cy="303213"/>
          </a:xfrm>
          <a:prstGeom prst="roundRect">
            <a:avLst>
              <a:gd name="adj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표준 개발산출물</a:t>
            </a:r>
          </a:p>
        </p:txBody>
      </p:sp>
      <p:sp>
        <p:nvSpPr>
          <p:cNvPr id="21" name="AutoShape 38"/>
          <p:cNvSpPr>
            <a:spLocks noChangeArrowheads="1"/>
          </p:cNvSpPr>
          <p:nvPr/>
        </p:nvSpPr>
        <p:spPr bwMode="auto">
          <a:xfrm>
            <a:off x="7332663" y="5349163"/>
            <a:ext cx="2230438" cy="1111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4A7EBB"/>
            </a:solidFill>
            <a:round/>
            <a:headEnd/>
            <a:tailEnd/>
          </a:ln>
        </p:spPr>
        <p:txBody>
          <a:bodyPr tIns="36000" bIns="36000" anchor="ctr"/>
          <a:lstStyle/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공문 및 협조문서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각종 회의록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보고서</a:t>
            </a: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</a:t>
            </a: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월간</a:t>
            </a: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수시</a:t>
            </a: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en-US" altLang="ko-KR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QA</a:t>
            </a: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검토보고서</a:t>
            </a:r>
            <a:endParaRPr lang="en-US" altLang="ko-KR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7313" fontAlgn="ctr">
              <a:buClr>
                <a:srgbClr val="777777"/>
              </a:buClr>
              <a:buSzPct val="80000"/>
              <a:buFont typeface="Wingdings" pitchFamily="2" charset="2"/>
              <a:buChar char="§"/>
            </a:pPr>
            <a:r>
              <a:rPr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완료 보고서</a:t>
            </a:r>
            <a:endParaRPr lang="en-US" altLang="ko-KR" sz="11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AutoShape 39"/>
          <p:cNvSpPr>
            <a:spLocks noChangeArrowheads="1"/>
          </p:cNvSpPr>
          <p:nvPr/>
        </p:nvSpPr>
        <p:spPr bwMode="auto">
          <a:xfrm>
            <a:off x="7332663" y="5044363"/>
            <a:ext cx="2230438" cy="303213"/>
          </a:xfrm>
          <a:prstGeom prst="roundRect">
            <a:avLst>
              <a:gd name="adj" fmla="val 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lIns="0" tIns="0" rIns="0" bIns="0" anchor="ctr" anchorCtr="0"/>
          <a:lstStyle/>
          <a:p>
            <a:pPr algn="ct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기타 문서</a:t>
            </a:r>
          </a:p>
        </p:txBody>
      </p:sp>
      <p:grpSp>
        <p:nvGrpSpPr>
          <p:cNvPr id="23" name="Group 119"/>
          <p:cNvGrpSpPr>
            <a:grpSpLocks/>
          </p:cNvGrpSpPr>
          <p:nvPr/>
        </p:nvGrpSpPr>
        <p:grpSpPr bwMode="auto">
          <a:xfrm>
            <a:off x="822325" y="3291763"/>
            <a:ext cx="8261350" cy="1530350"/>
            <a:chOff x="518" y="2096"/>
            <a:chExt cx="5204" cy="964"/>
          </a:xfrm>
        </p:grpSpPr>
        <p:grpSp>
          <p:nvGrpSpPr>
            <p:cNvPr id="36" name="Group 82"/>
            <p:cNvGrpSpPr>
              <a:grpSpLocks/>
            </p:cNvGrpSpPr>
            <p:nvPr/>
          </p:nvGrpSpPr>
          <p:grpSpPr bwMode="auto">
            <a:xfrm>
              <a:off x="569" y="2133"/>
              <a:ext cx="5102" cy="353"/>
              <a:chOff x="614" y="2087"/>
              <a:chExt cx="5008" cy="346"/>
            </a:xfrm>
          </p:grpSpPr>
          <p:pic>
            <p:nvPicPr>
              <p:cNvPr id="49" name="Picture 37" descr="바닥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14" y="2087"/>
                <a:ext cx="3008" cy="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37" descr="바닥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614" y="2087"/>
                <a:ext cx="3008" cy="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37" descr="바닥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5731" r="24535"/>
              <a:stretch>
                <a:fillRect/>
              </a:stretch>
            </p:blipFill>
            <p:spPr bwMode="auto">
              <a:xfrm>
                <a:off x="1423" y="2087"/>
                <a:ext cx="3471" cy="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7" name="AutoShape 79"/>
            <p:cNvSpPr>
              <a:spLocks noChangeArrowheads="1"/>
            </p:cNvSpPr>
            <p:nvPr/>
          </p:nvSpPr>
          <p:spPr bwMode="auto">
            <a:xfrm>
              <a:off x="518" y="2435"/>
              <a:ext cx="5204" cy="625"/>
            </a:xfrm>
            <a:prstGeom prst="roundRect">
              <a:avLst>
                <a:gd name="adj" fmla="val 11727"/>
              </a:avLst>
            </a:prstGeom>
            <a:gradFill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n>
                  <a:solidFill>
                    <a:srgbClr val="969696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2555" y="2096"/>
              <a:ext cx="1131" cy="1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A8AA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 </a:t>
              </a:r>
              <a:r>
                <a:rPr lang="ko-KR" altLang="en-US" sz="12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A8AA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문서작성을 위한 기본방향 </a:t>
              </a:r>
              <a:r>
                <a:rPr lang="en-US" altLang="ko-KR" sz="12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4A8AA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</a:t>
              </a:r>
              <a:endParaRPr lang="en-US" altLang="ko-KR" b="1" dirty="0">
                <a:ln>
                  <a:solidFill>
                    <a:srgbClr val="969696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9" name="Group 103"/>
            <p:cNvGrpSpPr>
              <a:grpSpLocks/>
            </p:cNvGrpSpPr>
            <p:nvPr/>
          </p:nvGrpSpPr>
          <p:grpSpPr bwMode="auto">
            <a:xfrm>
              <a:off x="1362" y="2399"/>
              <a:ext cx="3516" cy="648"/>
              <a:chOff x="1394" y="2388"/>
              <a:chExt cx="3452" cy="636"/>
            </a:xfrm>
          </p:grpSpPr>
          <p:cxnSp>
            <p:nvCxnSpPr>
              <p:cNvPr id="40" name="AutoShape 3"/>
              <p:cNvCxnSpPr>
                <a:cxnSpLocks noChangeShapeType="1"/>
                <a:endCxn id="44" idx="6"/>
              </p:cNvCxnSpPr>
              <p:nvPr/>
            </p:nvCxnSpPr>
            <p:spPr bwMode="auto">
              <a:xfrm flipH="1">
                <a:off x="3414" y="2680"/>
                <a:ext cx="136" cy="0"/>
              </a:xfrm>
              <a:prstGeom prst="straightConnector1">
                <a:avLst/>
              </a:prstGeom>
              <a:noFill/>
              <a:ln w="9525">
                <a:solidFill>
                  <a:srgbClr val="80ADC2"/>
                </a:solidFill>
                <a:round/>
                <a:headEnd/>
                <a:tailEnd/>
              </a:ln>
            </p:spPr>
          </p:cxnSp>
          <p:cxnSp>
            <p:nvCxnSpPr>
              <p:cNvPr id="41" name="AutoShape 4"/>
              <p:cNvCxnSpPr>
                <a:cxnSpLocks noChangeShapeType="1"/>
                <a:endCxn id="44" idx="2"/>
              </p:cNvCxnSpPr>
              <p:nvPr/>
            </p:nvCxnSpPr>
            <p:spPr bwMode="auto">
              <a:xfrm>
                <a:off x="2696" y="2680"/>
                <a:ext cx="132" cy="0"/>
              </a:xfrm>
              <a:prstGeom prst="straightConnector1">
                <a:avLst/>
              </a:prstGeom>
              <a:noFill/>
              <a:ln w="9525">
                <a:solidFill>
                  <a:srgbClr val="80ADC2"/>
                </a:solidFill>
                <a:round/>
                <a:headEnd/>
                <a:tailEnd/>
              </a:ln>
            </p:spPr>
          </p:cxnSp>
          <p:sp>
            <p:nvSpPr>
              <p:cNvPr id="42" name="Rectangle 5"/>
              <p:cNvSpPr>
                <a:spLocks noChangeArrowheads="1"/>
              </p:cNvSpPr>
              <p:nvPr/>
            </p:nvSpPr>
            <p:spPr bwMode="auto">
              <a:xfrm>
                <a:off x="3784" y="2834"/>
                <a:ext cx="947" cy="19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ko-KR" altLang="en-US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동일한 문서의 지속적 보완 </a:t>
                </a:r>
                <a:r>
                  <a:rPr lang="ko-KR" altLang="en-US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및 </a:t>
                </a:r>
                <a:endParaRPr lang="en-US" altLang="ko-KR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체계적 관리</a:t>
                </a:r>
                <a:r>
                  <a:rPr lang="en-US" altLang="ko-KR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형상관리</a:t>
                </a:r>
                <a:r>
                  <a:rPr lang="en-US" altLang="ko-KR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ko-KR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Rectangle 6"/>
              <p:cNvSpPr>
                <a:spLocks noChangeArrowheads="1"/>
              </p:cNvSpPr>
              <p:nvPr/>
            </p:nvSpPr>
            <p:spPr bwMode="auto">
              <a:xfrm>
                <a:off x="1394" y="2881"/>
                <a:ext cx="1064" cy="9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ko-KR" altLang="en-US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문서 작성 도구</a:t>
                </a:r>
                <a:r>
                  <a:rPr lang="en-US" altLang="ko-KR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문서 관리 </a:t>
                </a:r>
                <a:r>
                  <a:rPr lang="ko-KR" altLang="en-US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도구</a:t>
                </a:r>
              </a:p>
            </p:txBody>
          </p:sp>
          <p:sp>
            <p:nvSpPr>
              <p:cNvPr id="44" name="Oval 7" descr="원_L3"/>
              <p:cNvSpPr>
                <a:spLocks noChangeArrowheads="1"/>
              </p:cNvSpPr>
              <p:nvPr/>
            </p:nvSpPr>
            <p:spPr bwMode="auto">
              <a:xfrm>
                <a:off x="2828" y="2388"/>
                <a:ext cx="586" cy="584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 w="12700" algn="ctr">
                <a:noFill/>
                <a:round/>
                <a:headEnd/>
                <a:tailEnd/>
              </a:ln>
            </p:spPr>
            <p:txBody>
              <a:bodyPr lIns="36000" tIns="36000" rIns="36000" bIns="36000" anchor="ctr"/>
              <a:lstStyle/>
              <a:p>
                <a:pPr algn="ctr"/>
                <a:r>
                  <a:rPr lang="ko-KR" altLang="en-US" sz="13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006699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산출물</a:t>
                </a:r>
              </a:p>
              <a:p>
                <a:pPr algn="ctr"/>
                <a:r>
                  <a:rPr lang="ko-KR" altLang="en-US" sz="13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006699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</a:t>
                </a:r>
                <a:endParaRPr lang="ko-KR" altLang="en-US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45" name="Picture 8" descr="화살B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73" y="2585"/>
                <a:ext cx="105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9" descr="화살B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3568" y="2585"/>
                <a:ext cx="105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AutoShape 10"/>
              <p:cNvSpPr>
                <a:spLocks noChangeArrowheads="1"/>
              </p:cNvSpPr>
              <p:nvPr/>
            </p:nvSpPr>
            <p:spPr bwMode="gray">
              <a:xfrm>
                <a:off x="1394" y="2581"/>
                <a:ext cx="1186" cy="194"/>
              </a:xfrm>
              <a:prstGeom prst="roundRect">
                <a:avLst>
                  <a:gd name="adj" fmla="val 16667"/>
                </a:avLst>
              </a:prstGeom>
              <a:pattFill prst="dkHorz">
                <a:fgClr>
                  <a:srgbClr val="CBDEF9"/>
                </a:fgClr>
                <a:bgClr>
                  <a:srgbClr val="E4EEFC"/>
                </a:bgClr>
              </a:pattFill>
              <a:ln w="38100" algn="ctr">
                <a:solidFill>
                  <a:srgbClr val="6EB1D2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995363"/>
                <a:r>
                  <a:rPr lang="ko-KR" altLang="en-US" sz="12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산출물 도구활용</a:t>
                </a:r>
              </a:p>
            </p:txBody>
          </p:sp>
          <p:sp>
            <p:nvSpPr>
              <p:cNvPr id="48" name="AutoShape 11"/>
              <p:cNvSpPr>
                <a:spLocks noChangeArrowheads="1"/>
              </p:cNvSpPr>
              <p:nvPr/>
            </p:nvSpPr>
            <p:spPr bwMode="gray">
              <a:xfrm>
                <a:off x="3667" y="2581"/>
                <a:ext cx="1179" cy="194"/>
              </a:xfrm>
              <a:prstGeom prst="roundRect">
                <a:avLst>
                  <a:gd name="adj" fmla="val 16667"/>
                </a:avLst>
              </a:prstGeom>
              <a:pattFill prst="dkHorz">
                <a:fgClr>
                  <a:srgbClr val="CBDEF9"/>
                </a:fgClr>
                <a:bgClr>
                  <a:srgbClr val="E4EEFC"/>
                </a:bgClr>
              </a:pattFill>
              <a:ln w="38100" algn="ctr">
                <a:solidFill>
                  <a:srgbClr val="6EB1D2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995363"/>
                <a:r>
                  <a:rPr lang="ko-KR" altLang="en-US" sz="12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버전 관리</a:t>
                </a:r>
              </a:p>
            </p:txBody>
          </p:sp>
        </p:grpSp>
      </p:grpSp>
      <p:grpSp>
        <p:nvGrpSpPr>
          <p:cNvPr id="24" name="Group 112"/>
          <p:cNvGrpSpPr>
            <a:grpSpLocks/>
          </p:cNvGrpSpPr>
          <p:nvPr/>
        </p:nvGrpSpPr>
        <p:grpSpPr bwMode="auto">
          <a:xfrm>
            <a:off x="1517650" y="2317038"/>
            <a:ext cx="6867525" cy="866775"/>
            <a:chOff x="1027" y="1479"/>
            <a:chExt cx="4185" cy="528"/>
          </a:xfrm>
        </p:grpSpPr>
        <p:grpSp>
          <p:nvGrpSpPr>
            <p:cNvPr id="25" name="Group 107"/>
            <p:cNvGrpSpPr>
              <a:grpSpLocks/>
            </p:cNvGrpSpPr>
            <p:nvPr/>
          </p:nvGrpSpPr>
          <p:grpSpPr bwMode="auto">
            <a:xfrm>
              <a:off x="1027" y="1479"/>
              <a:ext cx="4185" cy="528"/>
              <a:chOff x="999" y="1472"/>
              <a:chExt cx="4185" cy="528"/>
            </a:xfrm>
          </p:grpSpPr>
          <p:sp>
            <p:nvSpPr>
              <p:cNvPr id="29" name="Rectangle 32"/>
              <p:cNvSpPr>
                <a:spLocks noChangeArrowheads="1"/>
              </p:cNvSpPr>
              <p:nvPr/>
            </p:nvSpPr>
            <p:spPr bwMode="auto">
              <a:xfrm>
                <a:off x="2624" y="1716"/>
                <a:ext cx="935" cy="41"/>
              </a:xfrm>
              <a:prstGeom prst="rect">
                <a:avLst/>
              </a:prstGeom>
              <a:solidFill>
                <a:srgbClr val="EAEAEA"/>
              </a:solidFill>
              <a:ln w="222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>
                  <a:ln>
                    <a:solidFill>
                      <a:srgbClr val="969696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30" name="Group 105"/>
              <p:cNvGrpSpPr>
                <a:grpSpLocks/>
              </p:cNvGrpSpPr>
              <p:nvPr/>
            </p:nvGrpSpPr>
            <p:grpSpPr bwMode="auto">
              <a:xfrm>
                <a:off x="999" y="1544"/>
                <a:ext cx="4185" cy="384"/>
                <a:chOff x="976" y="1548"/>
                <a:chExt cx="4185" cy="384"/>
              </a:xfrm>
            </p:grpSpPr>
            <p:sp>
              <p:nvSpPr>
                <p:cNvPr id="34" name="AutoShape 97"/>
                <p:cNvSpPr>
                  <a:spLocks noChangeArrowheads="1"/>
                </p:cNvSpPr>
                <p:nvPr/>
              </p:nvSpPr>
              <p:spPr bwMode="auto">
                <a:xfrm flipH="1">
                  <a:off x="3184" y="1548"/>
                  <a:ext cx="1977" cy="3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2F2F2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5" name="AutoShape 94"/>
                <p:cNvSpPr>
                  <a:spLocks noChangeArrowheads="1"/>
                </p:cNvSpPr>
                <p:nvPr/>
              </p:nvSpPr>
              <p:spPr bwMode="auto">
                <a:xfrm>
                  <a:off x="976" y="1548"/>
                  <a:ext cx="1977" cy="3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2F2F2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1" name="Group 104"/>
              <p:cNvGrpSpPr>
                <a:grpSpLocks/>
              </p:cNvGrpSpPr>
              <p:nvPr/>
            </p:nvGrpSpPr>
            <p:grpSpPr bwMode="auto">
              <a:xfrm>
                <a:off x="2427" y="1472"/>
                <a:ext cx="1329" cy="528"/>
                <a:chOff x="2404" y="1472"/>
                <a:chExt cx="1329" cy="528"/>
              </a:xfrm>
            </p:grpSpPr>
            <p:sp>
              <p:nvSpPr>
                <p:cNvPr id="32" name="Oval 35" descr="원_L4"/>
                <p:cNvSpPr>
                  <a:spLocks noChangeAspect="1" noChangeArrowheads="1"/>
                </p:cNvSpPr>
                <p:nvPr/>
              </p:nvSpPr>
              <p:spPr bwMode="auto">
                <a:xfrm>
                  <a:off x="3205" y="1472"/>
                  <a:ext cx="528" cy="516"/>
                </a:xfrm>
                <a:prstGeom prst="ellipse">
                  <a:avLst/>
                </a:prstGeom>
                <a:blipFill dpi="0" rotWithShape="0">
                  <a:blip r:embed="rId6" cstate="print"/>
                  <a:srcRect/>
                  <a:stretch>
                    <a:fillRect/>
                  </a:stretch>
                </a:blip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lIns="36000" tIns="36000" rIns="36000" bIns="36000" anchor="ctr"/>
                <a:lstStyle/>
                <a:p>
                  <a:pPr algn="ctr"/>
                  <a:r>
                    <a:rPr lang="ko-KR" altLang="en-US" sz="1200" b="1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정확성</a:t>
                  </a:r>
                  <a:endParaRPr lang="ko-KR" altLang="en-US" sz="12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3" name="Oval 34" descr="원_L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4" y="1484"/>
                  <a:ext cx="528" cy="516"/>
                </a:xfrm>
                <a:prstGeom prst="ellipse">
                  <a:avLst/>
                </a:prstGeom>
                <a:blipFill dpi="0" rotWithShape="0">
                  <a:blip r:embed="rId6" cstate="print"/>
                  <a:srcRect/>
                  <a:stretch>
                    <a:fillRect/>
                  </a:stretch>
                </a:blip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lIns="36000" tIns="36000" rIns="36000" bIns="36000" anchor="ctr"/>
                <a:lstStyle/>
                <a:p>
                  <a:pPr algn="ctr"/>
                  <a:r>
                    <a:rPr lang="ko-KR" altLang="en-US" sz="1200" b="1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표준</a:t>
                  </a:r>
                </a:p>
                <a:p>
                  <a:pPr algn="ctr"/>
                  <a:r>
                    <a:rPr lang="ko-KR" altLang="en-US" sz="1200" b="1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준수성</a:t>
                  </a:r>
                  <a:endParaRPr lang="ko-KR" altLang="en-US" sz="1200" b="1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1117" y="1631"/>
              <a:ext cx="1260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r">
                <a:buClr>
                  <a:srgbClr val="969696"/>
                </a:buClr>
                <a:buSzPts val="900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산출물이 개발방법론</a:t>
              </a:r>
              <a:r>
                <a:rPr lang="en-US" altLang="ko-KR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br>
                <a:rPr lang="en-US" altLang="ko-KR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고객사의 표준 등에 부합</a:t>
              </a:r>
            </a:p>
          </p:txBody>
        </p:sp>
        <p:pic>
          <p:nvPicPr>
            <p:cNvPr id="27" name="Picture 101" descr="19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51" y="1545"/>
              <a:ext cx="338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3834" y="1632"/>
              <a:ext cx="1327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buClr>
                  <a:srgbClr val="969696"/>
                </a:buClr>
                <a:buSzPts val="900"/>
              </a:pP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지속적인 산출물 관리로 산출물의 </a:t>
              </a:r>
              <a:endParaRPr lang="en-US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buClr>
                  <a:srgbClr val="969696"/>
                </a:buClr>
                <a:buSzPts val="900"/>
              </a:pPr>
              <a:r>
                <a:rPr lang="ko-KR" altLang="en-US" sz="10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요구사항 </a:t>
              </a:r>
              <a:r>
                <a:rPr lang="ko-KR" altLang="en-US" sz="10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충족 및 정확성 유지</a:t>
              </a:r>
            </a:p>
          </p:txBody>
        </p:sp>
      </p:grpSp>
      <p:sp>
        <p:nvSpPr>
          <p:cNvPr id="52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03457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 </a:t>
            </a:r>
            <a:r>
              <a:rPr lang="ko-KR" altLang="en-US" sz="1000" spc="-40" dirty="0" err="1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산출물관리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29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사업수행 조직 역할 및 책임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63600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동안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컨설팅을 포함하여 분석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이행까지 완료하고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개월의 운영 안정화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기간을 두어 시스템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후에도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안정적으로 운영될 수 있도록 프로젝트를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사업수행 조직의 역할 및 책임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31290"/>
              </p:ext>
            </p:extLst>
          </p:nvPr>
        </p:nvGraphicFramePr>
        <p:xfrm>
          <a:off x="255854" y="2086759"/>
          <a:ext cx="9361170" cy="4402581"/>
        </p:xfrm>
        <a:graphic>
          <a:graphicData uri="http://schemas.openxmlformats.org/drawingml/2006/table">
            <a:tbl>
              <a:tblPr/>
              <a:tblGrid>
                <a:gridCol w="1368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41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수행조직</a:t>
                      </a:r>
                    </a:p>
                  </a:txBody>
                  <a:tcPr marL="36004" marR="36004" marT="35999" marB="35999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고객사</a:t>
                      </a:r>
                    </a:p>
                  </a:txBody>
                  <a:tcPr marL="36004" marR="36004" marT="35999" marB="35999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제안사</a:t>
                      </a:r>
                    </a:p>
                  </a:txBody>
                  <a:tcPr marL="36004" marR="36004" marT="35999" marB="35999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428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PM</a:t>
                      </a:r>
                    </a:p>
                  </a:txBody>
                  <a:tcPr marL="72007" marR="36004" marT="35999" marB="35999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본 프로젝트 사업 총괄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수행의 기본 방향 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수행에 필요한 주요의사 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성공을 위한 계속적인 방향 설정 및 조정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일정 조정 및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체제 유지 및 이슈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위험요소 식별 및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 내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외 기관과의 유기적인 협조</a:t>
                      </a: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본 프로젝트 사업 총괄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수행의 기본 방향 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수행에 필요한 주요의사 결정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인력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성공을 위한 계속적인 방향 설정 및 조정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일정 조정 및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의사소통 체제 유지 및 이슈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참여사간의 역할 조정 및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진척보고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제안사 내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외 기관과의 유기적인 협조</a:t>
                      </a: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423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사업관리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35998" marT="35999" marB="35999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계획 검토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사업목적 달성을 위한 계획조정 및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일정계획 수립 및 승인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 산정결과 확인 및 합의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조직 계획수립 합의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교육계획 합의</a:t>
                      </a:r>
                    </a:p>
                  </a:txBody>
                  <a:tcPr marL="108000" marR="36000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계획 수립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사업목적 달성을 위한 계획조정 및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일정계획 수립 및 합의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분야별 일정관련 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 진행상황 모니터링 및 보고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 산정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확보 및 평가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 계획 수립 및 교육 수행</a:t>
                      </a:r>
                    </a:p>
                  </a:txBody>
                  <a:tcPr marL="108000" marR="36000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689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품질보증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35998" marT="35999" marB="35999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 계획 검토 및 승인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 평가 주도 및 시정사항 지시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진척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이슈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테스트 주도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평가 및 시정사항 지시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산출물 내용 검토 및 승인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00" marR="36000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 계획 수립 리딩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 평가 주도 및 시정사항 반영 확인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진척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이슈 관리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테스트 주도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평가 및 시정사항 반영 확인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산출물 내용 검토 및 합의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00" marR="36000" marT="36000" marB="36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조직구성방안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7" y="1360800"/>
            <a:ext cx="9433048" cy="191399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제안사는 본 사업의 각 단계별로 작성된 산출물을 검증하고 정해진 일정 내에 제출하며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산출물의 종류와 시기 및 방법은 착수 시점에 고객과 협의하여 최종 결정합니다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7" name="LcS10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산출물 목록 및 제출시기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37" name="Text Box 63">
            <a:extLst>
              <a:ext uri="{FF2B5EF4-FFF2-40B4-BE49-F238E27FC236}">
                <a16:creationId xmlns:a16="http://schemas.microsoft.com/office/drawing/2014/main" id="{81527D9D-D784-40D9-8789-FBC6639BD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08" y="2188249"/>
            <a:ext cx="676467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z="110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산출물</a:t>
            </a:r>
            <a:endParaRPr lang="en-US" altLang="ko-KR" sz="1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8" name="Group 172">
            <a:extLst>
              <a:ext uri="{FF2B5EF4-FFF2-40B4-BE49-F238E27FC236}">
                <a16:creationId xmlns:a16="http://schemas.microsoft.com/office/drawing/2014/main" id="{509A09E3-DC14-4B6A-BE1A-710DFEEDE186}"/>
              </a:ext>
            </a:extLst>
          </p:cNvPr>
          <p:cNvGrpSpPr>
            <a:grpSpLocks/>
          </p:cNvGrpSpPr>
          <p:nvPr/>
        </p:nvGrpSpPr>
        <p:grpSpPr bwMode="auto">
          <a:xfrm>
            <a:off x="308484" y="2192962"/>
            <a:ext cx="144463" cy="144463"/>
            <a:chOff x="476" y="1697"/>
            <a:chExt cx="91" cy="91"/>
          </a:xfrm>
        </p:grpSpPr>
        <p:grpSp>
          <p:nvGrpSpPr>
            <p:cNvPr id="139" name="Group 171">
              <a:extLst>
                <a:ext uri="{FF2B5EF4-FFF2-40B4-BE49-F238E27FC236}">
                  <a16:creationId xmlns:a16="http://schemas.microsoft.com/office/drawing/2014/main" id="{3CC7008B-320B-4516-83A9-0D61F99F7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697"/>
              <a:ext cx="91" cy="91"/>
              <a:chOff x="476" y="1697"/>
              <a:chExt cx="91" cy="91"/>
            </a:xfrm>
          </p:grpSpPr>
          <p:sp>
            <p:nvSpPr>
              <p:cNvPr id="141" name="Oval 64">
                <a:extLst>
                  <a:ext uri="{FF2B5EF4-FFF2-40B4-BE49-F238E27FC236}">
                    <a16:creationId xmlns:a16="http://schemas.microsoft.com/office/drawing/2014/main" id="{ABC7F0AA-21AC-4217-AED1-55A73FFF5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697"/>
                <a:ext cx="91" cy="91"/>
              </a:xfrm>
              <a:prstGeom prst="ellipse">
                <a:avLst/>
              </a:prstGeom>
              <a:solidFill>
                <a:srgbClr val="BD003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2" name="Arc 170">
                <a:extLst>
                  <a:ext uri="{FF2B5EF4-FFF2-40B4-BE49-F238E27FC236}">
                    <a16:creationId xmlns:a16="http://schemas.microsoft.com/office/drawing/2014/main" id="{A6930676-5702-426A-BAFB-78B9A7E57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" y="1697"/>
                <a:ext cx="91" cy="45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1 h 21601"/>
                  <a:gd name="T2" fmla="*/ 43200 w 43200"/>
                  <a:gd name="T3" fmla="*/ 21600 h 21601"/>
                  <a:gd name="T4" fmla="*/ 21600 w 43200"/>
                  <a:gd name="T5" fmla="*/ 21600 h 2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1" fill="none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1" stroke="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40" name="AutoShape 155">
              <a:extLst>
                <a:ext uri="{FF2B5EF4-FFF2-40B4-BE49-F238E27FC236}">
                  <a16:creationId xmlns:a16="http://schemas.microsoft.com/office/drawing/2014/main" id="{F43F8682-B92A-48D6-BD75-DB686C9F1A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05" y="1723"/>
              <a:ext cx="46" cy="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A6B4B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6941" dir="2700000" algn="ctr" rotWithShape="0">
                      <a:srgbClr val="B5C5CC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143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995099"/>
              </p:ext>
            </p:extLst>
          </p:nvPr>
        </p:nvGraphicFramePr>
        <p:xfrm>
          <a:off x="249382" y="2468686"/>
          <a:ext cx="4541624" cy="3982335"/>
        </p:xfrm>
        <a:graphic>
          <a:graphicData uri="http://schemas.openxmlformats.org/drawingml/2006/table">
            <a:tbl>
              <a:tblPr/>
              <a:tblGrid>
                <a:gridCol w="103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198">
                  <a:extLst>
                    <a:ext uri="{9D8B030D-6E8A-4147-A177-3AD203B41FA5}">
                      <a16:colId xmlns:a16="http://schemas.microsoft.com/office/drawing/2014/main" val="2895623437"/>
                    </a:ext>
                  </a:extLst>
                </a:gridCol>
              </a:tblGrid>
              <a:tr h="237936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단계</a:t>
                      </a:r>
                      <a:endParaRPr kumimoji="1" lang="ko-KR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대상 산출물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제출시기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방법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89">
                <a:tc rowSpan="4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분석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요구사항 정의서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설계단계 완료 후</a:t>
                      </a:r>
                    </a:p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 이내</a:t>
                      </a:r>
                    </a:p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전자파일 인계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아키텍처 정의서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프로세스 정의서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985552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엔티티정의서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705174"/>
                  </a:ext>
                </a:extLst>
              </a:tr>
              <a:tr h="249089">
                <a:tc rowSpan="6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메뉴구조도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259874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프로그램 목록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화면 설계서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프로그램 설계서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인터페이스 설계서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데이터베이스 설계서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08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소스코드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*1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테스트단계 완료 후</a:t>
                      </a:r>
                    </a:p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 이내</a:t>
                      </a:r>
                    </a:p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전자파일 인계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089">
                <a:tc row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테스트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테스트 계획서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각 테스트 결과서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089">
                <a:tc row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인도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이행계획서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*2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인도 단계 완료 후</a:t>
                      </a:r>
                    </a:p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전자파일 인계</a:t>
                      </a: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089">
                <a:tc vMerge="1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M" pitchFamily="18" charset="-127"/>
                        <a:ea typeface="산돌고딕 M" pitchFamily="18" charset="-127"/>
                      </a:endParaRPr>
                    </a:p>
                  </a:txBody>
                  <a:tcPr marL="0" marR="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0" algn="l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이행결과서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*2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4138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44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40943"/>
              </p:ext>
            </p:extLst>
          </p:nvPr>
        </p:nvGraphicFramePr>
        <p:xfrm>
          <a:off x="5018552" y="2468686"/>
          <a:ext cx="4549582" cy="3317983"/>
        </p:xfrm>
        <a:graphic>
          <a:graphicData uri="http://schemas.openxmlformats.org/drawingml/2006/table">
            <a:tbl>
              <a:tblPr/>
              <a:tblGrid>
                <a:gridCol w="1106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52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단계</a:t>
                      </a:r>
                      <a:endParaRPr kumimoji="1" lang="ko-KR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대상 산출물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제출시기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방법</a:t>
                      </a:r>
                    </a:p>
                  </a:txBody>
                  <a:tcPr marL="0" marR="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46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착수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사업수행계획서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계약일로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 이내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추진일정계획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99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착수보고서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99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실행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주간보고서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보고 시점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99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월간보고서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99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통제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품질보증계획서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품질계획 수립 시점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853293"/>
                  </a:ext>
                </a:extLst>
              </a:tr>
              <a:tr h="32699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QA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품질활동 완료 시점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603647"/>
                  </a:ext>
                </a:extLst>
              </a:tr>
              <a:tr h="32699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종료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완료보고서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종료시점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99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산출물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CD</a:t>
                      </a: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ts val="11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1" lang="ko-KR" altLang="en-US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" name="Text Box 305"/>
          <p:cNvSpPr txBox="1">
            <a:spLocks noChangeArrowheads="1"/>
          </p:cNvSpPr>
          <p:nvPr/>
        </p:nvSpPr>
        <p:spPr bwMode="auto">
          <a:xfrm>
            <a:off x="5082294" y="5867400"/>
            <a:ext cx="4554800" cy="153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marL="145886" indent="-145886" algn="just" latinLnBrk="0">
              <a:spcBef>
                <a:spcPct val="50000"/>
              </a:spcBef>
            </a:pP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산출물 대상</a:t>
            </a: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제출 시기 및 부수는 고객사와 협의하여 조정될 수 있음</a:t>
            </a:r>
          </a:p>
        </p:txBody>
      </p:sp>
      <p:sp>
        <p:nvSpPr>
          <p:cNvPr id="146" name="Text Box 305"/>
          <p:cNvSpPr txBox="1">
            <a:spLocks noChangeArrowheads="1"/>
          </p:cNvSpPr>
          <p:nvPr/>
        </p:nvSpPr>
        <p:spPr bwMode="auto">
          <a:xfrm>
            <a:off x="5022850" y="6135180"/>
            <a:ext cx="4508500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marL="145886" indent="-145886" algn="just" latinLnBrk="0">
              <a:spcBef>
                <a:spcPct val="50000"/>
              </a:spcBef>
            </a:pPr>
            <a:r>
              <a:rPr lang="en-US" altLang="ko-KR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*1 </a:t>
            </a:r>
            <a:r>
              <a:rPr lang="ko-KR" altLang="en-US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소스코드 </a:t>
            </a:r>
            <a:r>
              <a:rPr lang="en-US" altLang="ko-KR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8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금번 </a:t>
            </a:r>
            <a:r>
              <a:rPr lang="ko-KR" altLang="en-US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응용프로그램을 범위로 함</a:t>
            </a:r>
            <a:endParaRPr lang="en-US" altLang="ko-KR" sz="8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45886" indent="-145886" algn="just" latinLnBrk="0">
              <a:spcBef>
                <a:spcPct val="50000"/>
              </a:spcBef>
            </a:pPr>
            <a:r>
              <a:rPr lang="en-US" altLang="ko-KR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*2 </a:t>
            </a:r>
            <a:r>
              <a:rPr lang="ko-KR" altLang="en-US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이행계획서</a:t>
            </a:r>
            <a:r>
              <a:rPr lang="en-US" altLang="ko-KR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결과서 </a:t>
            </a:r>
            <a:r>
              <a:rPr lang="en-US" altLang="ko-KR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8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 시 제출</a:t>
            </a:r>
          </a:p>
        </p:txBody>
      </p:sp>
      <p:sp>
        <p:nvSpPr>
          <p:cNvPr id="239" name="Text Box 63">
            <a:extLst>
              <a:ext uri="{FF2B5EF4-FFF2-40B4-BE49-F238E27FC236}">
                <a16:creationId xmlns:a16="http://schemas.microsoft.com/office/drawing/2014/main" id="{81527D9D-D784-40D9-8789-FBC6639BD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147" y="2198137"/>
            <a:ext cx="93294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사업관리 산출물</a:t>
            </a:r>
            <a:endParaRPr lang="en-US" altLang="ko-KR" sz="1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Group 172">
            <a:extLst>
              <a:ext uri="{FF2B5EF4-FFF2-40B4-BE49-F238E27FC236}">
                <a16:creationId xmlns:a16="http://schemas.microsoft.com/office/drawing/2014/main" id="{509A09E3-DC14-4B6A-BE1A-710DFEEDE186}"/>
              </a:ext>
            </a:extLst>
          </p:cNvPr>
          <p:cNvGrpSpPr>
            <a:grpSpLocks/>
          </p:cNvGrpSpPr>
          <p:nvPr/>
        </p:nvGrpSpPr>
        <p:grpSpPr bwMode="auto">
          <a:xfrm>
            <a:off x="5018553" y="2202850"/>
            <a:ext cx="144463" cy="144463"/>
            <a:chOff x="476" y="1697"/>
            <a:chExt cx="91" cy="91"/>
          </a:xfrm>
        </p:grpSpPr>
        <p:grpSp>
          <p:nvGrpSpPr>
            <p:cNvPr id="241" name="Group 171">
              <a:extLst>
                <a:ext uri="{FF2B5EF4-FFF2-40B4-BE49-F238E27FC236}">
                  <a16:creationId xmlns:a16="http://schemas.microsoft.com/office/drawing/2014/main" id="{3CC7008B-320B-4516-83A9-0D61F99F7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697"/>
              <a:ext cx="91" cy="91"/>
              <a:chOff x="476" y="1697"/>
              <a:chExt cx="91" cy="91"/>
            </a:xfrm>
          </p:grpSpPr>
          <p:sp>
            <p:nvSpPr>
              <p:cNvPr id="243" name="Oval 64">
                <a:extLst>
                  <a:ext uri="{FF2B5EF4-FFF2-40B4-BE49-F238E27FC236}">
                    <a16:creationId xmlns:a16="http://schemas.microsoft.com/office/drawing/2014/main" id="{ABC7F0AA-21AC-4217-AED1-55A73FFF5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697"/>
                <a:ext cx="91" cy="91"/>
              </a:xfrm>
              <a:prstGeom prst="ellipse">
                <a:avLst/>
              </a:prstGeom>
              <a:solidFill>
                <a:srgbClr val="BD003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4" name="Arc 170">
                <a:extLst>
                  <a:ext uri="{FF2B5EF4-FFF2-40B4-BE49-F238E27FC236}">
                    <a16:creationId xmlns:a16="http://schemas.microsoft.com/office/drawing/2014/main" id="{A6930676-5702-426A-BAFB-78B9A7E57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" y="1697"/>
                <a:ext cx="91" cy="45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1 h 21601"/>
                  <a:gd name="T2" fmla="*/ 43200 w 43200"/>
                  <a:gd name="T3" fmla="*/ 21600 h 21601"/>
                  <a:gd name="T4" fmla="*/ 21600 w 43200"/>
                  <a:gd name="T5" fmla="*/ 21600 h 2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1" fill="none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1" stroke="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42" name="AutoShape 155">
              <a:extLst>
                <a:ext uri="{FF2B5EF4-FFF2-40B4-BE49-F238E27FC236}">
                  <a16:creationId xmlns:a16="http://schemas.microsoft.com/office/drawing/2014/main" id="{F43F8682-B92A-48D6-BD75-DB686C9F1A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05" y="1723"/>
              <a:ext cx="46" cy="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A6B4B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6941" dir="2700000" algn="ctr" rotWithShape="0">
                      <a:srgbClr val="B5C5CC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pic>
        <p:nvPicPr>
          <p:cNvPr id="30" name="Picture 239" descr="예시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1823">
            <a:off x="9230880" y="2303581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39" descr="예시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71823">
            <a:off x="4411611" y="2298723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산출물 목록 및 제출시기</a:t>
            </a:r>
            <a:endParaRPr lang="ko-KR" altLang="en-US" dirty="0"/>
          </a:p>
        </p:txBody>
      </p:sp>
      <p:sp>
        <p:nvSpPr>
          <p:cNvPr id="37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03457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 </a:t>
            </a:r>
            <a:r>
              <a:rPr lang="ko-KR" altLang="en-US" sz="1000" spc="-40" dirty="0" err="1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산출물관리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2.3.3 </a:t>
            </a:r>
            <a:r>
              <a:rPr lang="ko-KR" altLang="en-US" dirty="0" smtClean="0"/>
              <a:t>산출물 제출 및 검수 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23723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추진 내용의 검증 및 확인을 위해 하드웨어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응용시스템으로 구분하여 검수하며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요구사항이 시스템에 누락 없이 반영되었는지 인수테스트를 통해 확인하고 이를 반영한 최종 산출물을 통해 최종 검수를 실시합니다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상세한 사항을 고객사와 협의하여 결정합니다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8032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산출물 검수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Group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94552"/>
              </p:ext>
            </p:extLst>
          </p:nvPr>
        </p:nvGraphicFramePr>
        <p:xfrm>
          <a:off x="342900" y="4451613"/>
          <a:ext cx="9204325" cy="2016000"/>
        </p:xfrm>
        <a:graphic>
          <a:graphicData uri="http://schemas.openxmlformats.org/drawingml/2006/table">
            <a:tbl>
              <a:tblPr/>
              <a:tblGrid>
                <a:gridCol w="180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8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점검 항목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검수 기준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결과확인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최종 검수 항목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하드웨어 검수를 완료하였는가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소프트웨어 검수를 완료하였는가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네트워크 검수를 완료하였는가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응용시스템 개발 단계별 검수를 완료하였는가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데이터베이스 전환이 완료되었는가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설치가 완료되었는가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시스템시험이 종료 기준을 통과하였는가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 교육이 완료되었는가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 및 운영자 지침서가 완성되었는가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납품 산출물의 종류와 수량이 일치하는가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유지보수 절차가 수립되었는가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?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H/W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검수 확인서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S/W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검수 확인서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응용시스템 단계별 완료 확인서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인수테스트 완료 확인서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인도 산출물 공식 인도 여부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고객 확인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완료여부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roup 2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96520"/>
              </p:ext>
            </p:extLst>
          </p:nvPr>
        </p:nvGraphicFramePr>
        <p:xfrm>
          <a:off x="354013" y="2186251"/>
          <a:ext cx="9196387" cy="2093215"/>
        </p:xfrm>
        <a:graphic>
          <a:graphicData uri="http://schemas.openxmlformats.org/drawingml/2006/table">
            <a:tbl>
              <a:tblPr/>
              <a:tblGrid>
                <a:gridCol w="181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순서</a:t>
                      </a:r>
                      <a:endParaRPr kumimoji="1" lang="ko-KR" altLang="en-US" sz="1900" b="1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제안사</a:t>
                      </a:r>
                      <a:endParaRPr kumimoji="1" lang="ko-KR" altLang="en-US" sz="1900" b="1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고객사</a:t>
                      </a:r>
                      <a:endParaRPr kumimoji="1" lang="ko-KR" altLang="en-US" sz="1900" b="1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1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AutoShape 45"/>
          <p:cNvCxnSpPr>
            <a:cxnSpLocks noChangeShapeType="1"/>
            <a:stCxn id="22" idx="3"/>
            <a:endCxn id="25" idx="1"/>
          </p:cNvCxnSpPr>
          <p:nvPr/>
        </p:nvCxnSpPr>
        <p:spPr bwMode="auto">
          <a:xfrm>
            <a:off x="4951413" y="2673613"/>
            <a:ext cx="1770062" cy="1588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7" name="AutoShape 46"/>
          <p:cNvCxnSpPr>
            <a:cxnSpLocks noChangeShapeType="1"/>
            <a:stCxn id="23" idx="3"/>
            <a:endCxn id="26" idx="1"/>
          </p:cNvCxnSpPr>
          <p:nvPr/>
        </p:nvCxnSpPr>
        <p:spPr bwMode="auto">
          <a:xfrm>
            <a:off x="4951413" y="3240351"/>
            <a:ext cx="1770062" cy="158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18" name="AutoShape 55"/>
          <p:cNvCxnSpPr>
            <a:cxnSpLocks noChangeShapeType="1"/>
            <a:stCxn id="20" idx="3"/>
            <a:endCxn id="23" idx="1"/>
          </p:cNvCxnSpPr>
          <p:nvPr/>
        </p:nvCxnSpPr>
        <p:spPr bwMode="auto">
          <a:xfrm>
            <a:off x="3454400" y="3240351"/>
            <a:ext cx="273050" cy="158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19" name="AutoShape 15" descr="채우기3-1"/>
          <p:cNvSpPr>
            <a:spLocks noChangeArrowheads="1"/>
          </p:cNvSpPr>
          <p:nvPr/>
        </p:nvSpPr>
        <p:spPr bwMode="auto">
          <a:xfrm>
            <a:off x="2232025" y="2545026"/>
            <a:ext cx="1222375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AutoShape 15" descr="채우기3-1"/>
          <p:cNvSpPr>
            <a:spLocks noChangeArrowheads="1"/>
          </p:cNvSpPr>
          <p:nvPr/>
        </p:nvSpPr>
        <p:spPr bwMode="auto">
          <a:xfrm>
            <a:off x="2232025" y="3113351"/>
            <a:ext cx="1222375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AutoShape 15" descr="채우기3-1"/>
          <p:cNvSpPr>
            <a:spLocks noChangeArrowheads="1"/>
          </p:cNvSpPr>
          <p:nvPr/>
        </p:nvSpPr>
        <p:spPr bwMode="auto">
          <a:xfrm>
            <a:off x="2232025" y="3916626"/>
            <a:ext cx="1222375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AutoShape 15" descr="채우기3-1"/>
          <p:cNvSpPr>
            <a:spLocks noChangeArrowheads="1"/>
          </p:cNvSpPr>
          <p:nvPr/>
        </p:nvSpPr>
        <p:spPr bwMode="auto">
          <a:xfrm>
            <a:off x="3727450" y="2545026"/>
            <a:ext cx="1223963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설치시험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AutoShape 15" descr="채우기3-1"/>
          <p:cNvSpPr>
            <a:spLocks noChangeArrowheads="1"/>
          </p:cNvSpPr>
          <p:nvPr/>
        </p:nvSpPr>
        <p:spPr bwMode="auto">
          <a:xfrm>
            <a:off x="3727450" y="3113351"/>
            <a:ext cx="1223963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설치시험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AutoShape 15" descr="채우기3-1"/>
          <p:cNvSpPr>
            <a:spLocks noChangeArrowheads="1"/>
          </p:cNvSpPr>
          <p:nvPr/>
        </p:nvSpPr>
        <p:spPr bwMode="auto">
          <a:xfrm>
            <a:off x="3727450" y="3916626"/>
            <a:ext cx="1223963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단위테스트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AutoShape 15" descr="채우기3-1"/>
          <p:cNvSpPr>
            <a:spLocks noChangeArrowheads="1"/>
          </p:cNvSpPr>
          <p:nvPr/>
        </p:nvSpPr>
        <p:spPr bwMode="auto">
          <a:xfrm>
            <a:off x="6721475" y="2545026"/>
            <a:ext cx="1223963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AutoShape 15" descr="채우기3-1"/>
          <p:cNvSpPr>
            <a:spLocks noChangeArrowheads="1"/>
          </p:cNvSpPr>
          <p:nvPr/>
        </p:nvSpPr>
        <p:spPr bwMode="auto">
          <a:xfrm>
            <a:off x="6721475" y="3113351"/>
            <a:ext cx="1223963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AutoShape 15" descr="채우기3-1"/>
          <p:cNvSpPr>
            <a:spLocks noChangeArrowheads="1"/>
          </p:cNvSpPr>
          <p:nvPr/>
        </p:nvSpPr>
        <p:spPr bwMode="auto">
          <a:xfrm>
            <a:off x="8218488" y="3916626"/>
            <a:ext cx="1222375" cy="255587"/>
          </a:xfrm>
          <a:prstGeom prst="roundRect">
            <a:avLst>
              <a:gd name="adj" fmla="val 16667"/>
            </a:avLst>
          </a:prstGeom>
          <a:solidFill>
            <a:srgbClr val="7C8E9C"/>
          </a:solidFill>
          <a:ln w="254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최종검수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AutoShape 15" descr="채우기3-1"/>
          <p:cNvSpPr>
            <a:spLocks noChangeArrowheads="1"/>
          </p:cNvSpPr>
          <p:nvPr/>
        </p:nvSpPr>
        <p:spPr bwMode="auto">
          <a:xfrm>
            <a:off x="5226050" y="3456251"/>
            <a:ext cx="1220788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성능테스트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AutoShape 15" descr="채우기3-1"/>
          <p:cNvSpPr>
            <a:spLocks noChangeArrowheads="1"/>
          </p:cNvSpPr>
          <p:nvPr/>
        </p:nvSpPr>
        <p:spPr bwMode="auto">
          <a:xfrm>
            <a:off x="5226050" y="3916626"/>
            <a:ext cx="1220788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통합테스트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0" name="AutoShape 54"/>
          <p:cNvCxnSpPr>
            <a:cxnSpLocks noChangeShapeType="1"/>
            <a:stCxn id="19" idx="3"/>
            <a:endCxn id="22" idx="1"/>
          </p:cNvCxnSpPr>
          <p:nvPr/>
        </p:nvCxnSpPr>
        <p:spPr bwMode="auto">
          <a:xfrm>
            <a:off x="3454400" y="2673613"/>
            <a:ext cx="273050" cy="1588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31" name="AutoShape 55"/>
          <p:cNvCxnSpPr>
            <a:cxnSpLocks noChangeShapeType="1"/>
            <a:stCxn id="21" idx="3"/>
            <a:endCxn id="24" idx="1"/>
          </p:cNvCxnSpPr>
          <p:nvPr/>
        </p:nvCxnSpPr>
        <p:spPr bwMode="auto">
          <a:xfrm>
            <a:off x="3454400" y="4043626"/>
            <a:ext cx="273050" cy="158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32" name="AutoShape 55"/>
          <p:cNvCxnSpPr>
            <a:cxnSpLocks noChangeShapeType="1"/>
            <a:stCxn id="24" idx="3"/>
            <a:endCxn id="29" idx="1"/>
          </p:cNvCxnSpPr>
          <p:nvPr/>
        </p:nvCxnSpPr>
        <p:spPr bwMode="auto">
          <a:xfrm>
            <a:off x="4951413" y="4043626"/>
            <a:ext cx="274637" cy="158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33" name="AutoShape 55"/>
          <p:cNvCxnSpPr>
            <a:cxnSpLocks noChangeShapeType="1"/>
            <a:stCxn id="29" idx="0"/>
            <a:endCxn id="28" idx="2"/>
          </p:cNvCxnSpPr>
          <p:nvPr/>
        </p:nvCxnSpPr>
        <p:spPr bwMode="auto">
          <a:xfrm rot="5400000" flipH="1" flipV="1">
            <a:off x="5734844" y="3814232"/>
            <a:ext cx="203200" cy="1588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34" name="AutoShape 15" descr="채우기3-1"/>
          <p:cNvSpPr>
            <a:spLocks noChangeArrowheads="1"/>
          </p:cNvSpPr>
          <p:nvPr/>
        </p:nvSpPr>
        <p:spPr bwMode="auto">
          <a:xfrm>
            <a:off x="6718957" y="3456251"/>
            <a:ext cx="1222375" cy="255587"/>
          </a:xfrm>
          <a:prstGeom prst="rect">
            <a:avLst/>
          </a:prstGeom>
          <a:solidFill>
            <a:srgbClr val="D3EDFD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80772" tIns="40386" rIns="80772" bIns="40386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검수</a:t>
            </a:r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5" name="AutoShape 55"/>
          <p:cNvCxnSpPr>
            <a:cxnSpLocks noChangeShapeType="1"/>
            <a:stCxn id="28" idx="3"/>
            <a:endCxn id="34" idx="1"/>
          </p:cNvCxnSpPr>
          <p:nvPr/>
        </p:nvCxnSpPr>
        <p:spPr bwMode="auto">
          <a:xfrm>
            <a:off x="6446838" y="3584045"/>
            <a:ext cx="272119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37" name="AutoShape 46"/>
          <p:cNvCxnSpPr>
            <a:cxnSpLocks noChangeShapeType="1"/>
            <a:stCxn id="25" idx="3"/>
            <a:endCxn id="27" idx="0"/>
          </p:cNvCxnSpPr>
          <p:nvPr/>
        </p:nvCxnSpPr>
        <p:spPr bwMode="auto">
          <a:xfrm>
            <a:off x="7945438" y="2672820"/>
            <a:ext cx="884238" cy="1243806"/>
          </a:xfrm>
          <a:prstGeom prst="bentConnector2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cxnSp>
        <p:nvCxnSpPr>
          <p:cNvPr id="38" name="AutoShape 46"/>
          <p:cNvCxnSpPr>
            <a:cxnSpLocks noChangeShapeType="1"/>
            <a:stCxn id="26" idx="3"/>
            <a:endCxn id="27" idx="0"/>
          </p:cNvCxnSpPr>
          <p:nvPr/>
        </p:nvCxnSpPr>
        <p:spPr bwMode="auto">
          <a:xfrm>
            <a:off x="7945438" y="3241145"/>
            <a:ext cx="884238" cy="675481"/>
          </a:xfrm>
          <a:prstGeom prst="bentConnector2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39" name="AutoShape 44"/>
          <p:cNvSpPr>
            <a:spLocks noChangeArrowheads="1"/>
          </p:cNvSpPr>
          <p:nvPr/>
        </p:nvSpPr>
        <p:spPr bwMode="auto">
          <a:xfrm rot="5400000">
            <a:off x="936625" y="2530739"/>
            <a:ext cx="534987" cy="601662"/>
          </a:xfrm>
          <a:prstGeom prst="rightArrow">
            <a:avLst>
              <a:gd name="adj1" fmla="val 62528"/>
              <a:gd name="adj2" fmla="val 26444"/>
            </a:avLst>
          </a:prstGeom>
          <a:gradFill rotWithShape="1">
            <a:gsLst>
              <a:gs pos="0">
                <a:srgbClr val="F2F7F9"/>
              </a:gs>
              <a:gs pos="100000">
                <a:srgbClr val="038CDC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bIns="0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AutoShape 45"/>
          <p:cNvSpPr>
            <a:spLocks noChangeArrowheads="1"/>
          </p:cNvSpPr>
          <p:nvPr/>
        </p:nvSpPr>
        <p:spPr bwMode="auto">
          <a:xfrm rot="5400000">
            <a:off x="913606" y="3288770"/>
            <a:ext cx="581025" cy="601662"/>
          </a:xfrm>
          <a:prstGeom prst="rightArrow">
            <a:avLst>
              <a:gd name="adj1" fmla="val 63722"/>
              <a:gd name="adj2" fmla="val 27361"/>
            </a:avLst>
          </a:prstGeom>
          <a:gradFill rotWithShape="1">
            <a:gsLst>
              <a:gs pos="0">
                <a:srgbClr val="F2F7F9"/>
              </a:gs>
              <a:gs pos="100000">
                <a:srgbClr val="038CDC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bIns="0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Rectangle 84"/>
          <p:cNvSpPr>
            <a:spLocks noChangeArrowheads="1"/>
          </p:cNvSpPr>
          <p:nvPr/>
        </p:nvSpPr>
        <p:spPr bwMode="auto">
          <a:xfrm>
            <a:off x="511175" y="2545026"/>
            <a:ext cx="1436688" cy="25558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ko-KR" altLang="en-US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</a:t>
            </a:r>
          </a:p>
        </p:txBody>
      </p:sp>
      <p:sp>
        <p:nvSpPr>
          <p:cNvPr id="42" name="Rectangle 85"/>
          <p:cNvSpPr>
            <a:spLocks noChangeArrowheads="1"/>
          </p:cNvSpPr>
          <p:nvPr/>
        </p:nvSpPr>
        <p:spPr bwMode="auto">
          <a:xfrm>
            <a:off x="511175" y="3119701"/>
            <a:ext cx="1436688" cy="252412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en-US" altLang="ko-KR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r>
              <a:rPr lang="en-US" altLang="ko-KR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소프트웨어</a:t>
            </a:r>
          </a:p>
        </p:txBody>
      </p:sp>
      <p:sp>
        <p:nvSpPr>
          <p:cNvPr id="43" name="Rectangle 85"/>
          <p:cNvSpPr>
            <a:spLocks noChangeArrowheads="1"/>
          </p:cNvSpPr>
          <p:nvPr/>
        </p:nvSpPr>
        <p:spPr bwMode="auto">
          <a:xfrm>
            <a:off x="520700" y="3916626"/>
            <a:ext cx="1438275" cy="25558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algn="ctr"/>
            <a:r>
              <a:rPr lang="ko-KR" altLang="en-US" sz="10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응용 시스템</a:t>
            </a:r>
          </a:p>
        </p:txBody>
      </p:sp>
      <p:pic>
        <p:nvPicPr>
          <p:cNvPr id="44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47189" y="4498781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03457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 </a:t>
            </a:r>
            <a:r>
              <a:rPr lang="ko-KR" altLang="en-US" sz="1000" spc="-40" dirty="0" err="1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산출물관리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48" name="AutoShape 46"/>
          <p:cNvCxnSpPr>
            <a:cxnSpLocks noChangeShapeType="1"/>
            <a:stCxn id="34" idx="3"/>
            <a:endCxn id="27" idx="0"/>
          </p:cNvCxnSpPr>
          <p:nvPr/>
        </p:nvCxnSpPr>
        <p:spPr bwMode="auto">
          <a:xfrm>
            <a:off x="7941332" y="3584045"/>
            <a:ext cx="888344" cy="332581"/>
          </a:xfrm>
          <a:prstGeom prst="bentConnector2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med" len="med"/>
          </a:ln>
        </p:spPr>
      </p:cxnSp>
      <p:sp>
        <p:nvSpPr>
          <p:cNvPr id="4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pic>
        <p:nvPicPr>
          <p:cNvPr id="46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63136" y="2243761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1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8216" y="3284980"/>
            <a:ext cx="9092428" cy="513635"/>
          </a:xfrm>
          <a:prstGeom prst="rect">
            <a:avLst/>
          </a:prstGeom>
          <a:noFill/>
        </p:spPr>
        <p:txBody>
          <a:bodyPr wrap="none" lIns="81948" tIns="40974" rIns="81948" bIns="40974" rtlCol="0">
            <a:spAutoFit/>
          </a:bodyPr>
          <a:lstStyle/>
          <a:p>
            <a:pPr algn="ctr"/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별첨</a:t>
            </a:r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 연관 관계도 및 템플릿</a:t>
            </a:r>
            <a:r>
              <a:rPr lang="en-US" altLang="ko-KR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2800" b="1" spc="-72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참고하시기 </a:t>
            </a:r>
            <a:r>
              <a:rPr lang="ko-KR" altLang="en-US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바랍니다</a:t>
            </a:r>
            <a:r>
              <a:rPr lang="en-US" altLang="ko-KR" sz="2800" b="1" spc="-72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800" b="1" spc="-72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산출물 연관 관계도 및 템플릿</a:t>
            </a:r>
            <a:endParaRPr lang="ko-KR" altLang="en-US" dirty="0"/>
          </a:p>
        </p:txBody>
      </p:sp>
      <p:sp>
        <p:nvSpPr>
          <p:cNvPr id="11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034579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2.3 </a:t>
            </a:r>
            <a:r>
              <a:rPr lang="ko-KR" altLang="en-US" sz="1000" spc="-40" dirty="0" err="1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산출물관리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2.4.1 </a:t>
            </a:r>
            <a:r>
              <a:rPr lang="ko-KR" altLang="en-US" dirty="0"/>
              <a:t>전사 품질경영체계 적용</a:t>
            </a:r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2268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방안</a:t>
            </a: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전사 품질경영 체계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프로젝트의 품질관리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사업관리와 고객만족 수준의 지속적인 향상을 위하여 표준 프로세스를 수립하여 적용을 의무화하고 있습니다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전사 품질주관부서에서 준수 여부를 검증하여 프로젝트 착수부터 사후관리까지의 전 단계를 조직적이고 체계적으로 진행되도록 지원합니다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2" name="AutoShape 136"/>
          <p:cNvSpPr>
            <a:spLocks noChangeArrowheads="1"/>
          </p:cNvSpPr>
          <p:nvPr/>
        </p:nvSpPr>
        <p:spPr bwMode="gray">
          <a:xfrm>
            <a:off x="272480" y="3148397"/>
            <a:ext cx="5913437" cy="206035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3" name="AutoShape 248"/>
          <p:cNvSpPr>
            <a:spLocks noChangeArrowheads="1"/>
          </p:cNvSpPr>
          <p:nvPr/>
        </p:nvSpPr>
        <p:spPr bwMode="gray">
          <a:xfrm>
            <a:off x="1990834" y="3156521"/>
            <a:ext cx="2589940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통합 관리 프로세스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조직간 협력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en-US" sz="100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4" name="AutoShape 136"/>
          <p:cNvSpPr>
            <a:spLocks noChangeArrowheads="1"/>
          </p:cNvSpPr>
          <p:nvPr/>
        </p:nvSpPr>
        <p:spPr bwMode="gray">
          <a:xfrm>
            <a:off x="336933" y="3381259"/>
            <a:ext cx="3155278" cy="563230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5" name="AutoShape 248"/>
          <p:cNvSpPr>
            <a:spLocks noChangeArrowheads="1"/>
          </p:cNvSpPr>
          <p:nvPr/>
        </p:nvSpPr>
        <p:spPr bwMode="gray">
          <a:xfrm>
            <a:off x="912835" y="3437890"/>
            <a:ext cx="2104929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AutoShape 248"/>
          <p:cNvSpPr>
            <a:spLocks noChangeArrowheads="1"/>
          </p:cNvSpPr>
          <p:nvPr/>
        </p:nvSpPr>
        <p:spPr bwMode="gray">
          <a:xfrm>
            <a:off x="462626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도출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7" name="AutoShape 248"/>
          <p:cNvSpPr>
            <a:spLocks noChangeArrowheads="1"/>
          </p:cNvSpPr>
          <p:nvPr/>
        </p:nvSpPr>
        <p:spPr bwMode="gray">
          <a:xfrm>
            <a:off x="1218474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8" name="AutoShape 248"/>
          <p:cNvSpPr>
            <a:spLocks noChangeArrowheads="1"/>
          </p:cNvSpPr>
          <p:nvPr/>
        </p:nvSpPr>
        <p:spPr bwMode="gray">
          <a:xfrm>
            <a:off x="1974322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명세화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9" name="AutoShape 248"/>
          <p:cNvSpPr>
            <a:spLocks noChangeArrowheads="1"/>
          </p:cNvSpPr>
          <p:nvPr/>
        </p:nvSpPr>
        <p:spPr bwMode="gray">
          <a:xfrm>
            <a:off x="2730171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승인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0" name="AutoShape 136"/>
          <p:cNvSpPr>
            <a:spLocks noChangeArrowheads="1"/>
          </p:cNvSpPr>
          <p:nvPr/>
        </p:nvSpPr>
        <p:spPr bwMode="gray">
          <a:xfrm>
            <a:off x="3635157" y="3381259"/>
            <a:ext cx="2477512" cy="563230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1" name="AutoShape 248"/>
          <p:cNvSpPr>
            <a:spLocks noChangeArrowheads="1"/>
          </p:cNvSpPr>
          <p:nvPr/>
        </p:nvSpPr>
        <p:spPr bwMode="gray">
          <a:xfrm>
            <a:off x="3817995" y="3437890"/>
            <a:ext cx="2104929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동료검토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AutoShape 248"/>
          <p:cNvSpPr>
            <a:spLocks noChangeArrowheads="1"/>
          </p:cNvSpPr>
          <p:nvPr/>
        </p:nvSpPr>
        <p:spPr bwMode="gray">
          <a:xfrm>
            <a:off x="3764868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계획수립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3" name="AutoShape 248"/>
          <p:cNvSpPr>
            <a:spLocks noChangeArrowheads="1"/>
          </p:cNvSpPr>
          <p:nvPr/>
        </p:nvSpPr>
        <p:spPr bwMode="gray">
          <a:xfrm>
            <a:off x="4556602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검토수행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4" name="AutoShape 248"/>
          <p:cNvSpPr>
            <a:spLocks noChangeArrowheads="1"/>
          </p:cNvSpPr>
          <p:nvPr/>
        </p:nvSpPr>
        <p:spPr bwMode="gray">
          <a:xfrm>
            <a:off x="5348337" y="3656457"/>
            <a:ext cx="612775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결함관리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5" name="AutoShape 136"/>
          <p:cNvSpPr>
            <a:spLocks noChangeArrowheads="1"/>
          </p:cNvSpPr>
          <p:nvPr/>
        </p:nvSpPr>
        <p:spPr bwMode="gray">
          <a:xfrm>
            <a:off x="336933" y="3992448"/>
            <a:ext cx="1045185" cy="1131459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6" name="AutoShape 248"/>
          <p:cNvSpPr>
            <a:spLocks noChangeArrowheads="1"/>
          </p:cNvSpPr>
          <p:nvPr/>
        </p:nvSpPr>
        <p:spPr bwMode="gray">
          <a:xfrm>
            <a:off x="526916" y="4049078"/>
            <a:ext cx="665217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계획수립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7" name="AutoShape 248"/>
          <p:cNvSpPr>
            <a:spLocks noChangeArrowheads="1"/>
          </p:cNvSpPr>
          <p:nvPr/>
        </p:nvSpPr>
        <p:spPr bwMode="gray">
          <a:xfrm>
            <a:off x="391205" y="4267646"/>
            <a:ext cx="981996" cy="765203"/>
          </a:xfrm>
          <a:prstGeom prst="homePlate">
            <a:avLst>
              <a:gd name="adj" fmla="val 23676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산정 및 계획수립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범위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일정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</a:p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원가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위험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</a:p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의사소통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조달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8" name="AutoShape 136"/>
          <p:cNvSpPr>
            <a:spLocks noChangeArrowheads="1"/>
          </p:cNvSpPr>
          <p:nvPr/>
        </p:nvSpPr>
        <p:spPr bwMode="gray">
          <a:xfrm>
            <a:off x="1432967" y="4000756"/>
            <a:ext cx="2769777" cy="539043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9" name="AutoShape 248"/>
          <p:cNvSpPr>
            <a:spLocks noChangeArrowheads="1"/>
          </p:cNvSpPr>
          <p:nvPr/>
        </p:nvSpPr>
        <p:spPr bwMode="gray">
          <a:xfrm>
            <a:off x="1708272" y="4049077"/>
            <a:ext cx="2104929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수행 활동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0" name="AutoShape 248"/>
          <p:cNvSpPr>
            <a:spLocks noChangeArrowheads="1"/>
          </p:cNvSpPr>
          <p:nvPr/>
        </p:nvSpPr>
        <p:spPr bwMode="gray">
          <a:xfrm>
            <a:off x="1524025" y="4256928"/>
            <a:ext cx="64800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1" name="AutoShape 248"/>
          <p:cNvSpPr>
            <a:spLocks noChangeArrowheads="1"/>
          </p:cNvSpPr>
          <p:nvPr/>
        </p:nvSpPr>
        <p:spPr bwMode="gray">
          <a:xfrm>
            <a:off x="2184118" y="4256928"/>
            <a:ext cx="64800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2" name="AutoShape 248"/>
          <p:cNvSpPr>
            <a:spLocks noChangeArrowheads="1"/>
          </p:cNvSpPr>
          <p:nvPr/>
        </p:nvSpPr>
        <p:spPr bwMode="gray">
          <a:xfrm>
            <a:off x="2844211" y="4256928"/>
            <a:ext cx="64800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3" name="AutoShape 248"/>
          <p:cNvSpPr>
            <a:spLocks noChangeArrowheads="1"/>
          </p:cNvSpPr>
          <p:nvPr/>
        </p:nvSpPr>
        <p:spPr bwMode="gray">
          <a:xfrm>
            <a:off x="3504305" y="4256928"/>
            <a:ext cx="64800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트</a:t>
            </a:r>
          </a:p>
        </p:txBody>
      </p:sp>
      <p:sp>
        <p:nvSpPr>
          <p:cNvPr id="124" name="AutoShape 136"/>
          <p:cNvSpPr>
            <a:spLocks noChangeArrowheads="1"/>
          </p:cNvSpPr>
          <p:nvPr/>
        </p:nvSpPr>
        <p:spPr bwMode="gray">
          <a:xfrm>
            <a:off x="1428183" y="4553565"/>
            <a:ext cx="2769777" cy="570342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5" name="AutoShape 248"/>
          <p:cNvSpPr>
            <a:spLocks noChangeArrowheads="1"/>
          </p:cNvSpPr>
          <p:nvPr/>
        </p:nvSpPr>
        <p:spPr bwMode="gray">
          <a:xfrm>
            <a:off x="1703488" y="4608998"/>
            <a:ext cx="2104929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진행 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6" name="AutoShape 248"/>
          <p:cNvSpPr>
            <a:spLocks noChangeArrowheads="1"/>
          </p:cNvSpPr>
          <p:nvPr/>
        </p:nvSpPr>
        <p:spPr bwMode="gray">
          <a:xfrm>
            <a:off x="1536195" y="4816849"/>
            <a:ext cx="198028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모니터링 및 진척관리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7" name="AutoShape 248"/>
          <p:cNvSpPr>
            <a:spLocks noChangeArrowheads="1"/>
          </p:cNvSpPr>
          <p:nvPr/>
        </p:nvSpPr>
        <p:spPr bwMode="gray">
          <a:xfrm>
            <a:off x="3516475" y="4816849"/>
            <a:ext cx="612000" cy="216000"/>
          </a:xfrm>
          <a:prstGeom prst="homePlate">
            <a:avLst>
              <a:gd name="adj" fmla="val 25801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시정조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치</a:t>
            </a:r>
          </a:p>
        </p:txBody>
      </p:sp>
      <p:sp>
        <p:nvSpPr>
          <p:cNvPr id="128" name="AutoShape 136"/>
          <p:cNvSpPr>
            <a:spLocks noChangeArrowheads="1"/>
          </p:cNvSpPr>
          <p:nvPr/>
        </p:nvSpPr>
        <p:spPr bwMode="gray">
          <a:xfrm>
            <a:off x="5216016" y="3981416"/>
            <a:ext cx="899550" cy="1137804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9" name="AutoShape 248"/>
          <p:cNvSpPr>
            <a:spLocks noChangeArrowheads="1"/>
          </p:cNvSpPr>
          <p:nvPr/>
        </p:nvSpPr>
        <p:spPr bwMode="gray">
          <a:xfrm>
            <a:off x="5216015" y="4056621"/>
            <a:ext cx="899551" cy="135546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품질보증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0" name="AutoShape 248"/>
          <p:cNvSpPr>
            <a:spLocks noChangeArrowheads="1"/>
          </p:cNvSpPr>
          <p:nvPr/>
        </p:nvSpPr>
        <p:spPr bwMode="gray">
          <a:xfrm>
            <a:off x="5317530" y="4292654"/>
            <a:ext cx="684000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계획수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립</a:t>
            </a:r>
          </a:p>
        </p:txBody>
      </p:sp>
      <p:sp>
        <p:nvSpPr>
          <p:cNvPr id="131" name="AutoShape 248"/>
          <p:cNvSpPr>
            <a:spLocks noChangeArrowheads="1"/>
          </p:cNvSpPr>
          <p:nvPr/>
        </p:nvSpPr>
        <p:spPr bwMode="gray">
          <a:xfrm>
            <a:off x="5317530" y="4552691"/>
            <a:ext cx="684000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검토활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</a:p>
        </p:txBody>
      </p:sp>
      <p:sp>
        <p:nvSpPr>
          <p:cNvPr id="132" name="AutoShape 248"/>
          <p:cNvSpPr>
            <a:spLocks noChangeArrowheads="1"/>
          </p:cNvSpPr>
          <p:nvPr/>
        </p:nvSpPr>
        <p:spPr bwMode="gray">
          <a:xfrm>
            <a:off x="5317530" y="4812729"/>
            <a:ext cx="684000" cy="216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분석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</a:t>
            </a: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3" name="AutoShape 136"/>
          <p:cNvSpPr>
            <a:spLocks noChangeArrowheads="1"/>
          </p:cNvSpPr>
          <p:nvPr/>
        </p:nvSpPr>
        <p:spPr bwMode="gray">
          <a:xfrm>
            <a:off x="4283250" y="4000756"/>
            <a:ext cx="843555" cy="226458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4" name="AutoShape 248"/>
          <p:cNvSpPr>
            <a:spLocks noChangeArrowheads="1"/>
          </p:cNvSpPr>
          <p:nvPr/>
        </p:nvSpPr>
        <p:spPr bwMode="gray">
          <a:xfrm>
            <a:off x="4293369" y="4023926"/>
            <a:ext cx="752233" cy="21812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5" name="AutoShape 136"/>
          <p:cNvSpPr>
            <a:spLocks noChangeArrowheads="1"/>
          </p:cNvSpPr>
          <p:nvPr/>
        </p:nvSpPr>
        <p:spPr bwMode="gray">
          <a:xfrm>
            <a:off x="4293369" y="4304563"/>
            <a:ext cx="843555" cy="211729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6" name="AutoShape 248"/>
          <p:cNvSpPr>
            <a:spLocks noChangeArrowheads="1"/>
          </p:cNvSpPr>
          <p:nvPr/>
        </p:nvSpPr>
        <p:spPr bwMode="gray">
          <a:xfrm>
            <a:off x="4338757" y="4315489"/>
            <a:ext cx="752233" cy="233294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7" name="AutoShape 136"/>
          <p:cNvSpPr>
            <a:spLocks noChangeArrowheads="1"/>
          </p:cNvSpPr>
          <p:nvPr/>
        </p:nvSpPr>
        <p:spPr bwMode="gray">
          <a:xfrm>
            <a:off x="4283250" y="4897449"/>
            <a:ext cx="843555" cy="226458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8" name="AutoShape 248"/>
          <p:cNvSpPr>
            <a:spLocks noChangeArrowheads="1"/>
          </p:cNvSpPr>
          <p:nvPr/>
        </p:nvSpPr>
        <p:spPr bwMode="gray">
          <a:xfrm>
            <a:off x="4293369" y="4913790"/>
            <a:ext cx="752233" cy="21812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결함관리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9" name="AutoShape 136"/>
          <p:cNvSpPr>
            <a:spLocks noChangeArrowheads="1"/>
          </p:cNvSpPr>
          <p:nvPr/>
        </p:nvSpPr>
        <p:spPr bwMode="gray">
          <a:xfrm>
            <a:off x="4293369" y="4593641"/>
            <a:ext cx="843555" cy="226458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0" name="AutoShape 248"/>
          <p:cNvSpPr>
            <a:spLocks noChangeArrowheads="1"/>
          </p:cNvSpPr>
          <p:nvPr/>
        </p:nvSpPr>
        <p:spPr bwMode="gray">
          <a:xfrm>
            <a:off x="4293369" y="4622226"/>
            <a:ext cx="752233" cy="21812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의사소통관리</a:t>
            </a:r>
            <a:endParaRPr lang="en-US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1" name="AutoShape 136"/>
          <p:cNvSpPr>
            <a:spLocks noChangeArrowheads="1"/>
          </p:cNvSpPr>
          <p:nvPr/>
        </p:nvSpPr>
        <p:spPr bwMode="gray">
          <a:xfrm>
            <a:off x="341488" y="2182983"/>
            <a:ext cx="3573079" cy="813969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endParaRPr kumimoji="1" lang="ko-KR" altLang="en-US" sz="900" dirty="0">
              <a:solidFill>
                <a:srgbClr val="1C1C1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2" name="AutoShape 244"/>
          <p:cNvSpPr>
            <a:spLocks noChangeArrowheads="1"/>
          </p:cNvSpPr>
          <p:nvPr/>
        </p:nvSpPr>
        <p:spPr bwMode="gray">
          <a:xfrm>
            <a:off x="441004" y="2255802"/>
            <a:ext cx="1785143" cy="222250"/>
          </a:xfrm>
          <a:prstGeom prst="roundRect">
            <a:avLst>
              <a:gd name="adj" fmla="val 16667"/>
            </a:avLst>
          </a:prstGeom>
          <a:solidFill>
            <a:srgbClr val="005E9E"/>
          </a:solidFill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kumimoji="1" lang="en-US" altLang="ko-KR" sz="11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</a:t>
            </a:r>
            <a:r>
              <a:rPr kumimoji="1" lang="en-US" altLang="ko-KR" sz="9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alue </a:t>
            </a:r>
            <a:r>
              <a:rPr kumimoji="1" lang="en-US" altLang="ko-KR" sz="11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</a:t>
            </a:r>
            <a:r>
              <a:rPr kumimoji="1" lang="en-US" altLang="ko-KR" sz="9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eview </a:t>
            </a:r>
            <a:r>
              <a:rPr kumimoji="1" lang="en-US" altLang="ko-KR" sz="11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  <a:r>
              <a:rPr kumimoji="1" lang="en-US" altLang="ko-KR" sz="9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oard (6</a:t>
            </a:r>
            <a:r>
              <a:rPr kumimoji="1" lang="ko-KR" altLang="en-US" sz="9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  <a:r>
              <a:rPr kumimoji="1" lang="en-US" altLang="ko-KR" sz="900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sz="900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AutoShape 146"/>
          <p:cNvSpPr>
            <a:spLocks noChangeArrowheads="1"/>
          </p:cNvSpPr>
          <p:nvPr/>
        </p:nvSpPr>
        <p:spPr bwMode="gray">
          <a:xfrm>
            <a:off x="428303" y="2439953"/>
            <a:ext cx="3413323" cy="467928"/>
          </a:xfrm>
          <a:prstGeom prst="rect">
            <a:avLst/>
          </a:prstGeom>
          <a:solidFill>
            <a:srgbClr val="FFFFFF"/>
          </a:solidFill>
          <a:ln w="8001" algn="ctr">
            <a:noFill/>
            <a:miter lim="800000"/>
            <a:headEnd/>
            <a:tailEnd type="none" w="sm" len="sm"/>
          </a:ln>
        </p:spPr>
        <p:txBody>
          <a:bodyPr lIns="0" tIns="0" rIns="0" bIns="0" anchor="ctr"/>
          <a:lstStyle/>
          <a:p>
            <a:pPr marL="0" marR="0" lvl="0" indent="0" algn="ctr" defTabSz="80803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  <a:tabLst/>
              <a:defRPr/>
            </a:pPr>
            <a:endParaRPr kumimoji="1" lang="ja-JP" altLang="en-US" sz="900" b="0" i="0" u="none" strike="noStrike" kern="0" cap="none" spc="0" normalizeH="0" baseline="0" noProof="0" smtClean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4" name="AutoShape 231"/>
          <p:cNvSpPr>
            <a:spLocks noChangeArrowheads="1"/>
          </p:cNvSpPr>
          <p:nvPr/>
        </p:nvSpPr>
        <p:spPr bwMode="gray">
          <a:xfrm>
            <a:off x="1883534" y="2528900"/>
            <a:ext cx="496887" cy="287338"/>
          </a:xfrm>
          <a:prstGeom prst="homePlate">
            <a:avLst>
              <a:gd name="adj" fmla="val 43232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계약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</a:t>
            </a:r>
          </a:p>
        </p:txBody>
      </p:sp>
      <p:sp>
        <p:nvSpPr>
          <p:cNvPr id="145" name="AutoShape 232"/>
          <p:cNvSpPr>
            <a:spLocks noChangeArrowheads="1"/>
          </p:cNvSpPr>
          <p:nvPr/>
        </p:nvSpPr>
        <p:spPr bwMode="gray">
          <a:xfrm>
            <a:off x="1423159" y="2528900"/>
            <a:ext cx="496887" cy="287338"/>
          </a:xfrm>
          <a:prstGeom prst="homePlate">
            <a:avLst>
              <a:gd name="adj" fmla="val 43232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입찰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</a:t>
            </a:r>
          </a:p>
        </p:txBody>
      </p:sp>
      <p:sp>
        <p:nvSpPr>
          <p:cNvPr id="146" name="AutoShape 233"/>
          <p:cNvSpPr>
            <a:spLocks noChangeArrowheads="1"/>
          </p:cNvSpPr>
          <p:nvPr/>
        </p:nvSpPr>
        <p:spPr bwMode="gray">
          <a:xfrm>
            <a:off x="964371" y="2528900"/>
            <a:ext cx="496888" cy="287338"/>
          </a:xfrm>
          <a:prstGeom prst="homePlate">
            <a:avLst>
              <a:gd name="adj" fmla="val 43232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제안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</a:t>
            </a:r>
          </a:p>
        </p:txBody>
      </p:sp>
      <p:sp>
        <p:nvSpPr>
          <p:cNvPr id="147" name="AutoShape 234"/>
          <p:cNvSpPr>
            <a:spLocks noChangeArrowheads="1"/>
          </p:cNvSpPr>
          <p:nvPr/>
        </p:nvSpPr>
        <p:spPr bwMode="gray">
          <a:xfrm>
            <a:off x="503996" y="2528900"/>
            <a:ext cx="495300" cy="287338"/>
          </a:xfrm>
          <a:prstGeom prst="homePlate">
            <a:avLst>
              <a:gd name="adj" fmla="val 43094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안건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검토</a:t>
            </a:r>
          </a:p>
        </p:txBody>
      </p:sp>
      <p:sp>
        <p:nvSpPr>
          <p:cNvPr id="148" name="AutoShape 281"/>
          <p:cNvSpPr>
            <a:spLocks noChangeArrowheads="1"/>
          </p:cNvSpPr>
          <p:nvPr/>
        </p:nvSpPr>
        <p:spPr bwMode="gray">
          <a:xfrm>
            <a:off x="3292315" y="2528900"/>
            <a:ext cx="495300" cy="287338"/>
          </a:xfrm>
          <a:prstGeom prst="homePlate">
            <a:avLst>
              <a:gd name="adj" fmla="val 43094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완료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평가</a:t>
            </a:r>
          </a:p>
        </p:txBody>
      </p:sp>
      <p:sp>
        <p:nvSpPr>
          <p:cNvPr id="149" name="AutoShape 282"/>
          <p:cNvSpPr>
            <a:spLocks noChangeArrowheads="1"/>
          </p:cNvSpPr>
          <p:nvPr/>
        </p:nvSpPr>
        <p:spPr bwMode="gray">
          <a:xfrm>
            <a:off x="2592228" y="2528900"/>
            <a:ext cx="495300" cy="287338"/>
          </a:xfrm>
          <a:prstGeom prst="homePlate">
            <a:avLst>
              <a:gd name="adj" fmla="val 43094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이슈</a:t>
            </a: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회의</a:t>
            </a:r>
          </a:p>
        </p:txBody>
      </p:sp>
      <p:cxnSp>
        <p:nvCxnSpPr>
          <p:cNvPr id="150" name="AutoShape 283"/>
          <p:cNvCxnSpPr>
            <a:cxnSpLocks noChangeShapeType="1"/>
          </p:cNvCxnSpPr>
          <p:nvPr/>
        </p:nvCxnSpPr>
        <p:spPr bwMode="gray">
          <a:xfrm>
            <a:off x="2380421" y="2664185"/>
            <a:ext cx="211807" cy="0"/>
          </a:xfrm>
          <a:prstGeom prst="straightConnector1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</p:cxnSp>
      <p:cxnSp>
        <p:nvCxnSpPr>
          <p:cNvPr id="151" name="AutoShape 288"/>
          <p:cNvCxnSpPr>
            <a:cxnSpLocks noChangeShapeType="1"/>
          </p:cNvCxnSpPr>
          <p:nvPr/>
        </p:nvCxnSpPr>
        <p:spPr bwMode="gray">
          <a:xfrm>
            <a:off x="3087528" y="2663391"/>
            <a:ext cx="204787" cy="0"/>
          </a:xfrm>
          <a:prstGeom prst="straightConnector1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</p:spPr>
      </p:cxnSp>
      <p:sp>
        <p:nvSpPr>
          <p:cNvPr id="152" name="Freeform 305"/>
          <p:cNvSpPr>
            <a:spLocks/>
          </p:cNvSpPr>
          <p:nvPr/>
        </p:nvSpPr>
        <p:spPr bwMode="gray">
          <a:xfrm>
            <a:off x="2928778" y="2443237"/>
            <a:ext cx="184150" cy="174625"/>
          </a:xfrm>
          <a:custGeom>
            <a:avLst/>
            <a:gdLst>
              <a:gd name="T0" fmla="*/ 2147483647 w 1013"/>
              <a:gd name="T1" fmla="*/ 2147483647 h 1025"/>
              <a:gd name="T2" fmla="*/ 2147483647 w 1013"/>
              <a:gd name="T3" fmla="*/ 2147483647 h 1025"/>
              <a:gd name="T4" fmla="*/ 2147483647 w 1013"/>
              <a:gd name="T5" fmla="*/ 2147483647 h 1025"/>
              <a:gd name="T6" fmla="*/ 2147483647 w 1013"/>
              <a:gd name="T7" fmla="*/ 2147483647 h 1025"/>
              <a:gd name="T8" fmla="*/ 2147483647 w 1013"/>
              <a:gd name="T9" fmla="*/ 2147483647 h 1025"/>
              <a:gd name="T10" fmla="*/ 2147483647 w 1013"/>
              <a:gd name="T11" fmla="*/ 2147483647 h 1025"/>
              <a:gd name="T12" fmla="*/ 2147483647 w 1013"/>
              <a:gd name="T13" fmla="*/ 2147483647 h 1025"/>
              <a:gd name="T14" fmla="*/ 2147483647 w 1013"/>
              <a:gd name="T15" fmla="*/ 2147483647 h 1025"/>
              <a:gd name="T16" fmla="*/ 2147483647 w 1013"/>
              <a:gd name="T17" fmla="*/ 2147483647 h 1025"/>
              <a:gd name="T18" fmla="*/ 0 w 1013"/>
              <a:gd name="T19" fmla="*/ 2147483647 h 1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13"/>
              <a:gd name="T31" fmla="*/ 0 h 1025"/>
              <a:gd name="T32" fmla="*/ 1013 w 1013"/>
              <a:gd name="T33" fmla="*/ 1025 h 102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13" h="1025">
                <a:moveTo>
                  <a:pt x="474" y="1021"/>
                </a:moveTo>
                <a:cubicBezTo>
                  <a:pt x="499" y="1017"/>
                  <a:pt x="561" y="1025"/>
                  <a:pt x="624" y="1003"/>
                </a:cubicBezTo>
                <a:cubicBezTo>
                  <a:pt x="687" y="981"/>
                  <a:pt x="790" y="953"/>
                  <a:pt x="852" y="889"/>
                </a:cubicBezTo>
                <a:cubicBezTo>
                  <a:pt x="914" y="825"/>
                  <a:pt x="979" y="717"/>
                  <a:pt x="996" y="619"/>
                </a:cubicBezTo>
                <a:cubicBezTo>
                  <a:pt x="1013" y="521"/>
                  <a:pt x="988" y="385"/>
                  <a:pt x="954" y="301"/>
                </a:cubicBezTo>
                <a:cubicBezTo>
                  <a:pt x="920" y="217"/>
                  <a:pt x="857" y="163"/>
                  <a:pt x="792" y="115"/>
                </a:cubicBezTo>
                <a:cubicBezTo>
                  <a:pt x="727" y="67"/>
                  <a:pt x="646" y="22"/>
                  <a:pt x="562" y="11"/>
                </a:cubicBezTo>
                <a:cubicBezTo>
                  <a:pt x="478" y="0"/>
                  <a:pt x="369" y="11"/>
                  <a:pt x="288" y="49"/>
                </a:cubicBezTo>
                <a:cubicBezTo>
                  <a:pt x="207" y="87"/>
                  <a:pt x="126" y="171"/>
                  <a:pt x="78" y="241"/>
                </a:cubicBezTo>
                <a:cubicBezTo>
                  <a:pt x="30" y="311"/>
                  <a:pt x="16" y="422"/>
                  <a:pt x="0" y="469"/>
                </a:cubicBezTo>
              </a:path>
            </a:pathLst>
          </a:custGeom>
          <a:noFill/>
          <a:ln w="12700">
            <a:solidFill>
              <a:srgbClr val="0082D2"/>
            </a:solidFill>
            <a:round/>
            <a:headEnd/>
            <a:tailEnd type="triangle" w="med" len="med"/>
          </a:ln>
        </p:spPr>
        <p:txBody>
          <a:bodyPr wrap="none" lIns="92075" tIns="46038" rIns="92075" bIns="46038"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endParaRPr kumimoji="1" lang="ko-KR" altLang="en-US" sz="11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3" name="AutoShape 136"/>
          <p:cNvSpPr>
            <a:spLocks noChangeArrowheads="1"/>
          </p:cNvSpPr>
          <p:nvPr/>
        </p:nvSpPr>
        <p:spPr bwMode="gray">
          <a:xfrm>
            <a:off x="3212866" y="5278482"/>
            <a:ext cx="2972743" cy="1200350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1C1C1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4" name="AutoShape 244"/>
          <p:cNvSpPr>
            <a:spLocks noChangeArrowheads="1"/>
          </p:cNvSpPr>
          <p:nvPr/>
        </p:nvSpPr>
        <p:spPr bwMode="gray">
          <a:xfrm>
            <a:off x="4651463" y="5351301"/>
            <a:ext cx="1461716" cy="222250"/>
          </a:xfrm>
          <a:prstGeom prst="roundRect">
            <a:avLst>
              <a:gd name="adj" fmla="val 16667"/>
            </a:avLst>
          </a:prstGeom>
          <a:solidFill>
            <a:srgbClr val="005E9E"/>
          </a:solidFill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품질주관부서 </a:t>
            </a:r>
            <a:r>
              <a:rPr lang="en-US" altLang="ko-KR" sz="9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(PMO/QA)</a:t>
            </a:r>
            <a:endParaRPr lang="ko-KR" altLang="en-US" sz="9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5" name="AutoShape 146"/>
          <p:cNvSpPr>
            <a:spLocks noChangeArrowheads="1"/>
          </p:cNvSpPr>
          <p:nvPr/>
        </p:nvSpPr>
        <p:spPr bwMode="gray">
          <a:xfrm>
            <a:off x="3304867" y="5535449"/>
            <a:ext cx="2807801" cy="893059"/>
          </a:xfrm>
          <a:prstGeom prst="rect">
            <a:avLst/>
          </a:prstGeom>
          <a:solidFill>
            <a:schemeClr val="bg1"/>
          </a:solidFill>
          <a:ln w="8001" algn="ctr">
            <a:noFill/>
            <a:miter lim="800000"/>
            <a:headEnd/>
            <a:tailEnd type="none" w="sm" len="sm"/>
          </a:ln>
        </p:spPr>
        <p:txBody>
          <a:bodyPr lIns="0" tIns="0" rIns="0" bIns="0" anchor="ctr"/>
          <a:lstStyle/>
          <a:p>
            <a:pPr algn="ctr" defTabSz="808038"/>
            <a:endParaRPr lang="ja-JP" altLang="en-US" sz="90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6" name="AutoShape 231"/>
          <p:cNvSpPr>
            <a:spLocks noChangeArrowheads="1"/>
          </p:cNvSpPr>
          <p:nvPr/>
        </p:nvSpPr>
        <p:spPr bwMode="gray">
          <a:xfrm>
            <a:off x="4737999" y="5577934"/>
            <a:ext cx="612000" cy="180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이슈점검</a:t>
            </a:r>
            <a:endParaRPr kumimoji="0"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7" name="AutoShape 232"/>
          <p:cNvSpPr>
            <a:spLocks noChangeArrowheads="1"/>
          </p:cNvSpPr>
          <p:nvPr/>
        </p:nvSpPr>
        <p:spPr bwMode="gray">
          <a:xfrm>
            <a:off x="4065878" y="5577934"/>
            <a:ext cx="612000" cy="180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진행점검</a:t>
            </a:r>
            <a:endParaRPr kumimoji="0"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8" name="AutoShape 233"/>
          <p:cNvSpPr>
            <a:spLocks noChangeArrowheads="1"/>
          </p:cNvSpPr>
          <p:nvPr/>
        </p:nvSpPr>
        <p:spPr bwMode="gray">
          <a:xfrm>
            <a:off x="3393757" y="5577934"/>
            <a:ext cx="612000" cy="180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계획검토</a:t>
            </a:r>
            <a:endParaRPr kumimoji="0"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9" name="AutoShape 234"/>
          <p:cNvSpPr>
            <a:spLocks noChangeArrowheads="1"/>
          </p:cNvSpPr>
          <p:nvPr/>
        </p:nvSpPr>
        <p:spPr bwMode="gray">
          <a:xfrm>
            <a:off x="3393757" y="5811508"/>
            <a:ext cx="2628363" cy="252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수행 표준 프로세스 개발 </a:t>
            </a:r>
            <a:r>
              <a:rPr kumimoji="0"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 </a:t>
            </a:r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유지</a:t>
            </a:r>
            <a:endParaRPr kumimoji="0"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kumimoji="0"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kumimoji="0"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프로세스</a:t>
            </a:r>
            <a:r>
              <a:rPr kumimoji="0"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kumimoji="0"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가이드라인</a:t>
            </a:r>
            <a:r>
              <a:rPr kumimoji="0"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kumimoji="0"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표준서식</a:t>
            </a:r>
            <a:r>
              <a:rPr kumimoji="0"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kumimoji="0"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도구개발 등</a:t>
            </a:r>
            <a:r>
              <a:rPr kumimoji="0"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kumimoji="0" lang="ko-KR" altLang="en-US" sz="8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0" name="AutoShape 282"/>
          <p:cNvSpPr>
            <a:spLocks noChangeArrowheads="1"/>
          </p:cNvSpPr>
          <p:nvPr/>
        </p:nvSpPr>
        <p:spPr bwMode="gray">
          <a:xfrm>
            <a:off x="5410121" y="5577934"/>
            <a:ext cx="612000" cy="180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kumimoji="0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내부감리</a:t>
            </a:r>
            <a:endParaRPr kumimoji="0"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1" name="AutoShape 136"/>
          <p:cNvSpPr>
            <a:spLocks noChangeArrowheads="1"/>
          </p:cNvSpPr>
          <p:nvPr/>
        </p:nvSpPr>
        <p:spPr bwMode="gray">
          <a:xfrm>
            <a:off x="6850596" y="2199696"/>
            <a:ext cx="2757208" cy="1705480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endParaRPr kumimoji="1"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2" name="AutoShape 248"/>
          <p:cNvSpPr>
            <a:spLocks noChangeArrowheads="1"/>
          </p:cNvSpPr>
          <p:nvPr/>
        </p:nvSpPr>
        <p:spPr bwMode="gray">
          <a:xfrm>
            <a:off x="6922604" y="2321000"/>
            <a:ext cx="2419848" cy="196741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Wingdings" pitchFamily="2" charset="2"/>
              <a:buNone/>
            </a:pPr>
            <a:r>
              <a:rPr kumimoji="1"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조직 자산</a:t>
            </a:r>
            <a:endParaRPr kumimoji="1" lang="en-US" altLang="en-US" sz="100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7106811" y="2600908"/>
            <a:ext cx="797165" cy="498475"/>
            <a:chOff x="7257256" y="2863432"/>
            <a:chExt cx="658813" cy="498475"/>
          </a:xfrm>
        </p:grpSpPr>
        <p:pic>
          <p:nvPicPr>
            <p:cNvPr id="167" name="Picture 457" descr="디비박스-하늘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7257256" y="2863432"/>
              <a:ext cx="6588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8" name="Text Box 458"/>
            <p:cNvSpPr txBox="1">
              <a:spLocks noChangeArrowheads="1"/>
            </p:cNvSpPr>
            <p:nvPr/>
          </p:nvSpPr>
          <p:spPr bwMode="gray">
            <a:xfrm>
              <a:off x="7385914" y="2993707"/>
              <a:ext cx="370943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106362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366CC"/>
                </a:buClr>
                <a:buSzPct val="80000"/>
                <a:buFont typeface="Wingdings" pitchFamily="2" charset="2"/>
                <a:buNone/>
              </a:pPr>
              <a:r>
                <a:rPr kumimoji="1"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품질보증</a:t>
              </a:r>
              <a:endParaRPr kumimoji="1"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106362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366CC"/>
                </a:buClr>
                <a:buSzPct val="80000"/>
                <a:buFont typeface="Wingdings" pitchFamily="2" charset="2"/>
                <a:buNone/>
              </a:pPr>
              <a:r>
                <a:rPr kumimoji="1"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규정</a:t>
              </a:r>
              <a:endParaRPr kumimoji="1"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69" name="AutoShape 248"/>
          <p:cNvSpPr>
            <a:spLocks noChangeArrowheads="1"/>
          </p:cNvSpPr>
          <p:nvPr/>
        </p:nvSpPr>
        <p:spPr bwMode="gray">
          <a:xfrm>
            <a:off x="6958608" y="3180709"/>
            <a:ext cx="1247551" cy="72446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5725" indent="-85725" fontAlgn="base" latinLnBrk="0">
              <a:spcBef>
                <a:spcPct val="0"/>
              </a:spcBef>
              <a:spcAft>
                <a:spcPct val="0"/>
              </a:spcAft>
              <a:buClr>
                <a:srgbClr val="3366CC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HITACHI </a:t>
            </a:r>
            <a:r>
              <a:rPr kumimoji="1"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품질확보기준을 토대로 프로젝트 유형별 기준 수립 및 적용</a:t>
            </a:r>
            <a:endParaRPr kumimoji="1" lang="en-US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0" name="AutoShape 136"/>
          <p:cNvSpPr>
            <a:spLocks noChangeArrowheads="1"/>
          </p:cNvSpPr>
          <p:nvPr/>
        </p:nvSpPr>
        <p:spPr bwMode="gray">
          <a:xfrm>
            <a:off x="6850595" y="4270277"/>
            <a:ext cx="2757209" cy="1947069"/>
          </a:xfrm>
          <a:prstGeom prst="rect">
            <a:avLst/>
          </a:prstGeom>
          <a:solidFill>
            <a:srgbClr val="B5BFC7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1" name="AutoShape 248"/>
          <p:cNvSpPr>
            <a:spLocks noChangeArrowheads="1"/>
          </p:cNvSpPr>
          <p:nvPr/>
        </p:nvSpPr>
        <p:spPr bwMode="gray">
          <a:xfrm>
            <a:off x="7080063" y="4414813"/>
            <a:ext cx="2104929" cy="18256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조직 지원 프로세스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(Smart ERP)</a:t>
            </a:r>
            <a:endParaRPr lang="en-US" altLang="en-US" sz="100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72" name="Group 451"/>
          <p:cNvGrpSpPr>
            <a:grpSpLocks/>
          </p:cNvGrpSpPr>
          <p:nvPr/>
        </p:nvGrpSpPr>
        <p:grpSpPr bwMode="auto">
          <a:xfrm>
            <a:off x="8365067" y="4694721"/>
            <a:ext cx="795243" cy="498475"/>
            <a:chOff x="2740" y="3177"/>
            <a:chExt cx="390" cy="314"/>
          </a:xfrm>
        </p:grpSpPr>
        <p:pic>
          <p:nvPicPr>
            <p:cNvPr id="173" name="Picture 449" descr="디비박스-하늘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2740" y="3177"/>
              <a:ext cx="390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" name="Text Box 450"/>
            <p:cNvSpPr txBox="1">
              <a:spLocks noChangeArrowheads="1"/>
            </p:cNvSpPr>
            <p:nvPr/>
          </p:nvSpPr>
          <p:spPr bwMode="gray">
            <a:xfrm>
              <a:off x="2818" y="3262"/>
              <a:ext cx="220" cy="1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1063625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협력업체</a:t>
              </a:r>
              <a:endPara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1063625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7119072" y="4694721"/>
            <a:ext cx="797163" cy="498475"/>
            <a:chOff x="7327674" y="5013176"/>
            <a:chExt cx="658813" cy="498475"/>
          </a:xfrm>
        </p:grpSpPr>
        <p:pic>
          <p:nvPicPr>
            <p:cNvPr id="176" name="Picture 457" descr="디비박스-하늘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7327674" y="5013176"/>
              <a:ext cx="6588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Text Box 458"/>
            <p:cNvSpPr txBox="1">
              <a:spLocks noChangeArrowheads="1"/>
            </p:cNvSpPr>
            <p:nvPr/>
          </p:nvSpPr>
          <p:spPr bwMode="gray">
            <a:xfrm>
              <a:off x="7473212" y="5165958"/>
              <a:ext cx="370943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1063625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교육훈련</a:t>
              </a:r>
              <a:endPara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1063625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리</a:t>
              </a:r>
              <a:endPara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78" name="AutoShape 248"/>
          <p:cNvSpPr>
            <a:spLocks noChangeArrowheads="1"/>
          </p:cNvSpPr>
          <p:nvPr/>
        </p:nvSpPr>
        <p:spPr bwMode="gray">
          <a:xfrm>
            <a:off x="6958608" y="5262785"/>
            <a:ext cx="1312227" cy="762882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전사 직무기초교육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직군별 전문직무 교육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법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규정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가이드 교육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사내 프로세스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교육</a:t>
            </a:r>
            <a:endParaRPr lang="en-US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9" name="AutoShape 248"/>
          <p:cNvSpPr>
            <a:spLocks noChangeArrowheads="1"/>
          </p:cNvSpPr>
          <p:nvPr/>
        </p:nvSpPr>
        <p:spPr bwMode="gray">
          <a:xfrm>
            <a:off x="8218748" y="3180709"/>
            <a:ext cx="1172599" cy="668775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전사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본부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품질목표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</a:t>
            </a: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측정지표</a:t>
            </a:r>
            <a:endParaRPr lang="en-US" altLang="ko-KR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종료 프로젝트 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사례분석</a:t>
            </a:r>
            <a:endParaRPr lang="en-US" altLang="ko-KR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0" name="AutoShape 248"/>
          <p:cNvSpPr>
            <a:spLocks noChangeArrowheads="1"/>
          </p:cNvSpPr>
          <p:nvPr/>
        </p:nvSpPr>
        <p:spPr bwMode="gray">
          <a:xfrm>
            <a:off x="8193360" y="5262785"/>
            <a:ext cx="1414444" cy="923828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협력업체 평가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년간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외주 용역 인원 평가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수시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우수 외주인력 관리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필요인원 적시 충원</a:t>
            </a:r>
            <a:endParaRPr lang="en-US" altLang="ko-KR" sz="9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우수 협력사와 협력관계 유지</a:t>
            </a:r>
            <a:endParaRPr lang="en-US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81" name="AutoShape 157"/>
          <p:cNvCxnSpPr>
            <a:cxnSpLocks noChangeShapeType="1"/>
          </p:cNvCxnSpPr>
          <p:nvPr/>
        </p:nvCxnSpPr>
        <p:spPr bwMode="gray">
          <a:xfrm>
            <a:off x="3914567" y="2721228"/>
            <a:ext cx="1035433" cy="427169"/>
          </a:xfrm>
          <a:prstGeom prst="bentConnector3">
            <a:avLst>
              <a:gd name="adj1" fmla="val 99675"/>
            </a:avLst>
          </a:prstGeom>
          <a:noFill/>
          <a:ln w="9525">
            <a:solidFill>
              <a:srgbClr val="969696"/>
            </a:solidFill>
            <a:miter lim="800000"/>
            <a:headEnd/>
            <a:tailEnd type="triangle" w="med" len="med"/>
          </a:ln>
        </p:spPr>
      </p:cxnSp>
      <p:cxnSp>
        <p:nvCxnSpPr>
          <p:cNvPr id="182" name="AutoShape 157"/>
          <p:cNvCxnSpPr>
            <a:cxnSpLocks noChangeShapeType="1"/>
          </p:cNvCxnSpPr>
          <p:nvPr/>
        </p:nvCxnSpPr>
        <p:spPr bwMode="gray">
          <a:xfrm rot="10800000">
            <a:off x="3897316" y="2452763"/>
            <a:ext cx="1387709" cy="674767"/>
          </a:xfrm>
          <a:prstGeom prst="bentConnector3">
            <a:avLst>
              <a:gd name="adj1" fmla="val 580"/>
            </a:avLst>
          </a:prstGeom>
          <a:noFill/>
          <a:ln w="9525">
            <a:solidFill>
              <a:srgbClr val="969696"/>
            </a:solidFill>
            <a:miter lim="800000"/>
            <a:headEnd/>
            <a:tailEnd type="triangle" w="med" len="med"/>
          </a:ln>
        </p:spPr>
      </p:cxnSp>
      <p:cxnSp>
        <p:nvCxnSpPr>
          <p:cNvPr id="183" name="AutoShape 157"/>
          <p:cNvCxnSpPr>
            <a:cxnSpLocks noChangeShapeType="1"/>
          </p:cNvCxnSpPr>
          <p:nvPr/>
        </p:nvCxnSpPr>
        <p:spPr bwMode="gray">
          <a:xfrm rot="10800000" flipV="1">
            <a:off x="5916142" y="2617861"/>
            <a:ext cx="934456" cy="500142"/>
          </a:xfrm>
          <a:prstGeom prst="bentConnector3">
            <a:avLst>
              <a:gd name="adj1" fmla="val 100965"/>
            </a:avLst>
          </a:prstGeom>
          <a:noFill/>
          <a:ln w="9525">
            <a:solidFill>
              <a:srgbClr val="969696"/>
            </a:solidFill>
            <a:miter lim="800000"/>
            <a:headEnd/>
            <a:tailEnd type="triangle" w="med" len="med"/>
          </a:ln>
        </p:spPr>
      </p:cxnSp>
      <p:cxnSp>
        <p:nvCxnSpPr>
          <p:cNvPr id="184" name="AutoShape 157"/>
          <p:cNvCxnSpPr>
            <a:cxnSpLocks noChangeShapeType="1"/>
          </p:cNvCxnSpPr>
          <p:nvPr/>
        </p:nvCxnSpPr>
        <p:spPr bwMode="gray">
          <a:xfrm rot="10800000">
            <a:off x="1990835" y="5208752"/>
            <a:ext cx="1232473" cy="400587"/>
          </a:xfrm>
          <a:prstGeom prst="bentConnector3">
            <a:avLst>
              <a:gd name="adj1" fmla="val 100234"/>
            </a:avLst>
          </a:prstGeom>
          <a:noFill/>
          <a:ln w="9525">
            <a:solidFill>
              <a:srgbClr val="969696"/>
            </a:solidFill>
            <a:miter lim="800000"/>
            <a:headEnd/>
            <a:tailEnd type="triangle" w="med" len="med"/>
          </a:ln>
        </p:spPr>
      </p:cxnSp>
      <p:cxnSp>
        <p:nvCxnSpPr>
          <p:cNvPr id="185" name="직선 화살표 연결선 184"/>
          <p:cNvCxnSpPr/>
          <p:nvPr/>
        </p:nvCxnSpPr>
        <p:spPr>
          <a:xfrm flipH="1">
            <a:off x="6185609" y="4776701"/>
            <a:ext cx="664987" cy="0"/>
          </a:xfrm>
          <a:prstGeom prst="straightConnector1">
            <a:avLst/>
          </a:prstGeom>
          <a:noFill/>
          <a:ln w="9525">
            <a:solidFill>
              <a:srgbClr val="969696"/>
            </a:solidFill>
            <a:miter lim="800000"/>
            <a:headEnd/>
            <a:tailEnd type="triangle" w="med" len="med"/>
          </a:ln>
        </p:spPr>
      </p:cxnSp>
      <p:sp>
        <p:nvSpPr>
          <p:cNvPr id="186" name="AutoShape 248"/>
          <p:cNvSpPr>
            <a:spLocks noChangeArrowheads="1"/>
          </p:cNvSpPr>
          <p:nvPr/>
        </p:nvSpPr>
        <p:spPr bwMode="gray">
          <a:xfrm>
            <a:off x="4072359" y="2789052"/>
            <a:ext cx="975037" cy="36519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각 단계 진입구간</a:t>
            </a:r>
            <a:endParaRPr lang="en-US" altLang="ko-KR" sz="800" i="1" dirty="0" smtClean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위험 검증</a:t>
            </a:r>
            <a:endParaRPr lang="en-US" altLang="en-US" sz="800" i="1" dirty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7" name="AutoShape 248"/>
          <p:cNvSpPr>
            <a:spLocks noChangeArrowheads="1"/>
          </p:cNvSpPr>
          <p:nvPr/>
        </p:nvSpPr>
        <p:spPr bwMode="gray">
          <a:xfrm>
            <a:off x="4362094" y="2168860"/>
            <a:ext cx="1117035" cy="36519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경영층의 신속한</a:t>
            </a:r>
            <a:endParaRPr lang="en-US" altLang="ko-KR" sz="800" i="1" dirty="0" smtClean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지원 및 의사결정 요청</a:t>
            </a:r>
            <a:endParaRPr lang="en-US" altLang="en-US" sz="800" i="1" dirty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8" name="AutoShape 248"/>
          <p:cNvSpPr>
            <a:spLocks noChangeArrowheads="1"/>
          </p:cNvSpPr>
          <p:nvPr/>
        </p:nvSpPr>
        <p:spPr bwMode="gray">
          <a:xfrm>
            <a:off x="6268220" y="2321000"/>
            <a:ext cx="654384" cy="36519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일관된</a:t>
            </a:r>
            <a:endParaRPr lang="en-US" altLang="ko-KR" sz="800" i="1" dirty="0" smtClean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정책 전달</a:t>
            </a:r>
            <a:endParaRPr lang="en-US" altLang="en-US" sz="800" i="1" dirty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9" name="AutoShape 248"/>
          <p:cNvSpPr>
            <a:spLocks noChangeArrowheads="1"/>
          </p:cNvSpPr>
          <p:nvPr/>
        </p:nvSpPr>
        <p:spPr bwMode="gray">
          <a:xfrm>
            <a:off x="6305333" y="4476090"/>
            <a:ext cx="617271" cy="36519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필요시점</a:t>
            </a:r>
            <a:r>
              <a:rPr lang="en-US" altLang="ko-KR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적시 지원</a:t>
            </a:r>
            <a:endParaRPr lang="en-US" altLang="en-US" sz="800" i="1" dirty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0" name="AutoShape 248"/>
          <p:cNvSpPr>
            <a:spLocks noChangeArrowheads="1"/>
          </p:cNvSpPr>
          <p:nvPr/>
        </p:nvSpPr>
        <p:spPr bwMode="gray">
          <a:xfrm>
            <a:off x="2134072" y="5633368"/>
            <a:ext cx="1117035" cy="365190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진행상황 모니터링</a:t>
            </a:r>
            <a:endParaRPr lang="en-US" altLang="ko-KR" sz="800" i="1" dirty="0" smtClean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주요 이슈 현황 확인</a:t>
            </a:r>
            <a:endParaRPr lang="en-US" altLang="ko-KR" sz="800" i="1" dirty="0" smtClean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주기적 검토</a:t>
            </a:r>
            <a:r>
              <a:rPr lang="en-US" altLang="ko-KR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800" i="1" dirty="0" smtClean="0">
                <a:solidFill>
                  <a:srgbClr val="0070C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</a:t>
            </a:r>
            <a:endParaRPr lang="en-US" altLang="en-US" sz="800" i="1" dirty="0">
              <a:solidFill>
                <a:srgbClr val="0070C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1" name="AutoShape 234"/>
          <p:cNvSpPr>
            <a:spLocks noChangeArrowheads="1"/>
          </p:cNvSpPr>
          <p:nvPr/>
        </p:nvSpPr>
        <p:spPr bwMode="gray">
          <a:xfrm>
            <a:off x="3395592" y="6108976"/>
            <a:ext cx="2628363" cy="252000"/>
          </a:xfrm>
          <a:prstGeom prst="homePlate">
            <a:avLst>
              <a:gd name="adj" fmla="val 0"/>
            </a:avLst>
          </a:prstGeom>
          <a:solidFill>
            <a:srgbClr val="D3EDFD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영업</a:t>
            </a: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/QA/PM</a:t>
            </a:r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으로부터 주 단위 프로젝트 상황정보 수집하여</a:t>
            </a:r>
            <a:endParaRPr lang="en-US" altLang="ko-KR" sz="8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프로젝트상황에 대한 시각화 및 전사 지원 도출</a:t>
            </a: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상태표</a:t>
            </a:r>
            <a:r>
              <a:rPr lang="en-US" altLang="ko-KR" sz="8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</p:txBody>
      </p:sp>
      <p:grpSp>
        <p:nvGrpSpPr>
          <p:cNvPr id="192" name="그룹 191"/>
          <p:cNvGrpSpPr/>
          <p:nvPr/>
        </p:nvGrpSpPr>
        <p:grpSpPr>
          <a:xfrm>
            <a:off x="8368303" y="2600908"/>
            <a:ext cx="797165" cy="498475"/>
            <a:chOff x="7257256" y="2863432"/>
            <a:chExt cx="658813" cy="498475"/>
          </a:xfrm>
        </p:grpSpPr>
        <p:pic>
          <p:nvPicPr>
            <p:cNvPr id="193" name="Picture 457" descr="디비박스-하늘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7257256" y="2863432"/>
              <a:ext cx="658813" cy="49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" name="Text Box 458"/>
            <p:cNvSpPr txBox="1">
              <a:spLocks noChangeArrowheads="1"/>
            </p:cNvSpPr>
            <p:nvPr/>
          </p:nvSpPr>
          <p:spPr bwMode="gray">
            <a:xfrm>
              <a:off x="7385913" y="2993707"/>
              <a:ext cx="370943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106362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366CC"/>
                </a:buClr>
                <a:buSzPct val="80000"/>
                <a:buFont typeface="Wingdings" pitchFamily="2" charset="2"/>
                <a:buNone/>
              </a:pPr>
              <a:r>
                <a:rPr kumimoji="1"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품질관리</a:t>
              </a:r>
              <a:endParaRPr kumimoji="1"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106362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366CC"/>
                </a:buClr>
                <a:buSzPct val="80000"/>
                <a:buFont typeface="Wingdings" pitchFamily="2" charset="2"/>
                <a:buNone/>
              </a:pPr>
              <a:r>
                <a:rPr kumimoji="1"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노하우</a:t>
              </a:r>
              <a:endParaRPr kumimoji="1"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전문가 중심 조직운영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2268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</a:t>
            </a:r>
            <a:r>
              <a: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방안</a:t>
            </a: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품질관리 조직 및 역할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내부에서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품질관리 담당자가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품질구현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활동을 수행하며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전문성과 독립성을 갖춘 전사 품질보증요원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(QA)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 단계에 걸친 모니터링 및 이슈 해결 지원 등의 유기적인 활동으로 체계적인 품질보증 활동을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102" name="Group 2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8349"/>
              </p:ext>
            </p:extLst>
          </p:nvPr>
        </p:nvGraphicFramePr>
        <p:xfrm>
          <a:off x="4551244" y="2168861"/>
          <a:ext cx="5109992" cy="4284473"/>
        </p:xfrm>
        <a:graphic>
          <a:graphicData uri="http://schemas.openxmlformats.org/drawingml/2006/table">
            <a:tbl>
              <a:tblPr/>
              <a:tblGrid>
                <a:gridCol w="1871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134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고객사</a:t>
                      </a:r>
                      <a:endParaRPr kumimoji="1" lang="ko-KR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37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책임 및 역할</a:t>
                      </a:r>
                      <a:endParaRPr kumimoji="1" lang="ko-KR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endParaRPr kumimoji="1" lang="ko-KR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책임 및 역할</a:t>
                      </a:r>
                      <a:endParaRPr kumimoji="1" lang="ko-KR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02">
                <a:tc rowSpan="6"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프로젝트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추진 시 현업 실무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담당자 및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IT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담당자와의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인터페이스 역할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현안 문제를 해결하기 위해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필요한 모든 정보제공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프로젝트의 전반적인 품질향상에 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대한 책임과 권한을 갖고 제안사와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공동으로 다음과 같은 업무 수행 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제안사와의 의사소통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품질에 대한 요구사항 정의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제품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서비스 승인기준 정의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-</a:t>
                      </a:r>
                      <a:r>
                        <a:rPr kumimoji="1" lang="en-US" altLang="ko-KR" sz="9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요구사항에 대한 변경관리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문제해결 방법에 대한 시기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적절한 의사결정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None/>
                        <a:tabLst>
                          <a:tab pos="93663" algn="l"/>
                        </a:tabLst>
                      </a:pP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-</a:t>
                      </a:r>
                      <a:r>
                        <a:rPr kumimoji="1" lang="en-US" altLang="ko-KR" sz="9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기타 품질활동을 위한 지원 활동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20" marR="3601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</a:t>
                      </a:r>
                      <a:endParaRPr kumimoji="1" lang="ko-KR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 계획과 검토 결과확인 및 승인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시정조치 결과확인 및 승인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전체 일정 및 진척확인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en-US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요원</a:t>
                      </a:r>
                      <a:b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(QA)</a:t>
                      </a:r>
                      <a:endParaRPr kumimoji="1" lang="ko-KR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 계획 및 목표수립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단계별 산출물 및 프로세스 검토 실시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시정조치</a:t>
                      </a:r>
                      <a:r>
                        <a:rPr kumimoji="1" lang="en-US" altLang="ko-KR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품질활동 결과확인 및 보고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품질관리</a:t>
                      </a:r>
                      <a:endParaRPr kumimoji="1" lang="en-US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사업관리</a:t>
                      </a:r>
                      <a:endParaRPr kumimoji="1" lang="en-US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임명</a:t>
                      </a: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품질구현 활동의 정합성 구현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시정조치 결과 내부 확인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21341"/>
                  </a:ext>
                </a:extLst>
              </a:tr>
              <a:tr h="528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부문별 표준화 준수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부문별 산출물 취합 및 내부검토실시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품질보증팀 활동지원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730">
                <a:tc vMerge="1"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20" marR="3601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개발자</a:t>
                      </a:r>
                      <a:endParaRPr kumimoji="1" lang="ko-KR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단계별 산출물 작성 및 제출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검토회의 결과에 대한 시정조치 활동수행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85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</a:t>
                      </a:r>
                      <a:endParaRPr kumimoji="1" lang="en-US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품질조직</a:t>
                      </a:r>
                      <a:endParaRPr kumimoji="1" lang="en-US" altLang="ko-KR" sz="9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indent="-85725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indent="-28575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indent="-228600" algn="l" defTabSz="914400" rtl="0" eaLnBrk="1" latinLnBrk="1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indent="-228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주기적인 품질 진단 및 모니터링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표준 제공 및 전문가 지원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품질교육 및 기술 지원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분야별 품질 점검수행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단계별 품질 감사수행</a:t>
                      </a:r>
                      <a:endParaRPr kumimoji="1" lang="en-US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점검결과 보고 후 시정조치 수행 확인</a:t>
                      </a:r>
                      <a:endParaRPr kumimoji="1" lang="ko-KR" altLang="ko-KR" sz="9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20" marR="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4" name="직선 화살표 연결선 14"/>
          <p:cNvCxnSpPr>
            <a:cxnSpLocks noChangeShapeType="1"/>
          </p:cNvCxnSpPr>
          <p:nvPr/>
        </p:nvCxnSpPr>
        <p:spPr bwMode="gray">
          <a:xfrm>
            <a:off x="1384937" y="3852114"/>
            <a:ext cx="0" cy="656726"/>
          </a:xfrm>
          <a:prstGeom prst="straightConnector1">
            <a:avLst/>
          </a:prstGeom>
          <a:noFill/>
          <a:ln w="9525" algn="ctr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직선 화살표 연결선 104"/>
          <p:cNvCxnSpPr>
            <a:cxnSpLocks noChangeShapeType="1"/>
          </p:cNvCxnSpPr>
          <p:nvPr/>
        </p:nvCxnSpPr>
        <p:spPr bwMode="gray">
          <a:xfrm flipV="1">
            <a:off x="1557230" y="3852114"/>
            <a:ext cx="0" cy="656726"/>
          </a:xfrm>
          <a:prstGeom prst="straightConnector1">
            <a:avLst/>
          </a:prstGeom>
          <a:noFill/>
          <a:ln w="9525" algn="ctr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직선 화살표 연결선 71"/>
          <p:cNvCxnSpPr>
            <a:cxnSpLocks noChangeShapeType="1"/>
          </p:cNvCxnSpPr>
          <p:nvPr/>
        </p:nvCxnSpPr>
        <p:spPr bwMode="auto">
          <a:xfrm>
            <a:off x="3096692" y="3852114"/>
            <a:ext cx="0" cy="656726"/>
          </a:xfrm>
          <a:prstGeom prst="straightConnector1">
            <a:avLst/>
          </a:prstGeom>
          <a:noFill/>
          <a:ln w="6350" algn="ctr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직선 화살표 연결선 72"/>
          <p:cNvCxnSpPr>
            <a:cxnSpLocks noChangeShapeType="1"/>
          </p:cNvCxnSpPr>
          <p:nvPr/>
        </p:nvCxnSpPr>
        <p:spPr bwMode="gray">
          <a:xfrm flipV="1">
            <a:off x="3268984" y="3852114"/>
            <a:ext cx="0" cy="656726"/>
          </a:xfrm>
          <a:prstGeom prst="straightConnector1">
            <a:avLst/>
          </a:prstGeom>
          <a:noFill/>
          <a:ln w="9525" algn="ctr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Text Box 53"/>
          <p:cNvSpPr>
            <a:spLocks noChangeArrowheads="1"/>
          </p:cNvSpPr>
          <p:nvPr/>
        </p:nvSpPr>
        <p:spPr bwMode="gray">
          <a:xfrm>
            <a:off x="874442" y="4110874"/>
            <a:ext cx="409992" cy="139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품질요건</a:t>
            </a:r>
            <a:endParaRPr kumimoji="1"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9" name="Text Box 53"/>
          <p:cNvSpPr>
            <a:spLocks noChangeArrowheads="1"/>
          </p:cNvSpPr>
          <p:nvPr/>
        </p:nvSpPr>
        <p:spPr bwMode="gray">
          <a:xfrm>
            <a:off x="1657733" y="4110874"/>
            <a:ext cx="409992" cy="139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결과보고</a:t>
            </a:r>
            <a:endParaRPr kumimoji="1"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Text Box 53"/>
          <p:cNvSpPr>
            <a:spLocks noChangeArrowheads="1"/>
          </p:cNvSpPr>
          <p:nvPr/>
        </p:nvSpPr>
        <p:spPr bwMode="gray">
          <a:xfrm>
            <a:off x="2583006" y="4040452"/>
            <a:ext cx="409992" cy="276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</a:t>
            </a:r>
            <a:b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검토의견</a:t>
            </a:r>
            <a:endParaRPr kumimoji="1"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1" name="Text Box 53"/>
          <p:cNvSpPr>
            <a:spLocks noChangeArrowheads="1"/>
          </p:cNvSpPr>
          <p:nvPr/>
        </p:nvSpPr>
        <p:spPr bwMode="gray">
          <a:xfrm>
            <a:off x="3385441" y="4110874"/>
            <a:ext cx="409992" cy="139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결과보고</a:t>
            </a:r>
            <a:endParaRPr kumimoji="1" lang="ko-KR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AutoShape 29"/>
          <p:cNvSpPr>
            <a:spLocks noChangeArrowheads="1"/>
          </p:cNvSpPr>
          <p:nvPr/>
        </p:nvSpPr>
        <p:spPr bwMode="auto">
          <a:xfrm>
            <a:off x="488380" y="4638221"/>
            <a:ext cx="3704282" cy="1603329"/>
          </a:xfrm>
          <a:prstGeom prst="rect">
            <a:avLst/>
          </a:prstGeom>
          <a:solidFill>
            <a:srgbClr val="E4E4E4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ko-KR" altLang="en-US" kern="0" dirty="0"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8" name="Rectangle 30"/>
          <p:cNvSpPr>
            <a:spLocks noChangeArrowheads="1"/>
          </p:cNvSpPr>
          <p:nvPr/>
        </p:nvSpPr>
        <p:spPr bwMode="auto">
          <a:xfrm>
            <a:off x="488380" y="4536682"/>
            <a:ext cx="3704282" cy="234194"/>
          </a:xfrm>
          <a:prstGeom prst="rect">
            <a:avLst/>
          </a:prstGeom>
          <a:solidFill>
            <a:srgbClr val="005E9E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lIns="72000" rIns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제안사</a:t>
            </a:r>
            <a:endParaRPr lang="en-US" altLang="ko-KR" sz="1200" spc="-50" dirty="0">
              <a:ln>
                <a:solidFill>
                  <a:srgbClr val="D64E75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0" name="Oval 523"/>
          <p:cNvSpPr>
            <a:spLocks noChangeArrowheads="1"/>
          </p:cNvSpPr>
          <p:nvPr/>
        </p:nvSpPr>
        <p:spPr bwMode="gray">
          <a:xfrm>
            <a:off x="1227003" y="4859312"/>
            <a:ext cx="851889" cy="316082"/>
          </a:xfrm>
          <a:prstGeom prst="roundRect">
            <a:avLst>
              <a:gd name="adj" fmla="val 50000"/>
            </a:avLst>
          </a:prstGeom>
          <a:solidFill>
            <a:srgbClr val="0072C0"/>
          </a:solidFill>
          <a:ln w="9525" algn="ctr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881660">
              <a:defRPr/>
            </a:pPr>
            <a:r>
              <a:rPr lang="en-US" altLang="ko-KR" sz="900" kern="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</a:p>
        </p:txBody>
      </p:sp>
      <p:grpSp>
        <p:nvGrpSpPr>
          <p:cNvPr id="131" name="Group 282"/>
          <p:cNvGrpSpPr>
            <a:grpSpLocks/>
          </p:cNvGrpSpPr>
          <p:nvPr/>
        </p:nvGrpSpPr>
        <p:grpSpPr bwMode="auto">
          <a:xfrm>
            <a:off x="966969" y="5686362"/>
            <a:ext cx="1383123" cy="466751"/>
            <a:chOff x="603" y="3601"/>
            <a:chExt cx="867" cy="285"/>
          </a:xfrm>
        </p:grpSpPr>
        <p:sp>
          <p:nvSpPr>
            <p:cNvPr id="139" name="Oval 523"/>
            <p:cNvSpPr>
              <a:spLocks noChangeArrowheads="1"/>
            </p:cNvSpPr>
            <p:nvPr/>
          </p:nvSpPr>
          <p:spPr bwMode="gray">
            <a:xfrm>
              <a:off x="603" y="3601"/>
              <a:ext cx="867" cy="127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81660">
                <a:defRPr/>
              </a:pPr>
              <a:r>
                <a:rPr lang="en-US" altLang="ko-KR" sz="9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itchFamily="18" charset="0"/>
                </a:rPr>
                <a:t>PL</a:t>
              </a:r>
            </a:p>
          </p:txBody>
        </p:sp>
        <p:sp>
          <p:nvSpPr>
            <p:cNvPr id="140" name="Oval 523"/>
            <p:cNvSpPr>
              <a:spLocks noChangeArrowheads="1"/>
            </p:cNvSpPr>
            <p:nvPr/>
          </p:nvSpPr>
          <p:spPr bwMode="gray">
            <a:xfrm>
              <a:off x="603" y="3759"/>
              <a:ext cx="867" cy="127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81660">
                <a:defRPr/>
              </a:pPr>
              <a:r>
                <a:rPr lang="ko-KR" altLang="en-US" sz="9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itchFamily="18" charset="0"/>
                </a:rPr>
                <a:t>개발자</a:t>
              </a:r>
              <a:endParaRPr lang="en-US" altLang="ko-KR" sz="900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itchFamily="18" charset="0"/>
              </a:endParaRPr>
            </a:p>
          </p:txBody>
        </p:sp>
      </p:grpSp>
      <p:sp>
        <p:nvSpPr>
          <p:cNvPr id="132" name="Oval 523"/>
          <p:cNvSpPr>
            <a:spLocks noChangeArrowheads="1"/>
          </p:cNvSpPr>
          <p:nvPr/>
        </p:nvSpPr>
        <p:spPr bwMode="auto">
          <a:xfrm>
            <a:off x="3194005" y="5104971"/>
            <a:ext cx="784887" cy="632160"/>
          </a:xfrm>
          <a:prstGeom prst="roundRect">
            <a:avLst>
              <a:gd name="adj" fmla="val 10426"/>
            </a:avLst>
          </a:prstGeom>
          <a:solidFill>
            <a:srgbClr val="7C8E9C"/>
          </a:solidFill>
          <a:ln w="9525" algn="ctr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13375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전사</a:t>
            </a:r>
            <a:r>
              <a:rPr kumimoji="1" lang="en-US" altLang="ko-KR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1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품질조직</a:t>
            </a:r>
            <a:endParaRPr kumimoji="1" lang="en-US" altLang="ko-KR" sz="11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3" name="꺾인 연결선 5"/>
          <p:cNvCxnSpPr>
            <a:cxnSpLocks noChangeShapeType="1"/>
            <a:stCxn id="130" idx="2"/>
            <a:endCxn id="139" idx="0"/>
          </p:cNvCxnSpPr>
          <p:nvPr/>
        </p:nvCxnSpPr>
        <p:spPr bwMode="gray">
          <a:xfrm>
            <a:off x="1652948" y="5175394"/>
            <a:ext cx="5583" cy="510968"/>
          </a:xfrm>
          <a:prstGeom prst="straightConnector1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Text Box 10" descr="5차전산센터ob-10"/>
          <p:cNvSpPr>
            <a:spLocks noChangeArrowheads="1"/>
          </p:cNvSpPr>
          <p:nvPr/>
        </p:nvSpPr>
        <p:spPr bwMode="auto">
          <a:xfrm>
            <a:off x="529317" y="5263831"/>
            <a:ext cx="834882" cy="334094"/>
          </a:xfrm>
          <a:prstGeom prst="roundRect">
            <a:avLst>
              <a:gd name="adj" fmla="val 50000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kumimoji="1" lang="ko-KR" altLang="en-US" sz="1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품질관리</a:t>
            </a:r>
            <a:endParaRPr kumimoji="1" lang="en-US" altLang="ko-KR" sz="1000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defRPr/>
            </a:pPr>
            <a:r>
              <a:rPr kumimoji="1" lang="en-US" altLang="ko-KR" sz="8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8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사업관리임명</a:t>
            </a:r>
            <a:r>
              <a:rPr kumimoji="1" lang="en-US" altLang="ko-KR" sz="8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sz="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5" name="Text Box 10" descr="5차전산센터ob-10"/>
          <p:cNvSpPr>
            <a:spLocks noChangeArrowheads="1"/>
          </p:cNvSpPr>
          <p:nvPr/>
        </p:nvSpPr>
        <p:spPr bwMode="auto">
          <a:xfrm>
            <a:off x="1940101" y="5263831"/>
            <a:ext cx="650882" cy="334094"/>
          </a:xfrm>
          <a:prstGeom prst="roundRect">
            <a:avLst>
              <a:gd name="adj" fmla="val 50000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 defTabSz="1030720">
              <a:defRPr/>
            </a:pPr>
            <a:r>
              <a:rPr kumimoji="1" lang="en-US" altLang="ko-KR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QA</a:t>
            </a:r>
            <a:endParaRPr kumimoji="1" lang="ko-KR" altLang="en-US" sz="1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6" name="꺾인 연결선 5"/>
          <p:cNvCxnSpPr>
            <a:cxnSpLocks noChangeShapeType="1"/>
            <a:stCxn id="134" idx="3"/>
            <a:endCxn id="135" idx="1"/>
          </p:cNvCxnSpPr>
          <p:nvPr/>
        </p:nvCxnSpPr>
        <p:spPr bwMode="gray">
          <a:xfrm>
            <a:off x="1364199" y="5430878"/>
            <a:ext cx="575902" cy="0"/>
          </a:xfrm>
          <a:prstGeom prst="straightConnector1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Line 120"/>
          <p:cNvSpPr>
            <a:spLocks noChangeShapeType="1"/>
          </p:cNvSpPr>
          <p:nvPr/>
        </p:nvSpPr>
        <p:spPr bwMode="auto">
          <a:xfrm>
            <a:off x="2713821" y="4995244"/>
            <a:ext cx="0" cy="1128390"/>
          </a:xfrm>
          <a:prstGeom prst="line">
            <a:avLst/>
          </a:prstGeom>
          <a:noFill/>
          <a:ln w="63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ko-KR" altLang="en-US" sz="18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8" name="Line 122"/>
          <p:cNvSpPr>
            <a:spLocks noChangeShapeType="1"/>
          </p:cNvSpPr>
          <p:nvPr/>
        </p:nvSpPr>
        <p:spPr bwMode="gray">
          <a:xfrm flipH="1">
            <a:off x="2742536" y="5401399"/>
            <a:ext cx="440302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ko-KR" altLang="en-US" sz="18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3" name="Group 308"/>
          <p:cNvGrpSpPr>
            <a:grpSpLocks/>
          </p:cNvGrpSpPr>
          <p:nvPr/>
        </p:nvGrpSpPr>
        <p:grpSpPr bwMode="auto">
          <a:xfrm>
            <a:off x="860084" y="2461688"/>
            <a:ext cx="2962468" cy="1377324"/>
            <a:chOff x="491" y="1637"/>
            <a:chExt cx="1857" cy="841"/>
          </a:xfrm>
        </p:grpSpPr>
        <p:grpSp>
          <p:nvGrpSpPr>
            <p:cNvPr id="114" name="Group 302"/>
            <p:cNvGrpSpPr>
              <a:grpSpLocks/>
            </p:cNvGrpSpPr>
            <p:nvPr/>
          </p:nvGrpSpPr>
          <p:grpSpPr bwMode="auto">
            <a:xfrm>
              <a:off x="491" y="1637"/>
              <a:ext cx="1857" cy="841"/>
              <a:chOff x="494" y="1637"/>
              <a:chExt cx="1857" cy="841"/>
            </a:xfrm>
          </p:grpSpPr>
          <p:sp>
            <p:nvSpPr>
              <p:cNvPr id="125" name="AutoShape 29"/>
              <p:cNvSpPr>
                <a:spLocks noChangeArrowheads="1"/>
              </p:cNvSpPr>
              <p:nvPr/>
            </p:nvSpPr>
            <p:spPr bwMode="auto">
              <a:xfrm>
                <a:off x="494" y="1699"/>
                <a:ext cx="1857" cy="779"/>
              </a:xfrm>
              <a:prstGeom prst="rect">
                <a:avLst/>
              </a:prstGeom>
              <a:solidFill>
                <a:srgbClr val="E4E4E4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ko-KR" altLang="en-US" kern="0" dirty="0"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6" name="Rectangle 30"/>
              <p:cNvSpPr>
                <a:spLocks noChangeArrowheads="1"/>
              </p:cNvSpPr>
              <p:nvPr/>
            </p:nvSpPr>
            <p:spPr bwMode="auto">
              <a:xfrm>
                <a:off x="494" y="1637"/>
                <a:ext cx="1857" cy="143"/>
              </a:xfrm>
              <a:prstGeom prst="rect">
                <a:avLst/>
              </a:prstGeom>
              <a:solidFill>
                <a:srgbClr val="005E9E"/>
              </a:solidFill>
              <a:ln w="9525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72000" rIns="0" anchor="ctr"/>
              <a:lstStyle/>
              <a:p>
                <a:pPr algn="ctr"/>
                <a:r>
                  <a:rPr lang="ko-KR" altLang="en-US" sz="1200" spc="-50" dirty="0">
                    <a:ln>
                      <a:solidFill>
                        <a:srgbClr val="D64E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고객사</a:t>
                </a:r>
              </a:p>
            </p:txBody>
          </p:sp>
        </p:grpSp>
        <p:grpSp>
          <p:nvGrpSpPr>
            <p:cNvPr id="115" name="Group 307"/>
            <p:cNvGrpSpPr>
              <a:grpSpLocks/>
            </p:cNvGrpSpPr>
            <p:nvPr/>
          </p:nvGrpSpPr>
          <p:grpSpPr bwMode="auto">
            <a:xfrm>
              <a:off x="787" y="1870"/>
              <a:ext cx="1265" cy="509"/>
              <a:chOff x="808" y="1854"/>
              <a:chExt cx="1265" cy="509"/>
            </a:xfrm>
          </p:grpSpPr>
          <p:cxnSp>
            <p:nvCxnSpPr>
              <p:cNvPr id="116" name="직선 연결선 3"/>
              <p:cNvCxnSpPr>
                <a:cxnSpLocks noChangeShapeType="1"/>
              </p:cNvCxnSpPr>
              <p:nvPr/>
            </p:nvCxnSpPr>
            <p:spPr bwMode="auto">
              <a:xfrm>
                <a:off x="1297" y="2110"/>
                <a:ext cx="218" cy="0"/>
              </a:xfrm>
              <a:prstGeom prst="line">
                <a:avLst/>
              </a:prstGeom>
              <a:noFill/>
              <a:ln w="6350" algn="ctr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17" name="Group 297"/>
              <p:cNvGrpSpPr>
                <a:grpSpLocks/>
              </p:cNvGrpSpPr>
              <p:nvPr/>
            </p:nvGrpSpPr>
            <p:grpSpPr bwMode="auto">
              <a:xfrm>
                <a:off x="808" y="1854"/>
                <a:ext cx="489" cy="509"/>
                <a:chOff x="808" y="1854"/>
                <a:chExt cx="489" cy="509"/>
              </a:xfrm>
            </p:grpSpPr>
            <p:grpSp>
              <p:nvGrpSpPr>
                <p:cNvPr id="121" name="Group 294"/>
                <p:cNvGrpSpPr>
                  <a:grpSpLocks/>
                </p:cNvGrpSpPr>
                <p:nvPr/>
              </p:nvGrpSpPr>
              <p:grpSpPr bwMode="auto">
                <a:xfrm>
                  <a:off x="808" y="1854"/>
                  <a:ext cx="489" cy="509"/>
                  <a:chOff x="808" y="1854"/>
                  <a:chExt cx="489" cy="509"/>
                </a:xfrm>
              </p:grpSpPr>
              <p:sp>
                <p:nvSpPr>
                  <p:cNvPr id="123" name="Oval 523" descr="넓은 하향 대각선"/>
                  <p:cNvSpPr>
                    <a:spLocks noChangeArrowheads="1"/>
                  </p:cNvSpPr>
                  <p:nvPr/>
                </p:nvSpPr>
                <p:spPr bwMode="gray">
                  <a:xfrm>
                    <a:off x="802" y="1854"/>
                    <a:ext cx="495" cy="413"/>
                  </a:xfrm>
                  <a:prstGeom prst="rect">
                    <a:avLst/>
                  </a:prstGeom>
                  <a:pattFill prst="wdDnDiag">
                    <a:fgClr>
                      <a:srgbClr val="F0F0F0"/>
                    </a:fgClr>
                    <a:bgClr>
                      <a:srgbClr val="FFFFFF"/>
                    </a:bgClr>
                  </a:patt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 defTabSz="881660">
                      <a:defRPr/>
                    </a:pPr>
                    <a:endParaRPr lang="en-US" altLang="ko-KR" sz="900" kern="0" dirty="0">
                      <a:solidFill>
                        <a:srgbClr val="4D4D4D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4" name="Oval 523"/>
                  <p:cNvSpPr>
                    <a:spLocks noChangeArrowheads="1"/>
                  </p:cNvSpPr>
                  <p:nvPr/>
                </p:nvSpPr>
                <p:spPr bwMode="gray">
                  <a:xfrm>
                    <a:off x="802" y="2254"/>
                    <a:ext cx="495" cy="109"/>
                  </a:xfrm>
                  <a:prstGeom prst="rect">
                    <a:avLst/>
                  </a:prstGeom>
                  <a:solidFill>
                    <a:srgbClr val="0072C0"/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 defTabSz="881660">
                      <a:defRPr/>
                    </a:pPr>
                    <a:r>
                      <a:rPr lang="en-US" altLang="ko-KR" sz="900" kern="0" dirty="0">
                        <a:solidFill>
                          <a:srgbClr val="FFFFFF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PM</a:t>
                    </a:r>
                  </a:p>
                </p:txBody>
              </p:sp>
            </p:grpSp>
            <p:pic>
              <p:nvPicPr>
                <p:cNvPr id="122" name="Picture 264" descr="일반인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6" y="1904"/>
                  <a:ext cx="182" cy="3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8" name="Group 290"/>
              <p:cNvGrpSpPr>
                <a:grpSpLocks/>
              </p:cNvGrpSpPr>
              <p:nvPr/>
            </p:nvGrpSpPr>
            <p:grpSpPr bwMode="auto">
              <a:xfrm>
                <a:off x="1515" y="1970"/>
                <a:ext cx="558" cy="307"/>
                <a:chOff x="1515" y="1970"/>
                <a:chExt cx="558" cy="307"/>
              </a:xfrm>
            </p:grpSpPr>
            <p:sp>
              <p:nvSpPr>
                <p:cNvPr id="119" name="Rectangle 138"/>
                <p:cNvSpPr>
                  <a:spLocks noChangeArrowheads="1"/>
                </p:cNvSpPr>
                <p:nvPr/>
              </p:nvSpPr>
              <p:spPr bwMode="gray">
                <a:xfrm>
                  <a:off x="1515" y="1970"/>
                  <a:ext cx="558" cy="307"/>
                </a:xfrm>
                <a:prstGeom prst="rect">
                  <a:avLst/>
                </a:prstGeom>
                <a:solidFill>
                  <a:srgbClr val="FFFFFF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 anchor="ctr"/>
                <a:lstStyle/>
                <a:p>
                  <a:pPr algn="ctr" defTabSz="881660">
                    <a:defRPr/>
                  </a:pPr>
                  <a:endParaRPr lang="ko-KR" altLang="ko-KR" sz="900" kern="0" dirty="0">
                    <a:solidFill>
                      <a:srgbClr val="4D4D4D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imes New Roman" pitchFamily="18" charset="0"/>
                  </a:endParaRPr>
                </a:p>
              </p:txBody>
            </p:sp>
            <p:sp>
              <p:nvSpPr>
                <p:cNvPr id="12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601" y="2075"/>
                  <a:ext cx="392" cy="10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3375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ko-KR" altLang="en-US" sz="1100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관리지원팀</a:t>
                  </a:r>
                </a:p>
              </p:txBody>
            </p:sp>
          </p:grp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2.4.3.1 </a:t>
            </a:r>
            <a:r>
              <a:rPr lang="ko-KR" altLang="en-US" dirty="0" smtClean="0"/>
              <a:t>품질보증 계획 수립</a:t>
            </a:r>
            <a:endParaRPr lang="ko-KR" altLang="en-US" dirty="0"/>
          </a:p>
        </p:txBody>
      </p:sp>
      <p:sp>
        <p:nvSpPr>
          <p:cNvPr id="5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254428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방안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계획 수립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품질보증 계획 수립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9433"/>
            <a:ext cx="9433048" cy="394532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사업에 요구되는 품질 특성과 그것을 달성하기 위해 필요한 활동에 관한 전반적인 기준을 수립하고 관계자와 검토합니다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합의된 계획에 따라 단계별 점검활동을 실시하고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달성 수준을 확인합니다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 r="53816"/>
          <a:stretch>
            <a:fillRect/>
          </a:stretch>
        </p:blipFill>
        <p:spPr bwMode="auto">
          <a:xfrm>
            <a:off x="307258" y="2284856"/>
            <a:ext cx="214593" cy="348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직사각형 82"/>
          <p:cNvSpPr/>
          <p:nvPr/>
        </p:nvSpPr>
        <p:spPr bwMode="auto">
          <a:xfrm>
            <a:off x="864152" y="2268637"/>
            <a:ext cx="5076962" cy="638176"/>
          </a:xfrm>
          <a:prstGeom prst="rect">
            <a:avLst/>
          </a:prstGeom>
          <a:gradFill>
            <a:gsLst>
              <a:gs pos="0">
                <a:srgbClr val="BBCBDC">
                  <a:alpha val="32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5" name="Oval 715"/>
          <p:cNvSpPr>
            <a:spLocks noChangeArrowheads="1"/>
          </p:cNvSpPr>
          <p:nvPr/>
        </p:nvSpPr>
        <p:spPr bwMode="gray">
          <a:xfrm>
            <a:off x="406268" y="2932034"/>
            <a:ext cx="949864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6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49" y="2254628"/>
            <a:ext cx="845100" cy="76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TextBox 141"/>
          <p:cNvSpPr txBox="1">
            <a:spLocks noChangeArrowheads="1"/>
          </p:cNvSpPr>
          <p:nvPr/>
        </p:nvSpPr>
        <p:spPr bwMode="auto">
          <a:xfrm>
            <a:off x="578252" y="2416171"/>
            <a:ext cx="6376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품질요건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파악</a:t>
            </a:r>
          </a:p>
        </p:txBody>
      </p:sp>
      <p:sp>
        <p:nvSpPr>
          <p:cNvPr id="152" name="TextBox 170"/>
          <p:cNvSpPr txBox="1">
            <a:spLocks noChangeArrowheads="1"/>
          </p:cNvSpPr>
          <p:nvPr/>
        </p:nvSpPr>
        <p:spPr bwMode="auto">
          <a:xfrm>
            <a:off x="1346298" y="2377111"/>
            <a:ext cx="287771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제안요청서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등에 명시된 품질 관련 요구사항 확인</a:t>
            </a:r>
            <a:endParaRPr kumimoji="1"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분류 및 분석을 통해 품질요건 정의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864152" y="3116943"/>
            <a:ext cx="5076962" cy="638176"/>
          </a:xfrm>
          <a:prstGeom prst="rect">
            <a:avLst/>
          </a:prstGeom>
          <a:gradFill>
            <a:gsLst>
              <a:gs pos="0">
                <a:srgbClr val="BBCBDC">
                  <a:alpha val="32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9" name="Oval 715"/>
          <p:cNvSpPr>
            <a:spLocks noChangeArrowheads="1"/>
          </p:cNvSpPr>
          <p:nvPr/>
        </p:nvSpPr>
        <p:spPr bwMode="gray">
          <a:xfrm>
            <a:off x="406267" y="3786950"/>
            <a:ext cx="949864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0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48" y="3109545"/>
            <a:ext cx="845100" cy="76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" name="TextBox 180"/>
          <p:cNvSpPr txBox="1">
            <a:spLocks noChangeArrowheads="1"/>
          </p:cNvSpPr>
          <p:nvPr/>
        </p:nvSpPr>
        <p:spPr bwMode="auto">
          <a:xfrm>
            <a:off x="578251" y="3279042"/>
            <a:ext cx="6376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품질목표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수립</a:t>
            </a:r>
          </a:p>
        </p:txBody>
      </p:sp>
      <p:sp>
        <p:nvSpPr>
          <p:cNvPr id="146" name="TextBox 178"/>
          <p:cNvSpPr txBox="1">
            <a:spLocks noChangeArrowheads="1"/>
          </p:cNvSpPr>
          <p:nvPr/>
        </p:nvSpPr>
        <p:spPr bwMode="auto">
          <a:xfrm>
            <a:off x="1330452" y="3218234"/>
            <a:ext cx="4087979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정의된 품질요건의 충족 여부 판단을 위한 적절한 목표수준과 측정방법 정의</a:t>
            </a: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초기에 정의하기 어려운 목표 및 측정방법은 사업 진전에 따라 적절한 시점에 구체화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864152" y="3982372"/>
            <a:ext cx="5076962" cy="639733"/>
          </a:xfrm>
          <a:prstGeom prst="rect">
            <a:avLst/>
          </a:prstGeom>
          <a:gradFill>
            <a:gsLst>
              <a:gs pos="0">
                <a:srgbClr val="BBCBDC">
                  <a:alpha val="32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Oval 715"/>
          <p:cNvSpPr>
            <a:spLocks noChangeArrowheads="1"/>
          </p:cNvSpPr>
          <p:nvPr/>
        </p:nvSpPr>
        <p:spPr bwMode="gray">
          <a:xfrm>
            <a:off x="406267" y="4641866"/>
            <a:ext cx="949864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4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48" y="3964461"/>
            <a:ext cx="845100" cy="76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Box 194"/>
          <p:cNvSpPr txBox="1">
            <a:spLocks noChangeArrowheads="1"/>
          </p:cNvSpPr>
          <p:nvPr/>
        </p:nvSpPr>
        <p:spPr bwMode="auto">
          <a:xfrm>
            <a:off x="578250" y="4133958"/>
            <a:ext cx="6376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활동계획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수립</a:t>
            </a:r>
          </a:p>
        </p:txBody>
      </p:sp>
      <p:sp>
        <p:nvSpPr>
          <p:cNvPr id="101" name="TextBox 192"/>
          <p:cNvSpPr txBox="1">
            <a:spLocks noChangeArrowheads="1"/>
          </p:cNvSpPr>
          <p:nvPr/>
        </p:nvSpPr>
        <p:spPr bwMode="auto">
          <a:xfrm>
            <a:off x="1364583" y="4086947"/>
            <a:ext cx="4044748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품질목표 달성에 필요한 활동과 자원 결정</a:t>
            </a: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활동의 실행시기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관계자 간 역할 및 책임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 수행절차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기록 유지방안 등 정의</a:t>
            </a:r>
          </a:p>
        </p:txBody>
      </p:sp>
      <p:sp>
        <p:nvSpPr>
          <p:cNvPr id="89" name="직사각형 88"/>
          <p:cNvSpPr/>
          <p:nvPr/>
        </p:nvSpPr>
        <p:spPr bwMode="auto">
          <a:xfrm>
            <a:off x="864152" y="4818225"/>
            <a:ext cx="5076962" cy="638177"/>
          </a:xfrm>
          <a:prstGeom prst="rect">
            <a:avLst/>
          </a:prstGeom>
          <a:gradFill>
            <a:gsLst>
              <a:gs pos="0">
                <a:srgbClr val="BBCBDC">
                  <a:alpha val="32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Oval 715"/>
          <p:cNvSpPr>
            <a:spLocks noChangeArrowheads="1"/>
          </p:cNvSpPr>
          <p:nvPr/>
        </p:nvSpPr>
        <p:spPr bwMode="gray">
          <a:xfrm>
            <a:off x="406267" y="5500049"/>
            <a:ext cx="949863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9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48" y="4822643"/>
            <a:ext cx="845099" cy="76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201"/>
          <p:cNvSpPr txBox="1">
            <a:spLocks noChangeArrowheads="1"/>
          </p:cNvSpPr>
          <p:nvPr/>
        </p:nvSpPr>
        <p:spPr bwMode="auto">
          <a:xfrm>
            <a:off x="578249" y="4992140"/>
            <a:ext cx="6376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품질계획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</a:t>
            </a:r>
          </a:p>
        </p:txBody>
      </p:sp>
      <p:sp>
        <p:nvSpPr>
          <p:cNvPr id="91" name="TextBox 199"/>
          <p:cNvSpPr txBox="1">
            <a:spLocks noChangeArrowheads="1"/>
          </p:cNvSpPr>
          <p:nvPr/>
        </p:nvSpPr>
        <p:spPr bwMode="auto">
          <a:xfrm>
            <a:off x="1330451" y="5029224"/>
            <a:ext cx="414218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관계자에게 품질보증 활동 계획 공유 및 적절한 합의 도출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필요시 고객 포함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92" name="TextBox 215"/>
          <p:cNvSpPr txBox="1">
            <a:spLocks noChangeArrowheads="1"/>
          </p:cNvSpPr>
          <p:nvPr/>
        </p:nvSpPr>
        <p:spPr bwMode="auto">
          <a:xfrm>
            <a:off x="478182" y="2714574"/>
            <a:ext cx="3487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01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93" name="TextBox 216"/>
          <p:cNvSpPr txBox="1">
            <a:spLocks noChangeArrowheads="1"/>
          </p:cNvSpPr>
          <p:nvPr/>
        </p:nvSpPr>
        <p:spPr bwMode="auto">
          <a:xfrm>
            <a:off x="478182" y="3577975"/>
            <a:ext cx="3487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02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94" name="TextBox 217"/>
          <p:cNvSpPr txBox="1">
            <a:spLocks noChangeArrowheads="1"/>
          </p:cNvSpPr>
          <p:nvPr/>
        </p:nvSpPr>
        <p:spPr bwMode="auto">
          <a:xfrm>
            <a:off x="478182" y="4433377"/>
            <a:ext cx="3487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03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95" name="TextBox 218"/>
          <p:cNvSpPr txBox="1">
            <a:spLocks noChangeArrowheads="1"/>
          </p:cNvSpPr>
          <p:nvPr/>
        </p:nvSpPr>
        <p:spPr bwMode="auto">
          <a:xfrm>
            <a:off x="478182" y="5290616"/>
            <a:ext cx="34875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04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55" name="직사각형 54"/>
          <p:cNvSpPr/>
          <p:nvPr/>
        </p:nvSpPr>
        <p:spPr bwMode="auto">
          <a:xfrm flipV="1">
            <a:off x="732217" y="5653192"/>
            <a:ext cx="5208897" cy="876398"/>
          </a:xfrm>
          <a:prstGeom prst="rect">
            <a:avLst/>
          </a:prstGeom>
          <a:pattFill prst="dkUpDiag">
            <a:fgClr>
              <a:srgbClr val="EAEAEA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AutoShape 61" descr="넓은 상향 대각선"/>
          <p:cNvSpPr>
            <a:spLocks noChangeArrowheads="1"/>
          </p:cNvSpPr>
          <p:nvPr/>
        </p:nvSpPr>
        <p:spPr bwMode="auto">
          <a:xfrm>
            <a:off x="1790075" y="5770057"/>
            <a:ext cx="2886660" cy="233402"/>
          </a:xfrm>
          <a:prstGeom prst="rect">
            <a:avLst/>
          </a:prstGeom>
          <a:gradFill rotWithShape="1">
            <a:gsLst>
              <a:gs pos="0">
                <a:srgbClr val="BBCBDC"/>
              </a:gs>
              <a:gs pos="100000">
                <a:srgbClr val="EDF2F8"/>
              </a:gs>
            </a:gsLst>
            <a:lin ang="16200000" scaled="1"/>
          </a:gradFill>
          <a:ln w="6350">
            <a:solidFill>
              <a:srgbClr val="8FABC7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42975">
              <a:buSzPct val="80000"/>
            </a:pPr>
            <a:r>
              <a:rPr kumimoji="0"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관리 프로세스</a:t>
            </a:r>
            <a:endParaRPr kumimoji="0"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AutoShape 61" descr="넓은 상향 대각선"/>
          <p:cNvSpPr>
            <a:spLocks noChangeArrowheads="1"/>
          </p:cNvSpPr>
          <p:nvPr/>
        </p:nvSpPr>
        <p:spPr bwMode="auto">
          <a:xfrm>
            <a:off x="1790076" y="6151864"/>
            <a:ext cx="1260753" cy="233403"/>
          </a:xfrm>
          <a:prstGeom prst="rect">
            <a:avLst/>
          </a:prstGeom>
          <a:gradFill rotWithShape="1">
            <a:gsLst>
              <a:gs pos="0">
                <a:srgbClr val="BBCBDC"/>
              </a:gs>
              <a:gs pos="100000">
                <a:srgbClr val="EDF2F8"/>
              </a:gs>
            </a:gsLst>
            <a:lin ang="16200000" scaled="1"/>
          </a:gradFill>
          <a:ln w="6350">
            <a:solidFill>
              <a:srgbClr val="8FABC7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050925">
              <a:buSzPct val="80000"/>
            </a:pPr>
            <a:r>
              <a:rPr kumimoji="0"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수행공정 최적화 편성</a:t>
            </a:r>
            <a:endParaRPr kumimoji="0"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AutoShape 61" descr="넓은 상향 대각선"/>
          <p:cNvSpPr>
            <a:spLocks noChangeArrowheads="1"/>
          </p:cNvSpPr>
          <p:nvPr/>
        </p:nvSpPr>
        <p:spPr bwMode="auto">
          <a:xfrm>
            <a:off x="3098356" y="6150739"/>
            <a:ext cx="374995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계획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76" name="AutoShape 61" descr="넓은 상향 대각선"/>
          <p:cNvSpPr>
            <a:spLocks noChangeArrowheads="1"/>
          </p:cNvSpPr>
          <p:nvPr/>
        </p:nvSpPr>
        <p:spPr bwMode="auto">
          <a:xfrm>
            <a:off x="3505152" y="6150739"/>
            <a:ext cx="374994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실행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77" name="AutoShape 61" descr="넓은 상향 대각선"/>
          <p:cNvSpPr>
            <a:spLocks noChangeArrowheads="1"/>
          </p:cNvSpPr>
          <p:nvPr/>
        </p:nvSpPr>
        <p:spPr bwMode="auto">
          <a:xfrm>
            <a:off x="3896048" y="6150739"/>
            <a:ext cx="373670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통제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78" name="AutoShape 61" descr="넓은 상향 대각선"/>
          <p:cNvSpPr>
            <a:spLocks noChangeArrowheads="1"/>
          </p:cNvSpPr>
          <p:nvPr/>
        </p:nvSpPr>
        <p:spPr bwMode="auto">
          <a:xfrm>
            <a:off x="4301519" y="6150739"/>
            <a:ext cx="374995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종료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79" name="AutoShape 155" descr="5차전산센터ob-10"/>
          <p:cNvSpPr>
            <a:spLocks noChangeArrowheads="1"/>
          </p:cNvSpPr>
          <p:nvPr/>
        </p:nvSpPr>
        <p:spPr bwMode="auto">
          <a:xfrm>
            <a:off x="5111137" y="5769379"/>
            <a:ext cx="718187" cy="63465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표준 및</a:t>
            </a:r>
            <a:endParaRPr kumimoji="0" lang="en-US" altLang="ko-KR" sz="900" dirty="0">
              <a:solidFill>
                <a:srgbClr val="333333"/>
              </a:solidFill>
            </a:endParaRPr>
          </a:p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절차 교육</a:t>
            </a:r>
          </a:p>
        </p:txBody>
      </p:sp>
      <p:cxnSp>
        <p:nvCxnSpPr>
          <p:cNvPr id="80" name="꺾인 연결선 18"/>
          <p:cNvCxnSpPr>
            <a:cxnSpLocks noChangeShapeType="1"/>
            <a:stCxn id="73" idx="3"/>
            <a:endCxn id="78" idx="3"/>
          </p:cNvCxnSpPr>
          <p:nvPr/>
        </p:nvCxnSpPr>
        <p:spPr bwMode="auto">
          <a:xfrm>
            <a:off x="4676735" y="5886767"/>
            <a:ext cx="1326" cy="381803"/>
          </a:xfrm>
          <a:prstGeom prst="bentConnector3">
            <a:avLst>
              <a:gd name="adj1" fmla="val 14395468"/>
            </a:avLst>
          </a:prstGeom>
          <a:noFill/>
          <a:ln w="6350" algn="ctr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cxnSp>
        <p:nvCxnSpPr>
          <p:cNvPr id="81" name="직선 화살표 연결선 229"/>
          <p:cNvCxnSpPr>
            <a:cxnSpLocks noChangeShapeType="1"/>
          </p:cNvCxnSpPr>
          <p:nvPr/>
        </p:nvCxnSpPr>
        <p:spPr bwMode="auto">
          <a:xfrm>
            <a:off x="4862821" y="6075978"/>
            <a:ext cx="216387" cy="6351"/>
          </a:xfrm>
          <a:prstGeom prst="straightConnector1">
            <a:avLst/>
          </a:prstGeom>
          <a:noFill/>
          <a:ln w="6350" algn="ctr">
            <a:solidFill>
              <a:srgbClr val="4D4D4D"/>
            </a:solidFill>
            <a:round/>
            <a:headEnd type="none" w="med" len="sm"/>
            <a:tailEnd type="triangle" w="med" len="med"/>
          </a:ln>
        </p:spPr>
      </p:cxnSp>
      <p:pic>
        <p:nvPicPr>
          <p:cNvPr id="71" name="Picture 2" descr="F:\01 효성\00 템플릿\템플릿-11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1037463" y="5790801"/>
            <a:ext cx="596878" cy="613849"/>
          </a:xfrm>
          <a:prstGeom prst="rect">
            <a:avLst/>
          </a:prstGeom>
          <a:noFill/>
          <a:effectLst>
            <a:innerShdw blurRad="101600">
              <a:prstClr val="black">
                <a:alpha val="35000"/>
              </a:prstClr>
            </a:innerShdw>
          </a:effectLst>
          <a:extLst/>
        </p:spPr>
      </p:pic>
      <p:sp>
        <p:nvSpPr>
          <p:cNvPr id="72" name="TextBox 71"/>
          <p:cNvSpPr txBox="1"/>
          <p:nvPr/>
        </p:nvSpPr>
        <p:spPr bwMode="auto">
          <a:xfrm>
            <a:off x="1123175" y="5891448"/>
            <a:ext cx="410831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절차</a:t>
            </a:r>
          </a:p>
        </p:txBody>
      </p:sp>
      <p:pic>
        <p:nvPicPr>
          <p:cNvPr id="69" name="Picture 2" descr="F:\01 효성\00 템플릿\템플릿-11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3007" y="5790801"/>
            <a:ext cx="596878" cy="613849"/>
          </a:xfrm>
          <a:prstGeom prst="rect">
            <a:avLst/>
          </a:prstGeom>
          <a:noFill/>
          <a:effectLst>
            <a:innerShdw blurRad="101600">
              <a:prstClr val="black">
                <a:alpha val="35000"/>
              </a:prstClr>
            </a:innerShdw>
          </a:effectLst>
          <a:extLst/>
        </p:spPr>
      </p:pic>
      <p:sp>
        <p:nvSpPr>
          <p:cNvPr id="70" name="TextBox 69"/>
          <p:cNvSpPr txBox="1"/>
          <p:nvPr/>
        </p:nvSpPr>
        <p:spPr bwMode="auto">
          <a:xfrm>
            <a:off x="408719" y="5891448"/>
            <a:ext cx="410831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</a:t>
            </a:r>
          </a:p>
        </p:txBody>
      </p:sp>
      <p:grpSp>
        <p:nvGrpSpPr>
          <p:cNvPr id="59" name="Group 233"/>
          <p:cNvGrpSpPr>
            <a:grpSpLocks/>
          </p:cNvGrpSpPr>
          <p:nvPr/>
        </p:nvGrpSpPr>
        <p:grpSpPr bwMode="auto">
          <a:xfrm>
            <a:off x="6061262" y="2406620"/>
            <a:ext cx="3608262" cy="4051302"/>
            <a:chOff x="3830" y="1509"/>
            <a:chExt cx="2281" cy="2552"/>
          </a:xfrm>
        </p:grpSpPr>
        <p:pic>
          <p:nvPicPr>
            <p:cNvPr id="63" name="Picture 219" descr="5장2_2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" y="1509"/>
              <a:ext cx="1965" cy="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4" name="Group 232"/>
            <p:cNvGrpSpPr>
              <a:grpSpLocks/>
            </p:cNvGrpSpPr>
            <p:nvPr/>
          </p:nvGrpSpPr>
          <p:grpSpPr bwMode="auto">
            <a:xfrm>
              <a:off x="4643" y="1976"/>
              <a:ext cx="1468" cy="2085"/>
              <a:chOff x="4643" y="1976"/>
              <a:chExt cx="1468" cy="2085"/>
            </a:xfrm>
          </p:grpSpPr>
          <p:grpSp>
            <p:nvGrpSpPr>
              <p:cNvPr id="65" name="Group 230"/>
              <p:cNvGrpSpPr>
                <a:grpSpLocks/>
              </p:cNvGrpSpPr>
              <p:nvPr/>
            </p:nvGrpSpPr>
            <p:grpSpPr bwMode="auto">
              <a:xfrm>
                <a:off x="4643" y="2074"/>
                <a:ext cx="1468" cy="1987"/>
                <a:chOff x="4643" y="2074"/>
                <a:chExt cx="1468" cy="1987"/>
              </a:xfrm>
            </p:grpSpPr>
            <p:pic>
              <p:nvPicPr>
                <p:cNvPr id="67" name="Picture 213" descr="content-box-shadows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47"/>
                <a:stretch>
                  <a:fillRect/>
                </a:stretch>
              </p:blipFill>
              <p:spPr bwMode="auto">
                <a:xfrm>
                  <a:off x="4643" y="2074"/>
                  <a:ext cx="1468" cy="19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8" name="Picture 18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7" t="1228" r="2307" b="2455"/>
                <a:stretch>
                  <a:fillRect/>
                </a:stretch>
              </p:blipFill>
              <p:spPr bwMode="auto">
                <a:xfrm>
                  <a:off x="4711" y="2123"/>
                  <a:ext cx="1323" cy="17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prstDash val="dash"/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6" name="Picture 231" descr="예시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28177">
                <a:off x="5535" y="1976"/>
                <a:ext cx="244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 r="53816"/>
          <a:stretch>
            <a:fillRect/>
          </a:stretch>
        </p:blipFill>
        <p:spPr bwMode="auto">
          <a:xfrm>
            <a:off x="307258" y="2284856"/>
            <a:ext cx="215356" cy="348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직사각형 186"/>
          <p:cNvSpPr/>
          <p:nvPr/>
        </p:nvSpPr>
        <p:spPr bwMode="auto">
          <a:xfrm>
            <a:off x="866132" y="2268637"/>
            <a:ext cx="5095007" cy="638176"/>
          </a:xfrm>
          <a:prstGeom prst="rect">
            <a:avLst/>
          </a:prstGeom>
          <a:gradFill>
            <a:gsLst>
              <a:gs pos="0">
                <a:srgbClr val="22A8F0"/>
              </a:gs>
              <a:gs pos="100000">
                <a:srgbClr val="D3EDFD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0" name="Oval 715"/>
          <p:cNvSpPr>
            <a:spLocks noChangeArrowheads="1"/>
          </p:cNvSpPr>
          <p:nvPr/>
        </p:nvSpPr>
        <p:spPr bwMode="gray">
          <a:xfrm>
            <a:off x="406619" y="2932034"/>
            <a:ext cx="953240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1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8" y="2254628"/>
            <a:ext cx="848103" cy="76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" name="TextBox 141"/>
          <p:cNvSpPr txBox="1">
            <a:spLocks noChangeArrowheads="1"/>
          </p:cNvSpPr>
          <p:nvPr/>
        </p:nvSpPr>
        <p:spPr bwMode="auto">
          <a:xfrm>
            <a:off x="579215" y="2416171"/>
            <a:ext cx="6399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품질요건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파악</a:t>
            </a:r>
          </a:p>
        </p:txBody>
      </p:sp>
      <p:sp>
        <p:nvSpPr>
          <p:cNvPr id="217" name="TextBox 170"/>
          <p:cNvSpPr txBox="1">
            <a:spLocks noChangeArrowheads="1"/>
          </p:cNvSpPr>
          <p:nvPr/>
        </p:nvSpPr>
        <p:spPr bwMode="auto">
          <a:xfrm>
            <a:off x="1349990" y="2377111"/>
            <a:ext cx="2856872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제안요청서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제안서 등에 명시된 품질 관련 요구사항 확인</a:t>
            </a:r>
            <a:endParaRPr kumimoji="1" lang="en-US" altLang="ko-KR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분류 및 분석을 통해 품질요건 정의</a:t>
            </a:r>
          </a:p>
        </p:txBody>
      </p:sp>
      <p:sp>
        <p:nvSpPr>
          <p:cNvPr id="189" name="직사각형 188"/>
          <p:cNvSpPr/>
          <p:nvPr/>
        </p:nvSpPr>
        <p:spPr bwMode="auto">
          <a:xfrm>
            <a:off x="866132" y="3116943"/>
            <a:ext cx="5095007" cy="638176"/>
          </a:xfrm>
          <a:prstGeom prst="rect">
            <a:avLst/>
          </a:prstGeom>
          <a:gradFill>
            <a:gsLst>
              <a:gs pos="0">
                <a:srgbClr val="22A8F0"/>
              </a:gs>
              <a:gs pos="100000">
                <a:srgbClr val="D3EDFD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4" name="Oval 715"/>
          <p:cNvSpPr>
            <a:spLocks noChangeArrowheads="1"/>
          </p:cNvSpPr>
          <p:nvPr/>
        </p:nvSpPr>
        <p:spPr bwMode="gray">
          <a:xfrm>
            <a:off x="406619" y="3786950"/>
            <a:ext cx="953240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5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8" y="3109545"/>
            <a:ext cx="848103" cy="76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3" name="TextBox 180"/>
          <p:cNvSpPr txBox="1">
            <a:spLocks noChangeArrowheads="1"/>
          </p:cNvSpPr>
          <p:nvPr/>
        </p:nvSpPr>
        <p:spPr bwMode="auto">
          <a:xfrm>
            <a:off x="579215" y="3279042"/>
            <a:ext cx="6399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품질목표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수립</a:t>
            </a:r>
          </a:p>
        </p:txBody>
      </p:sp>
      <p:sp>
        <p:nvSpPr>
          <p:cNvPr id="211" name="TextBox 178"/>
          <p:cNvSpPr txBox="1">
            <a:spLocks noChangeArrowheads="1"/>
          </p:cNvSpPr>
          <p:nvPr/>
        </p:nvSpPr>
        <p:spPr bwMode="auto">
          <a:xfrm>
            <a:off x="1334089" y="3218234"/>
            <a:ext cx="4054315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정의된 품질요건의 충족 여부 판단을 위한 적절한 목표수준과 측정방법 정의</a:t>
            </a: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초기에 정의하기 어려운 목표 및 측정방법은 사업 진전에 따라 적절한 시점에 구체화</a:t>
            </a:r>
          </a:p>
        </p:txBody>
      </p:sp>
      <p:sp>
        <p:nvSpPr>
          <p:cNvPr id="191" name="직사각형 190"/>
          <p:cNvSpPr/>
          <p:nvPr/>
        </p:nvSpPr>
        <p:spPr bwMode="auto">
          <a:xfrm>
            <a:off x="866132" y="3982372"/>
            <a:ext cx="5095007" cy="639733"/>
          </a:xfrm>
          <a:prstGeom prst="rect">
            <a:avLst/>
          </a:prstGeom>
          <a:gradFill>
            <a:gsLst>
              <a:gs pos="0">
                <a:srgbClr val="22A8F0"/>
              </a:gs>
              <a:gs pos="100000">
                <a:srgbClr val="D3EDFD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8" name="Oval 715"/>
          <p:cNvSpPr>
            <a:spLocks noChangeArrowheads="1"/>
          </p:cNvSpPr>
          <p:nvPr/>
        </p:nvSpPr>
        <p:spPr bwMode="gray">
          <a:xfrm>
            <a:off x="406619" y="4641866"/>
            <a:ext cx="953240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9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8" y="3964461"/>
            <a:ext cx="848103" cy="76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" name="TextBox 194"/>
          <p:cNvSpPr txBox="1">
            <a:spLocks noChangeArrowheads="1"/>
          </p:cNvSpPr>
          <p:nvPr/>
        </p:nvSpPr>
        <p:spPr bwMode="auto">
          <a:xfrm>
            <a:off x="579214" y="4133958"/>
            <a:ext cx="6399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활동계획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수립</a:t>
            </a:r>
          </a:p>
        </p:txBody>
      </p:sp>
      <p:sp>
        <p:nvSpPr>
          <p:cNvPr id="205" name="TextBox 192"/>
          <p:cNvSpPr txBox="1">
            <a:spLocks noChangeArrowheads="1"/>
          </p:cNvSpPr>
          <p:nvPr/>
        </p:nvSpPr>
        <p:spPr bwMode="auto">
          <a:xfrm>
            <a:off x="1368341" y="4086947"/>
            <a:ext cx="4059125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품질목표 달성에 필요한 활동과 자원 결정</a:t>
            </a:r>
          </a:p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활동의 실행시기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관계자 간 역할 및 책임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 수행절차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기록 유지방안 등 정의</a:t>
            </a:r>
          </a:p>
        </p:txBody>
      </p:sp>
      <p:sp>
        <p:nvSpPr>
          <p:cNvPr id="193" name="직사각형 192"/>
          <p:cNvSpPr/>
          <p:nvPr/>
        </p:nvSpPr>
        <p:spPr bwMode="auto">
          <a:xfrm>
            <a:off x="866132" y="4818225"/>
            <a:ext cx="5095007" cy="638177"/>
          </a:xfrm>
          <a:prstGeom prst="rect">
            <a:avLst/>
          </a:prstGeom>
          <a:gradFill>
            <a:gsLst>
              <a:gs pos="0">
                <a:srgbClr val="22A8F0"/>
              </a:gs>
              <a:gs pos="100000">
                <a:srgbClr val="D3EDFD"/>
              </a:gs>
            </a:gsLst>
            <a:lin ang="10800000" scaled="1"/>
          </a:gradFill>
          <a:ln>
            <a:noFill/>
          </a:ln>
        </p:spPr>
        <p:txBody>
          <a:bodyPr lIns="0" tIns="0" rIns="0" bIns="0" anchor="ctr"/>
          <a:lstStyle/>
          <a:p>
            <a:pPr latinLnBrk="0">
              <a:defRPr/>
            </a:pPr>
            <a:endParaRPr lang="ko-KR" altLang="en-US" sz="1800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2" name="Oval 715"/>
          <p:cNvSpPr>
            <a:spLocks noChangeArrowheads="1"/>
          </p:cNvSpPr>
          <p:nvPr/>
        </p:nvSpPr>
        <p:spPr bwMode="gray">
          <a:xfrm>
            <a:off x="406619" y="5500049"/>
            <a:ext cx="953239" cy="146771"/>
          </a:xfrm>
          <a:prstGeom prst="ellipse">
            <a:avLst/>
          </a:prstGeom>
          <a:gradFill rotWithShape="1">
            <a:gsLst>
              <a:gs pos="0">
                <a:srgbClr val="000000">
                  <a:alpha val="2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3" name="Picture 716" descr="color simple icon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688" y="4822643"/>
            <a:ext cx="848102" cy="76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" name="TextBox 201"/>
          <p:cNvSpPr txBox="1">
            <a:spLocks noChangeArrowheads="1"/>
          </p:cNvSpPr>
          <p:nvPr/>
        </p:nvSpPr>
        <p:spPr bwMode="auto">
          <a:xfrm>
            <a:off x="579213" y="4992140"/>
            <a:ext cx="6399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latinLnBrk="0"/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품질계획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</a:t>
            </a:r>
          </a:p>
        </p:txBody>
      </p:sp>
      <p:sp>
        <p:nvSpPr>
          <p:cNvPr id="195" name="TextBox 199"/>
          <p:cNvSpPr txBox="1">
            <a:spLocks noChangeArrowheads="1"/>
          </p:cNvSpPr>
          <p:nvPr/>
        </p:nvSpPr>
        <p:spPr bwMode="auto">
          <a:xfrm>
            <a:off x="1334088" y="5029224"/>
            <a:ext cx="415690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98425" indent="-98425" algn="l" latinLnBrk="0">
              <a:spcBef>
                <a:spcPts val="200"/>
              </a:spcBef>
              <a:spcAft>
                <a:spcPts val="2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관계자에게 품질보증 활동 계획 공유 및 적절한 합의 도출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필요시 고객 포함</a:t>
            </a:r>
            <a:r>
              <a:rPr kumimoji="1"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96" name="TextBox 215"/>
          <p:cNvSpPr txBox="1">
            <a:spLocks noChangeArrowheads="1"/>
          </p:cNvSpPr>
          <p:nvPr/>
        </p:nvSpPr>
        <p:spPr bwMode="auto">
          <a:xfrm>
            <a:off x="478789" y="2714574"/>
            <a:ext cx="349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01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197" name="TextBox 216"/>
          <p:cNvSpPr txBox="1">
            <a:spLocks noChangeArrowheads="1"/>
          </p:cNvSpPr>
          <p:nvPr/>
        </p:nvSpPr>
        <p:spPr bwMode="auto">
          <a:xfrm>
            <a:off x="478789" y="3577975"/>
            <a:ext cx="349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02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198" name="TextBox 217"/>
          <p:cNvSpPr txBox="1">
            <a:spLocks noChangeArrowheads="1"/>
          </p:cNvSpPr>
          <p:nvPr/>
        </p:nvSpPr>
        <p:spPr bwMode="auto">
          <a:xfrm>
            <a:off x="478789" y="4433377"/>
            <a:ext cx="349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03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199" name="TextBox 218"/>
          <p:cNvSpPr txBox="1">
            <a:spLocks noChangeArrowheads="1"/>
          </p:cNvSpPr>
          <p:nvPr/>
        </p:nvSpPr>
        <p:spPr bwMode="auto">
          <a:xfrm>
            <a:off x="478789" y="5290616"/>
            <a:ext cx="34999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04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charset="0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 flipV="1">
            <a:off x="733728" y="5653192"/>
            <a:ext cx="5227412" cy="876398"/>
          </a:xfrm>
          <a:prstGeom prst="rect">
            <a:avLst/>
          </a:prstGeom>
          <a:pattFill prst="dkUpDiag">
            <a:fgClr>
              <a:srgbClr val="EAEAEA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7" name="AutoShape 61" descr="넓은 상향 대각선"/>
          <p:cNvSpPr>
            <a:spLocks noChangeArrowheads="1"/>
          </p:cNvSpPr>
          <p:nvPr/>
        </p:nvSpPr>
        <p:spPr bwMode="auto">
          <a:xfrm>
            <a:off x="1795346" y="5770057"/>
            <a:ext cx="2896920" cy="233402"/>
          </a:xfrm>
          <a:prstGeom prst="rect">
            <a:avLst/>
          </a:prstGeom>
          <a:solidFill>
            <a:srgbClr val="D3EDFD"/>
          </a:solidFill>
          <a:ln w="6350">
            <a:solidFill>
              <a:srgbClr val="22A8F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42975">
              <a:buSzPct val="80000"/>
            </a:pPr>
            <a:r>
              <a:rPr kumimoji="0"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관리 프로세스</a:t>
            </a:r>
            <a:endParaRPr kumimoji="0"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8" name="AutoShape 61" descr="넓은 상향 대각선"/>
          <p:cNvSpPr>
            <a:spLocks noChangeArrowheads="1"/>
          </p:cNvSpPr>
          <p:nvPr/>
        </p:nvSpPr>
        <p:spPr bwMode="auto">
          <a:xfrm>
            <a:off x="1795347" y="6151864"/>
            <a:ext cx="1265235" cy="233403"/>
          </a:xfrm>
          <a:prstGeom prst="rect">
            <a:avLst/>
          </a:prstGeom>
          <a:solidFill>
            <a:srgbClr val="D3EDFD"/>
          </a:solidFill>
          <a:ln w="6350">
            <a:solidFill>
              <a:srgbClr val="22A8F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050925">
              <a:buSzPct val="80000"/>
            </a:pPr>
            <a:r>
              <a:rPr kumimoji="0"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수행공정 최적화 편성</a:t>
            </a:r>
            <a:endParaRPr kumimoji="0"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AutoShape 61" descr="넓은 상향 대각선"/>
          <p:cNvSpPr>
            <a:spLocks noChangeArrowheads="1"/>
          </p:cNvSpPr>
          <p:nvPr/>
        </p:nvSpPr>
        <p:spPr bwMode="auto">
          <a:xfrm>
            <a:off x="3108277" y="6150739"/>
            <a:ext cx="376328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계획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180" name="AutoShape 61" descr="넓은 상향 대각선"/>
          <p:cNvSpPr>
            <a:spLocks noChangeArrowheads="1"/>
          </p:cNvSpPr>
          <p:nvPr/>
        </p:nvSpPr>
        <p:spPr bwMode="auto">
          <a:xfrm>
            <a:off x="3516520" y="6150739"/>
            <a:ext cx="376327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실행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181" name="AutoShape 61" descr="넓은 상향 대각선"/>
          <p:cNvSpPr>
            <a:spLocks noChangeArrowheads="1"/>
          </p:cNvSpPr>
          <p:nvPr/>
        </p:nvSpPr>
        <p:spPr bwMode="auto">
          <a:xfrm>
            <a:off x="3908804" y="6150739"/>
            <a:ext cx="374998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통제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182" name="AutoShape 61" descr="넓은 상향 대각선"/>
          <p:cNvSpPr>
            <a:spLocks noChangeArrowheads="1"/>
          </p:cNvSpPr>
          <p:nvPr/>
        </p:nvSpPr>
        <p:spPr bwMode="auto">
          <a:xfrm>
            <a:off x="4315717" y="6150739"/>
            <a:ext cx="376328" cy="2333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종료</a:t>
            </a:r>
            <a:endParaRPr kumimoji="0" lang="en-US" altLang="ko-KR" sz="900" dirty="0">
              <a:solidFill>
                <a:srgbClr val="333333"/>
              </a:solidFill>
            </a:endParaRPr>
          </a:p>
        </p:txBody>
      </p:sp>
      <p:sp>
        <p:nvSpPr>
          <p:cNvPr id="183" name="AutoShape 155" descr="5차전산센터ob-10"/>
          <p:cNvSpPr>
            <a:spLocks noChangeArrowheads="1"/>
          </p:cNvSpPr>
          <p:nvPr/>
        </p:nvSpPr>
        <p:spPr bwMode="auto">
          <a:xfrm>
            <a:off x="5128212" y="5769379"/>
            <a:ext cx="720740" cy="63465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742950" indent="-28575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11430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6002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2057400" indent="-228600" algn="ctr"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9pPr>
          </a:lstStyle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표준 및</a:t>
            </a:r>
            <a:endParaRPr kumimoji="0" lang="en-US" altLang="ko-KR" sz="900" dirty="0">
              <a:solidFill>
                <a:srgbClr val="333333"/>
              </a:solidFill>
            </a:endParaRPr>
          </a:p>
          <a:p>
            <a:pPr marL="98425" indent="-98425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80000"/>
              <a:defRPr/>
            </a:pPr>
            <a:r>
              <a:rPr kumimoji="0" lang="ko-KR" altLang="en-US" sz="900" dirty="0">
                <a:solidFill>
                  <a:srgbClr val="333333"/>
                </a:solidFill>
              </a:rPr>
              <a:t>절차 교육</a:t>
            </a:r>
          </a:p>
        </p:txBody>
      </p:sp>
      <p:cxnSp>
        <p:nvCxnSpPr>
          <p:cNvPr id="184" name="꺾인 연결선 18"/>
          <p:cNvCxnSpPr>
            <a:cxnSpLocks noChangeShapeType="1"/>
            <a:stCxn id="177" idx="3"/>
            <a:endCxn id="182" idx="3"/>
          </p:cNvCxnSpPr>
          <p:nvPr/>
        </p:nvCxnSpPr>
        <p:spPr bwMode="auto">
          <a:xfrm>
            <a:off x="4692266" y="5886767"/>
            <a:ext cx="1330" cy="381803"/>
          </a:xfrm>
          <a:prstGeom prst="bentConnector3">
            <a:avLst>
              <a:gd name="adj1" fmla="val 14395468"/>
            </a:avLst>
          </a:prstGeom>
          <a:noFill/>
          <a:ln w="6350" algn="ctr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cxnSp>
        <p:nvCxnSpPr>
          <p:cNvPr id="185" name="직선 화살표 연결선 229"/>
          <p:cNvCxnSpPr>
            <a:cxnSpLocks noChangeShapeType="1"/>
          </p:cNvCxnSpPr>
          <p:nvPr/>
        </p:nvCxnSpPr>
        <p:spPr bwMode="auto">
          <a:xfrm>
            <a:off x="4879014" y="6075978"/>
            <a:ext cx="217156" cy="6351"/>
          </a:xfrm>
          <a:prstGeom prst="straightConnector1">
            <a:avLst/>
          </a:prstGeom>
          <a:noFill/>
          <a:ln w="6350" algn="ctr">
            <a:solidFill>
              <a:srgbClr val="4D4D4D"/>
            </a:solidFill>
            <a:round/>
            <a:headEnd type="none" w="med" len="sm"/>
            <a:tailEnd type="triangle" w="med" len="med"/>
          </a:ln>
        </p:spPr>
      </p:cxnSp>
      <p:pic>
        <p:nvPicPr>
          <p:cNvPr id="175" name="Picture 2" descr="F:\01 효성\00 템플릿\템플릿-11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1040058" y="5790801"/>
            <a:ext cx="599000" cy="613849"/>
          </a:xfrm>
          <a:prstGeom prst="rect">
            <a:avLst/>
          </a:prstGeom>
          <a:noFill/>
          <a:effectLst>
            <a:innerShdw blurRad="101600">
              <a:prstClr val="black">
                <a:alpha val="35000"/>
              </a:prstClr>
            </a:innerShdw>
          </a:effectLst>
          <a:extLst/>
        </p:spPr>
      </p:pic>
      <p:sp>
        <p:nvSpPr>
          <p:cNvPr id="176" name="TextBox 175"/>
          <p:cNvSpPr txBox="1"/>
          <p:nvPr/>
        </p:nvSpPr>
        <p:spPr bwMode="auto">
          <a:xfrm>
            <a:off x="1126074" y="5891448"/>
            <a:ext cx="412292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절차</a:t>
            </a:r>
          </a:p>
        </p:txBody>
      </p:sp>
      <p:pic>
        <p:nvPicPr>
          <p:cNvPr id="173" name="Picture 2" descr="F:\01 효성\00 템플릿\템플릿-11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23063" y="5790801"/>
            <a:ext cx="599000" cy="613849"/>
          </a:xfrm>
          <a:prstGeom prst="rect">
            <a:avLst/>
          </a:prstGeom>
          <a:noFill/>
          <a:effectLst>
            <a:innerShdw blurRad="101600">
              <a:prstClr val="black">
                <a:alpha val="35000"/>
              </a:prstClr>
            </a:innerShdw>
          </a:effectLst>
          <a:extLst/>
        </p:spPr>
      </p:pic>
      <p:sp>
        <p:nvSpPr>
          <p:cNvPr id="174" name="TextBox 173"/>
          <p:cNvSpPr txBox="1"/>
          <p:nvPr/>
        </p:nvSpPr>
        <p:spPr bwMode="auto">
          <a:xfrm>
            <a:off x="409079" y="5891448"/>
            <a:ext cx="412292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defRPr/>
            </a:pP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</a:t>
            </a:r>
          </a:p>
        </p:txBody>
      </p:sp>
      <p:grpSp>
        <p:nvGrpSpPr>
          <p:cNvPr id="163" name="Group 233"/>
          <p:cNvGrpSpPr>
            <a:grpSpLocks/>
          </p:cNvGrpSpPr>
          <p:nvPr/>
        </p:nvGrpSpPr>
        <p:grpSpPr bwMode="auto">
          <a:xfrm>
            <a:off x="6081714" y="2406620"/>
            <a:ext cx="3621088" cy="4051302"/>
            <a:chOff x="3830" y="1509"/>
            <a:chExt cx="2281" cy="2552"/>
          </a:xfrm>
        </p:grpSpPr>
        <p:pic>
          <p:nvPicPr>
            <p:cNvPr id="167" name="Picture 219" descr="5장2_2_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" y="1509"/>
              <a:ext cx="1965" cy="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Group 232"/>
            <p:cNvGrpSpPr>
              <a:grpSpLocks/>
            </p:cNvGrpSpPr>
            <p:nvPr/>
          </p:nvGrpSpPr>
          <p:grpSpPr bwMode="auto">
            <a:xfrm>
              <a:off x="4643" y="2016"/>
              <a:ext cx="1468" cy="2045"/>
              <a:chOff x="4643" y="2016"/>
              <a:chExt cx="1468" cy="2045"/>
            </a:xfrm>
          </p:grpSpPr>
          <p:grpSp>
            <p:nvGrpSpPr>
              <p:cNvPr id="169" name="Group 230"/>
              <p:cNvGrpSpPr>
                <a:grpSpLocks/>
              </p:cNvGrpSpPr>
              <p:nvPr/>
            </p:nvGrpSpPr>
            <p:grpSpPr bwMode="auto">
              <a:xfrm>
                <a:off x="4643" y="2074"/>
                <a:ext cx="1468" cy="1987"/>
                <a:chOff x="4643" y="2074"/>
                <a:chExt cx="1468" cy="1987"/>
              </a:xfrm>
            </p:grpSpPr>
            <p:pic>
              <p:nvPicPr>
                <p:cNvPr id="171" name="Picture 213" descr="content-box-shadows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47"/>
                <a:stretch>
                  <a:fillRect/>
                </a:stretch>
              </p:blipFill>
              <p:spPr bwMode="auto">
                <a:xfrm>
                  <a:off x="4643" y="2074"/>
                  <a:ext cx="1468" cy="19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2" name="Picture 18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7" t="1228" r="2307" b="2455"/>
                <a:stretch>
                  <a:fillRect/>
                </a:stretch>
              </p:blipFill>
              <p:spPr bwMode="auto">
                <a:xfrm>
                  <a:off x="4711" y="2123"/>
                  <a:ext cx="1323" cy="17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prstDash val="dash"/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70" name="Picture 231" descr="예시"/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028177">
                <a:off x="5847" y="2016"/>
                <a:ext cx="244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6379187" y="2167200"/>
            <a:ext cx="1158211" cy="169277"/>
            <a:chOff x="6285148" y="2167200"/>
            <a:chExt cx="1158211" cy="169277"/>
          </a:xfrm>
        </p:grpSpPr>
        <p:sp>
          <p:nvSpPr>
            <p:cNvPr id="62" name="AutoShape 163"/>
            <p:cNvSpPr>
              <a:spLocks noChangeArrowheads="1"/>
            </p:cNvSpPr>
            <p:nvPr/>
          </p:nvSpPr>
          <p:spPr bwMode="auto">
            <a:xfrm>
              <a:off x="6510411" y="2167200"/>
              <a:ext cx="93294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latinLnBrk="0">
                <a:buSzPct val="80000"/>
              </a:pPr>
              <a:r>
                <a:rPr kumimoji="0" lang="ko-KR" altLang="en-US" sz="1100" dirty="0" smtClean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품질보증 계획서</a:t>
              </a:r>
              <a:endParaRPr kumimoji="0" lang="ko-KR" altLang="ko-KR" sz="1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4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5148" y="2176726"/>
              <a:ext cx="144463" cy="144463"/>
              <a:chOff x="476" y="1697"/>
              <a:chExt cx="91" cy="91"/>
            </a:xfrm>
          </p:grpSpPr>
          <p:grpSp>
            <p:nvGrpSpPr>
              <p:cNvPr id="166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223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24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222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품질보증 측정 지표 설정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다수의 사업 수행 경험에서 확립한 품질활동 체계에 따라 품질보증 통제 및 검증 활동을 진행하며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발생하는 부적합 사항에 대하여 시정조치 절차에 따라 처리하고 품질 문서를 작성하여 이력을 관리합니다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2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2.4.3.2 </a:t>
            </a:r>
            <a:r>
              <a:rPr lang="ko-KR" altLang="en-US" dirty="0" smtClean="0"/>
              <a:t>품질보증 측정 지표 설정</a:t>
            </a:r>
            <a:endParaRPr lang="ko-KR" altLang="en-US" dirty="0"/>
          </a:p>
        </p:txBody>
      </p:sp>
      <p:sp>
        <p:nvSpPr>
          <p:cNvPr id="22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254428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방안</a:t>
            </a: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&gt; </a:t>
            </a: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2.4.3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계획 수립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24" name="Group 2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70892"/>
              </p:ext>
            </p:extLst>
          </p:nvPr>
        </p:nvGraphicFramePr>
        <p:xfrm>
          <a:off x="236477" y="2384889"/>
          <a:ext cx="5220593" cy="4068451"/>
        </p:xfrm>
        <a:graphic>
          <a:graphicData uri="http://schemas.openxmlformats.org/drawingml/2006/table">
            <a:tbl>
              <a:tblPr/>
              <a:tblGrid>
                <a:gridCol w="736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5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4129"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품질특성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품질 부특성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평가 모듈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분석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설계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개발</a:t>
                      </a:r>
                      <a:endParaRPr kumimoji="1" lang="ko-KR" altLang="ko-KR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테스트</a:t>
                      </a:r>
                      <a:endParaRPr kumimoji="1" lang="ko-KR" altLang="ko-KR" sz="9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29">
                <a:tc rowSpan="7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기능성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적합성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요구사항 추적율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안정성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요구기능 변경율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정확성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산출물 검토 결함 존재율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테스트 케이스 성공율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상호운용성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화면 검토 결함 존재율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 테스트 결함존재율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보안성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엑세스 정보 보호율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129">
                <a:tc rowSpan="3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신뢰성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성숙성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테스트 결함 발견율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2" marR="72002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테스트 결함 조치율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2" marR="72002" marT="36012" marB="3601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오류허용성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오조작 방지기능 구현율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129">
                <a:tc rowSpan="3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효율성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자원효율성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설계 반영율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실행효율성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 화면 수행 성능 만족율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배치 프로그램 수행성능 만족율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129"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이해성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UI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표준 준수율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습득성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사용자조작 안내율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4129">
                <a:tc rowSpan="3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유지보수성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시험성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프로그램 단위테스트율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테스트 케이스 성공율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4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해석성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소스코드 주석비율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●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95" marR="71995" marT="35996" marB="3599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225" name="Group 2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73771"/>
              </p:ext>
            </p:extLst>
          </p:nvPr>
        </p:nvGraphicFramePr>
        <p:xfrm>
          <a:off x="5565775" y="2384889"/>
          <a:ext cx="4103749" cy="4068454"/>
        </p:xfrm>
        <a:graphic>
          <a:graphicData uri="http://schemas.openxmlformats.org/drawingml/2006/table">
            <a:tbl>
              <a:tblPr/>
              <a:tblGrid>
                <a:gridCol w="597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525"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주특성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측정지표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산출 기준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3">
                <a:tc rowSpan="3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기능성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요구사항 추적율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A /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순방향 추적 가능한 항목 여부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(1, 0)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 합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요구사항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요구기능 변경율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A /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추가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변경된 요구사항 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분석단계 베이스라인 요구사항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개인정보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보호율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1 – (A / B)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 권한 제어  실패</a:t>
                      </a:r>
                      <a:r>
                        <a:rPr kumimoji="1" lang="en-US" altLang="ko-KR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 </a:t>
                      </a:r>
                      <a:r>
                        <a:rPr kumimoji="1" lang="ko-KR" altLang="en-US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개인정보 노출로  인한  결함을  가진  화면 수</a:t>
                      </a:r>
                      <a:endParaRPr kumimoji="1" lang="en-US" altLang="ko-KR" sz="800" b="0" i="0" u="none" strike="noStrike" cap="none" spc="-150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시험 대상 화면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58">
                <a:tc rowSpan="3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신뢰성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오조작방지기능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구현율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1 – (A / B)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 입력 미 확인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(validation)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에 의한 결함 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발견된 결함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0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2" marR="72002" marT="36022" marB="3602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테스트 결함 발견율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A /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발견된 결함 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준비된 테스트 케이스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0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2" marR="72002" marT="36022" marB="3602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결함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조치율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A /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조치 완료된 결함 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발견된 결함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053">
                <a:tc rowSpan="2"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사용성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사용자조작 안내율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1 – (A / B)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</a:t>
                      </a:r>
                      <a:r>
                        <a:rPr kumimoji="1" lang="ko-KR" altLang="en-US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부적절한 피드백 </a:t>
                      </a:r>
                      <a:r>
                        <a:rPr kumimoji="1" lang="en-US" altLang="ko-KR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피드백 누락 또는 내용 오류</a:t>
                      </a:r>
                      <a:r>
                        <a:rPr kumimoji="1" lang="en-US" altLang="ko-KR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kumimoji="1" lang="ko-KR" altLang="en-US" sz="800" b="0" i="0" u="none" strike="noStrike" cap="none" spc="-150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에 의한  결함 수</a:t>
                      </a:r>
                      <a:endParaRPr kumimoji="1" lang="en-US" altLang="ko-KR" sz="800" b="0" i="0" u="none" strike="noStrike" cap="none" spc="-150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발견된 결함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0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UI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표준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준수율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9" marR="71989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85725" indent="-85725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eaLnBrk="0" latinLnBrk="1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= 1 – (A / B)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 : UI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일관성 저해에 의한 결함 수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B :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발견된 결함 수</a:t>
                      </a: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35993" marR="0" marT="36023" marB="3602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6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4978400" y="2178508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92966" y="2178508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72480" y="2144929"/>
            <a:ext cx="1048126" cy="169862"/>
            <a:chOff x="272480" y="2144929"/>
            <a:chExt cx="1048126" cy="169862"/>
          </a:xfrm>
        </p:grpSpPr>
        <p:sp>
          <p:nvSpPr>
            <p:cNvPr id="230" name="AutoShape 163"/>
            <p:cNvSpPr>
              <a:spLocks noChangeArrowheads="1"/>
            </p:cNvSpPr>
            <p:nvPr/>
          </p:nvSpPr>
          <p:spPr bwMode="auto">
            <a:xfrm>
              <a:off x="371280" y="2144929"/>
              <a:ext cx="949326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180975" indent="-180975" algn="l" eaLnBrk="0" latinLnBrk="0" hangingPunct="0">
                <a:buSzPct val="80000"/>
              </a:pPr>
              <a:r>
                <a:rPr kumimoji="0" lang="en-US" altLang="ko-KR" sz="11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kumimoji="0" lang="ko-KR" altLang="en-US" sz="1100" dirty="0" smtClean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품질 지표 수립</a:t>
              </a:r>
              <a:endParaRPr kumimoji="0" lang="ko-KR" altLang="ko-KR" sz="1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3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480" y="2160100"/>
              <a:ext cx="144463" cy="144463"/>
              <a:chOff x="476" y="1697"/>
              <a:chExt cx="91" cy="91"/>
            </a:xfrm>
          </p:grpSpPr>
          <p:grpSp>
            <p:nvGrpSpPr>
              <p:cNvPr id="24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26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7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25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673080" y="2152880"/>
            <a:ext cx="1760638" cy="169862"/>
            <a:chOff x="5673080" y="2152880"/>
            <a:chExt cx="1760638" cy="169862"/>
          </a:xfrm>
        </p:grpSpPr>
        <p:sp>
          <p:nvSpPr>
            <p:cNvPr id="233" name="AutoShape 163"/>
            <p:cNvSpPr>
              <a:spLocks noChangeArrowheads="1"/>
            </p:cNvSpPr>
            <p:nvPr/>
          </p:nvSpPr>
          <p:spPr bwMode="auto">
            <a:xfrm>
              <a:off x="5784303" y="2152880"/>
              <a:ext cx="1649415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180975" indent="-180975" algn="l" eaLnBrk="0" latinLnBrk="0" hangingPunct="0">
                <a:buSzPct val="80000"/>
              </a:pPr>
              <a:r>
                <a:rPr kumimoji="0" lang="en-US" altLang="ko-KR" sz="11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  </a:t>
              </a:r>
              <a:r>
                <a:rPr kumimoji="0" lang="ko-KR" altLang="en-US" sz="1100" dirty="0" smtClean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품질 지표에 따른 산출 기준</a:t>
              </a:r>
              <a:endParaRPr kumimoji="0" lang="ko-KR" altLang="ko-KR" sz="1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8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3080" y="2160547"/>
              <a:ext cx="144463" cy="144463"/>
              <a:chOff x="476" y="1697"/>
              <a:chExt cx="91" cy="91"/>
            </a:xfrm>
          </p:grpSpPr>
          <p:grpSp>
            <p:nvGrpSpPr>
              <p:cNvPr id="29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31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32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30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단계별 검토 수행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9433"/>
            <a:ext cx="9433048" cy="394532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 별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공정 수행 결과물에 대하여 요건별 설계화에 대한 부합 여부와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내부적 완전성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 등에 대해 점검하고 개선을 실시합니다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검토활동은 고객과의 합동검토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전사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품질전문가의 독립적 품질활동을 모두 포함합니다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2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단계별 검토 수행</a:t>
            </a:r>
            <a:endParaRPr lang="ko-KR" altLang="en-US" dirty="0"/>
          </a:p>
        </p:txBody>
      </p:sp>
      <p:sp>
        <p:nvSpPr>
          <p:cNvPr id="22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2268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Picture 65" descr="07무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07" y="2277677"/>
            <a:ext cx="211296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151"/>
          <p:cNvSpPr>
            <a:spLocks noChangeArrowheads="1"/>
          </p:cNvSpPr>
          <p:nvPr/>
        </p:nvSpPr>
        <p:spPr bwMode="auto">
          <a:xfrm>
            <a:off x="1930677" y="2434518"/>
            <a:ext cx="1470025" cy="1606550"/>
          </a:xfrm>
          <a:prstGeom prst="roundRect">
            <a:avLst>
              <a:gd name="adj" fmla="val 3625"/>
            </a:avLst>
          </a:prstGeom>
          <a:gradFill rotWithShape="1">
            <a:gsLst>
              <a:gs pos="0">
                <a:srgbClr val="E4EBF4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Tx/>
              <a:buChar char="•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AutoShape 151"/>
          <p:cNvSpPr>
            <a:spLocks noChangeArrowheads="1"/>
          </p:cNvSpPr>
          <p:nvPr/>
        </p:nvSpPr>
        <p:spPr bwMode="auto">
          <a:xfrm>
            <a:off x="3486427" y="2434518"/>
            <a:ext cx="1470025" cy="1606550"/>
          </a:xfrm>
          <a:prstGeom prst="roundRect">
            <a:avLst>
              <a:gd name="adj" fmla="val 3625"/>
            </a:avLst>
          </a:prstGeom>
          <a:gradFill rotWithShape="1">
            <a:gsLst>
              <a:gs pos="0">
                <a:srgbClr val="E4EBF4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Tx/>
              <a:buChar char="•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AutoShape 151"/>
          <p:cNvSpPr>
            <a:spLocks noChangeArrowheads="1"/>
          </p:cNvSpPr>
          <p:nvPr/>
        </p:nvSpPr>
        <p:spPr bwMode="auto">
          <a:xfrm>
            <a:off x="5040589" y="2434518"/>
            <a:ext cx="1470025" cy="1606550"/>
          </a:xfrm>
          <a:prstGeom prst="roundRect">
            <a:avLst>
              <a:gd name="adj" fmla="val 3625"/>
            </a:avLst>
          </a:prstGeom>
          <a:gradFill rotWithShape="1">
            <a:gsLst>
              <a:gs pos="0">
                <a:srgbClr val="E4EBF4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Tx/>
              <a:buChar char="•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AutoShape 151"/>
          <p:cNvSpPr>
            <a:spLocks noChangeArrowheads="1"/>
          </p:cNvSpPr>
          <p:nvPr/>
        </p:nvSpPr>
        <p:spPr bwMode="auto">
          <a:xfrm>
            <a:off x="376514" y="2434518"/>
            <a:ext cx="1470025" cy="1606550"/>
          </a:xfrm>
          <a:prstGeom prst="roundRect">
            <a:avLst>
              <a:gd name="adj" fmla="val 3625"/>
            </a:avLst>
          </a:prstGeom>
          <a:gradFill rotWithShape="1">
            <a:gsLst>
              <a:gs pos="0">
                <a:srgbClr val="E4EBF4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Tx/>
              <a:buChar char="•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8" name="Group 433"/>
          <p:cNvGrpSpPr>
            <a:grpSpLocks/>
          </p:cNvGrpSpPr>
          <p:nvPr/>
        </p:nvGrpSpPr>
        <p:grpSpPr bwMode="auto">
          <a:xfrm>
            <a:off x="376507" y="2518656"/>
            <a:ext cx="6580188" cy="311150"/>
            <a:chOff x="2076" y="4184"/>
            <a:chExt cx="4736" cy="227"/>
          </a:xfrm>
        </p:grpSpPr>
        <p:sp>
          <p:nvSpPr>
            <p:cNvPr id="29" name="AutoShape 434"/>
            <p:cNvSpPr>
              <a:spLocks noChangeArrowheads="1"/>
            </p:cNvSpPr>
            <p:nvPr/>
          </p:nvSpPr>
          <p:spPr bwMode="auto">
            <a:xfrm>
              <a:off x="2076" y="4184"/>
              <a:ext cx="4736" cy="227"/>
            </a:xfrm>
            <a:prstGeom prst="rightArrow">
              <a:avLst>
                <a:gd name="adj1" fmla="val 55944"/>
                <a:gd name="adj2" fmla="val 6742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eaLnBrk="1" hangingPunct="1">
                <a:buFontTx/>
                <a:buChar char="•"/>
              </a:pP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0" name="Line 435"/>
            <p:cNvSpPr>
              <a:spLocks noChangeShapeType="1"/>
            </p:cNvSpPr>
            <p:nvPr/>
          </p:nvSpPr>
          <p:spPr bwMode="auto">
            <a:xfrm>
              <a:off x="2129" y="4298"/>
              <a:ext cx="4512" cy="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32" name="Group 457"/>
          <p:cNvGrpSpPr>
            <a:grpSpLocks/>
          </p:cNvGrpSpPr>
          <p:nvPr/>
        </p:nvGrpSpPr>
        <p:grpSpPr bwMode="auto">
          <a:xfrm>
            <a:off x="665437" y="2231320"/>
            <a:ext cx="906463" cy="903288"/>
            <a:chOff x="2257" y="3447"/>
            <a:chExt cx="567" cy="567"/>
          </a:xfrm>
        </p:grpSpPr>
        <p:sp>
          <p:nvSpPr>
            <p:cNvPr id="35" name="Oval 458"/>
            <p:cNvSpPr>
              <a:spLocks noChangeArrowheads="1"/>
            </p:cNvSpPr>
            <p:nvPr/>
          </p:nvSpPr>
          <p:spPr bwMode="auto">
            <a:xfrm>
              <a:off x="2257" y="3447"/>
              <a:ext cx="567" cy="567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6" name="Group 459"/>
            <p:cNvGrpSpPr>
              <a:grpSpLocks/>
            </p:cNvGrpSpPr>
            <p:nvPr/>
          </p:nvGrpSpPr>
          <p:grpSpPr bwMode="auto">
            <a:xfrm>
              <a:off x="2280" y="3469"/>
              <a:ext cx="522" cy="522"/>
              <a:chOff x="2053" y="3617"/>
              <a:chExt cx="657" cy="657"/>
            </a:xfrm>
          </p:grpSpPr>
          <p:sp>
            <p:nvSpPr>
              <p:cNvPr id="37" name="Oval 460"/>
              <p:cNvSpPr>
                <a:spLocks noChangeArrowheads="1"/>
              </p:cNvSpPr>
              <p:nvPr/>
            </p:nvSpPr>
            <p:spPr bwMode="auto">
              <a:xfrm flipV="1">
                <a:off x="2053" y="3617"/>
                <a:ext cx="657" cy="657"/>
              </a:xfrm>
              <a:prstGeom prst="ellipse">
                <a:avLst/>
              </a:prstGeom>
              <a:solidFill>
                <a:srgbClr val="D7E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ko-KR" altLang="en-US" dirty="0"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8" name="Oval 461"/>
              <p:cNvSpPr>
                <a:spLocks noChangeArrowheads="1"/>
              </p:cNvSpPr>
              <p:nvPr/>
            </p:nvSpPr>
            <p:spPr bwMode="auto">
              <a:xfrm flipV="1">
                <a:off x="2091" y="3655"/>
                <a:ext cx="580" cy="580"/>
              </a:xfrm>
              <a:prstGeom prst="ellipse">
                <a:avLst/>
              </a:prstGeom>
              <a:solidFill>
                <a:srgbClr val="B9CA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ko-KR" altLang="en-US" dirty="0"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9" name="Oval 462"/>
              <p:cNvSpPr>
                <a:spLocks noChangeArrowheads="1"/>
              </p:cNvSpPr>
              <p:nvPr/>
            </p:nvSpPr>
            <p:spPr bwMode="auto">
              <a:xfrm flipV="1">
                <a:off x="2119" y="3683"/>
                <a:ext cx="524" cy="524"/>
              </a:xfrm>
              <a:prstGeom prst="ellipse">
                <a:avLst/>
              </a:prstGeom>
              <a:solidFill>
                <a:srgbClr val="ABDD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fontAlgn="ctr" hangingPunct="1">
                  <a:buFont typeface="Wingdings" panose="05000000000000000000" pitchFamily="2" charset="2"/>
                  <a:buNone/>
                </a:pPr>
                <a:endParaRPr lang="ko-KR" altLang="ko-KR" dirty="0"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0" name="Rectangle 279"/>
              <p:cNvSpPr>
                <a:spLocks noChangeArrowheads="1"/>
              </p:cNvSpPr>
              <p:nvPr/>
            </p:nvSpPr>
            <p:spPr bwMode="auto">
              <a:xfrm>
                <a:off x="2160" y="3832"/>
                <a:ext cx="419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95363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defTabSz="995363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defTabSz="995363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defTabSz="995363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defTabSz="995363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defTabSz="99536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defTabSz="99536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defTabSz="99536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defTabSz="99536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ko-KR" altLang="en-US" sz="1100" b="1" spc="-8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착수</a:t>
                </a:r>
                <a:r>
                  <a:rPr lang="en-US" altLang="ko-KR" sz="1100" b="1" spc="-8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/</a:t>
                </a:r>
                <a:r>
                  <a:rPr lang="ko-KR" altLang="en-US" sz="1100" b="1" spc="-8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계획</a:t>
                </a:r>
              </a:p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ko-KR" altLang="en-US" sz="1100" b="1" spc="-8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수립</a:t>
                </a:r>
              </a:p>
            </p:txBody>
          </p:sp>
        </p:grpSp>
      </p:grpSp>
      <p:sp>
        <p:nvSpPr>
          <p:cNvPr id="41" name="Oval 437"/>
          <p:cNvSpPr>
            <a:spLocks noChangeArrowheads="1"/>
          </p:cNvSpPr>
          <p:nvPr/>
        </p:nvSpPr>
        <p:spPr bwMode="auto">
          <a:xfrm>
            <a:off x="2176732" y="2221793"/>
            <a:ext cx="903288" cy="903288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Tx/>
              <a:buChar char="•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2" name="Group 168"/>
          <p:cNvGrpSpPr>
            <a:grpSpLocks/>
          </p:cNvGrpSpPr>
          <p:nvPr/>
        </p:nvGrpSpPr>
        <p:grpSpPr bwMode="auto">
          <a:xfrm>
            <a:off x="2213245" y="2266252"/>
            <a:ext cx="831850" cy="831850"/>
            <a:chOff x="1623" y="1252"/>
            <a:chExt cx="524" cy="524"/>
          </a:xfrm>
        </p:grpSpPr>
        <p:sp>
          <p:nvSpPr>
            <p:cNvPr id="43" name="Oval 439"/>
            <p:cNvSpPr>
              <a:spLocks noChangeArrowheads="1"/>
            </p:cNvSpPr>
            <p:nvPr/>
          </p:nvSpPr>
          <p:spPr bwMode="auto">
            <a:xfrm flipV="1">
              <a:off x="1623" y="1252"/>
              <a:ext cx="524" cy="524"/>
            </a:xfrm>
            <a:prstGeom prst="ellipse">
              <a:avLst/>
            </a:prstGeom>
            <a:solidFill>
              <a:srgbClr val="D7E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4" name="Oval 440"/>
            <p:cNvSpPr>
              <a:spLocks noChangeArrowheads="1"/>
            </p:cNvSpPr>
            <p:nvPr/>
          </p:nvSpPr>
          <p:spPr bwMode="auto">
            <a:xfrm flipV="1">
              <a:off x="1653" y="1282"/>
              <a:ext cx="463" cy="463"/>
            </a:xfrm>
            <a:prstGeom prst="ellipse">
              <a:avLst/>
            </a:prstGeom>
            <a:solidFill>
              <a:srgbClr val="B9C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Oval 441"/>
            <p:cNvSpPr>
              <a:spLocks noChangeArrowheads="1"/>
            </p:cNvSpPr>
            <p:nvPr/>
          </p:nvSpPr>
          <p:spPr bwMode="auto">
            <a:xfrm flipV="1">
              <a:off x="1676" y="1305"/>
              <a:ext cx="418" cy="418"/>
            </a:xfrm>
            <a:prstGeom prst="ellipse">
              <a:avLst/>
            </a:prstGeom>
            <a:solidFill>
              <a:srgbClr val="79C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fontAlgn="ctr" hangingPunct="1">
                <a:buFont typeface="Wingdings" panose="05000000000000000000" pitchFamily="2" charset="2"/>
                <a:buNone/>
              </a:pPr>
              <a:endParaRPr lang="ko-KR" altLang="ko-KR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Rectangle 279"/>
            <p:cNvSpPr>
              <a:spLocks noChangeArrowheads="1"/>
            </p:cNvSpPr>
            <p:nvPr/>
          </p:nvSpPr>
          <p:spPr bwMode="auto">
            <a:xfrm>
              <a:off x="1712" y="1461"/>
              <a:ext cx="33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/>
              <a:r>
                <a:rPr lang="ko-KR" altLang="en-US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분석</a:t>
              </a:r>
              <a:r>
                <a:rPr lang="en-US" altLang="ko-KR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설계</a:t>
              </a:r>
            </a:p>
          </p:txBody>
        </p:sp>
      </p:grpSp>
      <p:grpSp>
        <p:nvGrpSpPr>
          <p:cNvPr id="50" name="Group 176"/>
          <p:cNvGrpSpPr>
            <a:grpSpLocks/>
          </p:cNvGrpSpPr>
          <p:nvPr/>
        </p:nvGrpSpPr>
        <p:grpSpPr bwMode="auto">
          <a:xfrm>
            <a:off x="3778520" y="2231320"/>
            <a:ext cx="906462" cy="903288"/>
            <a:chOff x="2609" y="1230"/>
            <a:chExt cx="571" cy="569"/>
          </a:xfrm>
        </p:grpSpPr>
        <p:sp>
          <p:nvSpPr>
            <p:cNvPr id="51" name="Oval 444"/>
            <p:cNvSpPr>
              <a:spLocks noChangeArrowheads="1"/>
            </p:cNvSpPr>
            <p:nvPr/>
          </p:nvSpPr>
          <p:spPr bwMode="auto">
            <a:xfrm>
              <a:off x="2609" y="1230"/>
              <a:ext cx="571" cy="56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2" name="Oval 446"/>
            <p:cNvSpPr>
              <a:spLocks noChangeArrowheads="1"/>
            </p:cNvSpPr>
            <p:nvPr/>
          </p:nvSpPr>
          <p:spPr bwMode="auto">
            <a:xfrm flipV="1">
              <a:off x="2632" y="1252"/>
              <a:ext cx="526" cy="524"/>
            </a:xfrm>
            <a:prstGeom prst="ellipse">
              <a:avLst/>
            </a:prstGeom>
            <a:solidFill>
              <a:srgbClr val="D7E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Oval 447"/>
            <p:cNvSpPr>
              <a:spLocks noChangeArrowheads="1"/>
            </p:cNvSpPr>
            <p:nvPr/>
          </p:nvSpPr>
          <p:spPr bwMode="auto">
            <a:xfrm flipV="1">
              <a:off x="2662" y="1282"/>
              <a:ext cx="465" cy="463"/>
            </a:xfrm>
            <a:prstGeom prst="ellipse">
              <a:avLst/>
            </a:prstGeom>
            <a:solidFill>
              <a:srgbClr val="B9C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4" name="Oval 448"/>
            <p:cNvSpPr>
              <a:spLocks noChangeArrowheads="1"/>
            </p:cNvSpPr>
            <p:nvPr/>
          </p:nvSpPr>
          <p:spPr bwMode="auto">
            <a:xfrm flipV="1">
              <a:off x="2685" y="1305"/>
              <a:ext cx="419" cy="418"/>
            </a:xfrm>
            <a:prstGeom prst="ellipse">
              <a:avLst/>
            </a:prstGeom>
            <a:solidFill>
              <a:srgbClr val="22A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fontAlgn="ctr" hangingPunct="1">
                <a:buFont typeface="Wingdings" panose="05000000000000000000" pitchFamily="2" charset="2"/>
                <a:buNone/>
              </a:pPr>
              <a:endParaRPr lang="ko-KR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Rectangle 279"/>
            <p:cNvSpPr>
              <a:spLocks noChangeArrowheads="1"/>
            </p:cNvSpPr>
            <p:nvPr/>
          </p:nvSpPr>
          <p:spPr bwMode="auto">
            <a:xfrm>
              <a:off x="2774" y="1409"/>
              <a:ext cx="23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/>
              <a:r>
                <a:rPr lang="ko-KR" altLang="en-US" sz="1100" b="1" spc="-81" dirty="0" smtClean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구현 </a:t>
              </a:r>
              <a:r>
                <a:rPr lang="ko-KR" altLang="en-US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및</a:t>
              </a:r>
            </a:p>
            <a:p>
              <a:pPr algn="ctr" eaLnBrk="1" hangingPunct="1"/>
              <a:r>
                <a:rPr lang="ko-KR" altLang="en-US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테스트</a:t>
              </a:r>
            </a:p>
          </p:txBody>
        </p:sp>
      </p:grpSp>
      <p:grpSp>
        <p:nvGrpSpPr>
          <p:cNvPr id="59" name="Group 185"/>
          <p:cNvGrpSpPr>
            <a:grpSpLocks/>
          </p:cNvGrpSpPr>
          <p:nvPr/>
        </p:nvGrpSpPr>
        <p:grpSpPr bwMode="auto">
          <a:xfrm>
            <a:off x="5343798" y="2210681"/>
            <a:ext cx="906462" cy="923925"/>
            <a:chOff x="3595" y="1217"/>
            <a:chExt cx="571" cy="582"/>
          </a:xfrm>
        </p:grpSpPr>
        <p:sp>
          <p:nvSpPr>
            <p:cNvPr id="60" name="Oval 451"/>
            <p:cNvSpPr>
              <a:spLocks noChangeArrowheads="1"/>
            </p:cNvSpPr>
            <p:nvPr/>
          </p:nvSpPr>
          <p:spPr bwMode="auto">
            <a:xfrm>
              <a:off x="3595" y="1230"/>
              <a:ext cx="571" cy="56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1" name="Oval 453"/>
            <p:cNvSpPr>
              <a:spLocks noChangeArrowheads="1"/>
            </p:cNvSpPr>
            <p:nvPr/>
          </p:nvSpPr>
          <p:spPr bwMode="auto">
            <a:xfrm flipV="1">
              <a:off x="3618" y="1252"/>
              <a:ext cx="526" cy="524"/>
            </a:xfrm>
            <a:prstGeom prst="ellipse">
              <a:avLst/>
            </a:prstGeom>
            <a:solidFill>
              <a:srgbClr val="D7E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2" name="Oval 454"/>
            <p:cNvSpPr>
              <a:spLocks noChangeArrowheads="1"/>
            </p:cNvSpPr>
            <p:nvPr/>
          </p:nvSpPr>
          <p:spPr bwMode="auto">
            <a:xfrm flipV="1">
              <a:off x="3648" y="1282"/>
              <a:ext cx="465" cy="463"/>
            </a:xfrm>
            <a:prstGeom prst="ellipse">
              <a:avLst/>
            </a:prstGeom>
            <a:solidFill>
              <a:srgbClr val="B9C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Oval 455"/>
            <p:cNvSpPr>
              <a:spLocks noChangeArrowheads="1"/>
            </p:cNvSpPr>
            <p:nvPr/>
          </p:nvSpPr>
          <p:spPr bwMode="auto">
            <a:xfrm flipV="1">
              <a:off x="3671" y="1305"/>
              <a:ext cx="419" cy="418"/>
            </a:xfrm>
            <a:prstGeom prst="ellipse">
              <a:avLst/>
            </a:prstGeom>
            <a:solidFill>
              <a:srgbClr val="038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fontAlgn="ctr" hangingPunct="1">
                <a:buFont typeface="Wingdings" panose="05000000000000000000" pitchFamily="2" charset="2"/>
                <a:buNone/>
              </a:pPr>
              <a:endParaRPr lang="ko-KR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Rectangle 279"/>
            <p:cNvSpPr>
              <a:spLocks noChangeArrowheads="1"/>
            </p:cNvSpPr>
            <p:nvPr/>
          </p:nvSpPr>
          <p:spPr bwMode="auto">
            <a:xfrm>
              <a:off x="3797" y="1460"/>
              <a:ext cx="1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95363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9536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ko-KR" altLang="en-US" sz="1100" b="1" spc="-8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인도</a:t>
              </a:r>
            </a:p>
          </p:txBody>
        </p:sp>
        <p:sp>
          <p:nvSpPr>
            <p:cNvPr id="67" name="WordArt 475"/>
            <p:cNvSpPr>
              <a:spLocks noChangeArrowheads="1" noChangeShapeType="1" noTextEdit="1"/>
            </p:cNvSpPr>
            <p:nvPr/>
          </p:nvSpPr>
          <p:spPr bwMode="auto">
            <a:xfrm>
              <a:off x="3878" y="1217"/>
              <a:ext cx="39" cy="7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Font typeface="Wingdings" panose="05000000000000000000" pitchFamily="2" charset="2"/>
                <a:buNone/>
              </a:pPr>
              <a:endParaRPr lang="ko-KR" altLang="en-US" sz="1200" b="1" kern="10" dirty="0">
                <a:gradFill rotWithShape="1">
                  <a:gsLst>
                    <a:gs pos="0">
                      <a:srgbClr val="FFFFFF"/>
                    </a:gs>
                    <a:gs pos="100000">
                      <a:srgbClr val="EBEBEB"/>
                    </a:gs>
                  </a:gsLst>
                  <a:lin ang="5400000" scaled="1"/>
                </a:gradFill>
                <a:effectLst>
                  <a:outerShdw dist="12700" dir="5400000" algn="ctr" rotWithShape="0">
                    <a:srgbClr val="868686"/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8" name="Rectangle 187"/>
          <p:cNvSpPr>
            <a:spLocks noChangeArrowheads="1"/>
          </p:cNvSpPr>
          <p:nvPr/>
        </p:nvSpPr>
        <p:spPr bwMode="auto">
          <a:xfrm>
            <a:off x="436831" y="3265159"/>
            <a:ext cx="1408113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0650" indent="-1206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수행 계획서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품질보증계획서에 대한 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고객과 수행사 간의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합의</a:t>
            </a:r>
          </a:p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의견 및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파악</a:t>
            </a:r>
          </a:p>
        </p:txBody>
      </p:sp>
      <p:sp>
        <p:nvSpPr>
          <p:cNvPr id="69" name="Rectangle 187"/>
          <p:cNvSpPr>
            <a:spLocks noChangeArrowheads="1"/>
          </p:cNvSpPr>
          <p:nvPr/>
        </p:nvSpPr>
        <p:spPr bwMode="auto">
          <a:xfrm>
            <a:off x="1970357" y="3265159"/>
            <a:ext cx="1314450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0650" indent="-1206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요구사항 분석의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충분성 및 누락 여부</a:t>
            </a:r>
          </a:p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요구사항 반영의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충분성 및 누락 여부</a:t>
            </a:r>
          </a:p>
        </p:txBody>
      </p:sp>
      <p:sp>
        <p:nvSpPr>
          <p:cNvPr id="70" name="Rectangle 187"/>
          <p:cNvSpPr>
            <a:spLocks noChangeArrowheads="1"/>
          </p:cNvSpPr>
          <p:nvPr/>
        </p:nvSpPr>
        <p:spPr bwMode="auto">
          <a:xfrm>
            <a:off x="3540394" y="3265164"/>
            <a:ext cx="1389069" cy="4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0650" indent="-1206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 기능 누락 여부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</a:t>
            </a:r>
          </a:p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테스트 실시 및 검증의 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적정성 검토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1" name="Rectangle 187"/>
          <p:cNvSpPr>
            <a:spLocks noChangeArrowheads="1"/>
          </p:cNvSpPr>
          <p:nvPr/>
        </p:nvSpPr>
        <p:spPr bwMode="auto">
          <a:xfrm>
            <a:off x="5110431" y="3265159"/>
            <a:ext cx="1484319" cy="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0650" indent="-1206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인수테스트 후 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조치 활동의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적정성 검토</a:t>
            </a:r>
          </a:p>
          <a:p>
            <a:pPr marL="114174" indent="-114174" algn="l" defTabSz="892761" eaLnBrk="1" fontAlgn="base" latinLnBrk="0" hangingPunct="1">
              <a:spcBef>
                <a:spcPct val="0"/>
              </a:spcBef>
              <a:spcAft>
                <a:spcPct val="17000"/>
              </a:spcAft>
              <a:buClr>
                <a:srgbClr val="015791"/>
              </a:buClr>
              <a:buSzPct val="110000"/>
              <a:buFont typeface="Wingdings" panose="05000000000000000000" pitchFamily="2" charset="2"/>
              <a:buChar char="§"/>
              <a:tabLst>
                <a:tab pos="93558" algn="l"/>
              </a:tabLst>
            </a:pP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운영자 매뉴얼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내용의 충분성 및 정확성 검토</a:t>
            </a:r>
          </a:p>
        </p:txBody>
      </p:sp>
      <p:sp>
        <p:nvSpPr>
          <p:cNvPr id="72" name="Rectangle 187"/>
          <p:cNvSpPr>
            <a:spLocks noChangeArrowheads="1"/>
          </p:cNvSpPr>
          <p:nvPr/>
        </p:nvSpPr>
        <p:spPr bwMode="auto">
          <a:xfrm>
            <a:off x="7096489" y="3354533"/>
            <a:ext cx="2290673" cy="54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marL="136371" indent="-136371" algn="l" eaLnBrk="1" fontAlgn="ctr" hangingPunct="1">
              <a:lnSpc>
                <a:spcPct val="130000"/>
              </a:lnSpc>
              <a:spcBef>
                <a:spcPct val="10000"/>
              </a:spcBef>
              <a:buClr>
                <a:srgbClr val="003A74"/>
              </a:buClr>
              <a:buSzPct val="70000"/>
            </a:pP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검토회의 시기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횟수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 등은 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진행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상황에 따라 </a:t>
            </a:r>
            <a:r>
              <a:rPr lang="ko-KR" altLang="en-US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고객사와 협의하여 변경할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있습니다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73" name="Rectangle 226"/>
          <p:cNvSpPr>
            <a:spLocks noChangeArrowheads="1"/>
          </p:cNvSpPr>
          <p:nvPr/>
        </p:nvSpPr>
        <p:spPr bwMode="auto">
          <a:xfrm>
            <a:off x="7407545" y="2865052"/>
            <a:ext cx="17653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47700" latinLnBrk="1"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  <a:lvl2pPr defTabSz="647700" latinLnBrk="1"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2pPr>
            <a:lvl3pPr defTabSz="647700" latinLnBrk="1"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3pPr>
            <a:lvl4pPr defTabSz="647700" latinLnBrk="1"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4pPr>
            <a:lvl5pPr defTabSz="647700" latinLnBrk="1"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5pPr>
            <a:lvl6pPr marL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ctr" defTabSz="647700" eaLnBrk="0" fontAlgn="base" hangingPunct="0">
              <a:spcBef>
                <a:spcPct val="0"/>
              </a:spcBef>
              <a:spcAft>
                <a:spcPct val="0"/>
              </a:spcAft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ctr" defTabSz="647700" eaLnBrk="0" fontAlgn="base" hangingPunct="0">
              <a:spcBef>
                <a:spcPct val="0"/>
              </a:spcBef>
              <a:spcAft>
                <a:spcPct val="0"/>
              </a:spcAft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ctr" defTabSz="647700" eaLnBrk="0" fontAlgn="base" hangingPunct="0">
              <a:spcBef>
                <a:spcPct val="0"/>
              </a:spcBef>
              <a:spcAft>
                <a:spcPct val="0"/>
              </a:spcAft>
              <a:defRPr kumimoji="1" sz="3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defTabSz="994247">
              <a:defRPr/>
            </a:pPr>
            <a:r>
              <a:rPr lang="ko-KR" altLang="en-US" sz="1400" b="1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 품질의</a:t>
            </a:r>
            <a:br>
              <a:rPr lang="ko-KR" altLang="en-US" sz="1400" b="1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400" b="1" spc="-8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사업수행 결과물 인도</a:t>
            </a:r>
          </a:p>
        </p:txBody>
      </p:sp>
      <p:graphicFrame>
        <p:nvGraphicFramePr>
          <p:cNvPr id="74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10010"/>
              </p:ext>
            </p:extLst>
          </p:nvPr>
        </p:nvGraphicFramePr>
        <p:xfrm>
          <a:off x="376510" y="4315374"/>
          <a:ext cx="5066529" cy="2144440"/>
        </p:xfrm>
        <a:graphic>
          <a:graphicData uri="http://schemas.openxmlformats.org/drawingml/2006/table">
            <a:tbl>
              <a:tblPr/>
              <a:tblGrid>
                <a:gridCol w="844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9043">
                <a:tc rowSpan="2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단계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검토 활동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검토 대상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주관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gridSpan="2"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검토 참여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전사 품질조직</a:t>
                      </a:r>
                    </a:p>
                  </a:txBody>
                  <a:tcPr marL="36000" marR="36000" marT="35985" marB="3598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00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착수</a:t>
                      </a:r>
                      <a:r>
                        <a:rPr kumimoji="1" lang="en-US" altLang="ko-KR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계획수립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계획</a:t>
                      </a: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검토</a:t>
                      </a: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공유</a:t>
                      </a:r>
                      <a:endParaRPr kumimoji="1" lang="en-US" altLang="ko-KR" sz="9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프로세스 교육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계획의 적정성</a:t>
                      </a:r>
                      <a:endParaRPr kumimoji="1" lang="en-US" altLang="ko-KR" sz="9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계획</a:t>
                      </a: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프로세스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전사품질조직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◎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00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분석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동료 검토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분석의 적정성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9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200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내부 감리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설계의 적정성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전사품질조직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◎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200">
                <a:tc rowSpan="2"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구현 및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테스트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Inspection</a:t>
                      </a:r>
                      <a:endParaRPr kumimoji="1" lang="ko-KR" altLang="en-US" sz="9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코드의 적정성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kumimoji="1" lang="ko-KR" altLang="en-US" sz="90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요건 검증 테스트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요건충족성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◎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264">
                <a:tc>
                  <a:txBody>
                    <a:bodyPr/>
                    <a:lstStyle>
                      <a:lvl1pPr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20738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20738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인도</a:t>
                      </a:r>
                    </a:p>
                  </a:txBody>
                  <a:tcPr marL="36000" marR="36000" marT="35985" marB="35985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내부 감리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이행활동의 적절성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전사품질조직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◎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●</a:t>
                      </a:r>
                    </a:p>
                  </a:txBody>
                  <a:tcPr marL="36000" marR="36000" marT="35985" marB="3598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Rectangle 214"/>
          <p:cNvSpPr>
            <a:spLocks noChangeArrowheads="1"/>
          </p:cNvSpPr>
          <p:nvPr/>
        </p:nvSpPr>
        <p:spPr bwMode="auto">
          <a:xfrm>
            <a:off x="4039519" y="4133969"/>
            <a:ext cx="138499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r" eaLnBrk="1" hangingPunct="1">
              <a:buFont typeface="Wingdings" panose="05000000000000000000" pitchFamily="2" charset="2"/>
              <a:buNone/>
            </a:pPr>
            <a:r>
              <a:rPr lang="en-US" altLang="ko-KR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범례</a:t>
            </a:r>
            <a:r>
              <a:rPr lang="en-US" altLang="ko-KR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</a:t>
            </a:r>
            <a:r>
              <a:rPr lang="ko-KR" altLang="en-US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en-US" altLang="ko-KR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주관조직 ◎ </a:t>
            </a:r>
            <a:r>
              <a:rPr lang="en-US" altLang="ko-KR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800" dirty="0">
                <a:solidFill>
                  <a:srgbClr val="5F5F5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참여조직</a:t>
            </a:r>
          </a:p>
        </p:txBody>
      </p:sp>
      <p:grpSp>
        <p:nvGrpSpPr>
          <p:cNvPr id="76" name="Group 439"/>
          <p:cNvGrpSpPr>
            <a:grpSpLocks/>
          </p:cNvGrpSpPr>
          <p:nvPr/>
        </p:nvGrpSpPr>
        <p:grpSpPr bwMode="auto">
          <a:xfrm>
            <a:off x="6190301" y="4331249"/>
            <a:ext cx="3251200" cy="420688"/>
            <a:chOff x="3980" y="2782"/>
            <a:chExt cx="2048" cy="265"/>
          </a:xfrm>
          <a:effectLst/>
        </p:grpSpPr>
        <p:sp>
          <p:nvSpPr>
            <p:cNvPr id="77" name="Rectangle 203"/>
            <p:cNvSpPr>
              <a:spLocks noChangeArrowheads="1"/>
            </p:cNvSpPr>
            <p:nvPr/>
          </p:nvSpPr>
          <p:spPr bwMode="auto">
            <a:xfrm>
              <a:off x="5619" y="2915"/>
              <a:ext cx="409" cy="1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</a:t>
              </a:r>
            </a:p>
          </p:txBody>
        </p:sp>
        <p:sp>
          <p:nvSpPr>
            <p:cNvPr id="78" name="Rectangle 204"/>
            <p:cNvSpPr>
              <a:spLocks noChangeArrowheads="1"/>
            </p:cNvSpPr>
            <p:nvPr/>
          </p:nvSpPr>
          <p:spPr bwMode="auto">
            <a:xfrm>
              <a:off x="5209" y="2915"/>
              <a:ext cx="408" cy="1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품질</a:t>
              </a:r>
            </a:p>
          </p:txBody>
        </p:sp>
        <p:sp>
          <p:nvSpPr>
            <p:cNvPr id="79" name="Rectangle 205"/>
            <p:cNvSpPr>
              <a:spLocks noChangeArrowheads="1"/>
            </p:cNvSpPr>
            <p:nvPr/>
          </p:nvSpPr>
          <p:spPr bwMode="auto">
            <a:xfrm>
              <a:off x="4800" y="2915"/>
              <a:ext cx="408" cy="1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</a:t>
              </a:r>
            </a:p>
          </p:txBody>
        </p:sp>
        <p:sp>
          <p:nvSpPr>
            <p:cNvPr id="80" name="Rectangle 206"/>
            <p:cNvSpPr>
              <a:spLocks noChangeArrowheads="1"/>
            </p:cNvSpPr>
            <p:nvPr/>
          </p:nvSpPr>
          <p:spPr bwMode="auto">
            <a:xfrm>
              <a:off x="4390" y="2915"/>
              <a:ext cx="408" cy="1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일정</a:t>
              </a:r>
            </a:p>
          </p:txBody>
        </p:sp>
        <p:sp>
          <p:nvSpPr>
            <p:cNvPr id="81" name="Rectangle 207"/>
            <p:cNvSpPr>
              <a:spLocks noChangeArrowheads="1"/>
            </p:cNvSpPr>
            <p:nvPr/>
          </p:nvSpPr>
          <p:spPr bwMode="auto">
            <a:xfrm>
              <a:off x="3980" y="2915"/>
              <a:ext cx="409" cy="1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범위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비용</a:t>
              </a:r>
            </a:p>
          </p:txBody>
        </p:sp>
        <p:sp>
          <p:nvSpPr>
            <p:cNvPr id="82" name="AutoShape 216" descr="oj-01"/>
            <p:cNvSpPr>
              <a:spLocks noChangeArrowheads="1"/>
            </p:cNvSpPr>
            <p:nvPr/>
          </p:nvSpPr>
          <p:spPr bwMode="auto">
            <a:xfrm>
              <a:off x="3980" y="2782"/>
              <a:ext cx="2048" cy="121"/>
            </a:xfrm>
            <a:prstGeom prst="roundRect">
              <a:avLst>
                <a:gd name="adj" fmla="val 0"/>
              </a:avLst>
            </a:prstGeom>
            <a:solidFill>
              <a:srgbClr val="B2B2B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8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관리분야</a:t>
              </a:r>
            </a:p>
          </p:txBody>
        </p:sp>
      </p:grpSp>
      <p:grpSp>
        <p:nvGrpSpPr>
          <p:cNvPr id="83" name="Group 438"/>
          <p:cNvGrpSpPr>
            <a:grpSpLocks/>
          </p:cNvGrpSpPr>
          <p:nvPr/>
        </p:nvGrpSpPr>
        <p:grpSpPr bwMode="auto">
          <a:xfrm>
            <a:off x="6190298" y="5848906"/>
            <a:ext cx="3252788" cy="504825"/>
            <a:chOff x="3980" y="3738"/>
            <a:chExt cx="2049" cy="318"/>
          </a:xfrm>
        </p:grpSpPr>
        <p:sp>
          <p:nvSpPr>
            <p:cNvPr id="84" name="Rectangle 210"/>
            <p:cNvSpPr>
              <a:spLocks noChangeArrowheads="1"/>
            </p:cNvSpPr>
            <p:nvPr/>
          </p:nvSpPr>
          <p:spPr bwMode="auto">
            <a:xfrm>
              <a:off x="5374" y="3738"/>
              <a:ext cx="329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전환통제</a:t>
              </a:r>
            </a:p>
          </p:txBody>
        </p:sp>
        <p:sp>
          <p:nvSpPr>
            <p:cNvPr id="85" name="Rectangle 211"/>
            <p:cNvSpPr>
              <a:spLocks noChangeArrowheads="1"/>
            </p:cNvSpPr>
            <p:nvPr/>
          </p:nvSpPr>
          <p:spPr bwMode="auto">
            <a:xfrm>
              <a:off x="5020" y="3738"/>
              <a:ext cx="357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전환계획</a:t>
              </a:r>
            </a:p>
          </p:txBody>
        </p:sp>
        <p:sp>
          <p:nvSpPr>
            <p:cNvPr id="86" name="Rectangle 212"/>
            <p:cNvSpPr>
              <a:spLocks noChangeArrowheads="1"/>
            </p:cNvSpPr>
            <p:nvPr/>
          </p:nvSpPr>
          <p:spPr bwMode="auto">
            <a:xfrm>
              <a:off x="4639" y="3738"/>
              <a:ext cx="383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보완</a:t>
              </a:r>
              <a:r>
                <a:rPr lang="en-US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</a:t>
              </a:r>
            </a:p>
          </p:txBody>
        </p:sp>
        <p:sp>
          <p:nvSpPr>
            <p:cNvPr id="87" name="Rectangle 213"/>
            <p:cNvSpPr>
              <a:spLocks noChangeArrowheads="1"/>
            </p:cNvSpPr>
            <p:nvPr/>
          </p:nvSpPr>
          <p:spPr bwMode="auto">
            <a:xfrm>
              <a:off x="4286" y="3738"/>
              <a:ext cx="356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테스트통제</a:t>
              </a:r>
            </a:p>
          </p:txBody>
        </p:sp>
        <p:sp>
          <p:nvSpPr>
            <p:cNvPr id="88" name="Rectangle 214"/>
            <p:cNvSpPr>
              <a:spLocks noChangeArrowheads="1"/>
            </p:cNvSpPr>
            <p:nvPr/>
          </p:nvSpPr>
          <p:spPr bwMode="auto">
            <a:xfrm>
              <a:off x="3980" y="3738"/>
              <a:ext cx="308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</a:t>
              </a:r>
              <a:endPara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계획</a:t>
              </a:r>
            </a:p>
          </p:txBody>
        </p:sp>
        <p:sp>
          <p:nvSpPr>
            <p:cNvPr id="89" name="Rectangle 215"/>
            <p:cNvSpPr>
              <a:spLocks noChangeArrowheads="1"/>
            </p:cNvSpPr>
            <p:nvPr/>
          </p:nvSpPr>
          <p:spPr bwMode="auto">
            <a:xfrm>
              <a:off x="5700" y="3738"/>
              <a:ext cx="329" cy="19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인수인계</a:t>
              </a:r>
            </a:p>
          </p:txBody>
        </p:sp>
        <p:sp>
          <p:nvSpPr>
            <p:cNvPr id="90" name="AutoShape 217" descr="oj-01"/>
            <p:cNvSpPr>
              <a:spLocks noChangeArrowheads="1"/>
            </p:cNvSpPr>
            <p:nvPr/>
          </p:nvSpPr>
          <p:spPr bwMode="auto">
            <a:xfrm>
              <a:off x="3981" y="3935"/>
              <a:ext cx="2048" cy="121"/>
            </a:xfrm>
            <a:prstGeom prst="roundRect">
              <a:avLst>
                <a:gd name="adj" fmla="val 0"/>
              </a:avLst>
            </a:prstGeom>
            <a:solidFill>
              <a:srgbClr val="B2B2B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8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테스트 및 인수</a:t>
              </a:r>
            </a:p>
          </p:txBody>
        </p:sp>
      </p:grpSp>
      <p:grpSp>
        <p:nvGrpSpPr>
          <p:cNvPr id="91" name="Group 441"/>
          <p:cNvGrpSpPr>
            <a:grpSpLocks/>
          </p:cNvGrpSpPr>
          <p:nvPr/>
        </p:nvGrpSpPr>
        <p:grpSpPr bwMode="auto">
          <a:xfrm>
            <a:off x="6190305" y="4833586"/>
            <a:ext cx="1579563" cy="947737"/>
            <a:chOff x="3980" y="3141"/>
            <a:chExt cx="995" cy="597"/>
          </a:xfrm>
        </p:grpSpPr>
        <p:sp>
          <p:nvSpPr>
            <p:cNvPr id="92" name="Rectangle 208"/>
            <p:cNvSpPr>
              <a:spLocks noChangeArrowheads="1"/>
            </p:cNvSpPr>
            <p:nvPr/>
          </p:nvSpPr>
          <p:spPr bwMode="auto">
            <a:xfrm>
              <a:off x="3980" y="3266"/>
              <a:ext cx="993" cy="47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71450" indent="-1714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요구사항의 충족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산출물 일관성</a:t>
              </a: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적절성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용이성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유지보수 용이성</a:t>
              </a:r>
            </a:p>
          </p:txBody>
        </p:sp>
        <p:sp>
          <p:nvSpPr>
            <p:cNvPr id="93" name="AutoShape 218" descr="oj-01"/>
            <p:cNvSpPr>
              <a:spLocks noChangeArrowheads="1"/>
            </p:cNvSpPr>
            <p:nvPr/>
          </p:nvSpPr>
          <p:spPr bwMode="auto">
            <a:xfrm>
              <a:off x="3981" y="3141"/>
              <a:ext cx="994" cy="121"/>
            </a:xfrm>
            <a:prstGeom prst="roundRect">
              <a:avLst>
                <a:gd name="adj" fmla="val 0"/>
              </a:avLst>
            </a:prstGeom>
            <a:solidFill>
              <a:srgbClr val="005E9E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ko-KR" altLang="en-US" sz="800" b="1" spc="-50" dirty="0">
                  <a:ln>
                    <a:solidFill>
                      <a:srgbClr val="D64E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   응용시스템 분야</a:t>
              </a:r>
            </a:p>
          </p:txBody>
        </p:sp>
      </p:grpSp>
      <p:grpSp>
        <p:nvGrpSpPr>
          <p:cNvPr id="94" name="Group 440"/>
          <p:cNvGrpSpPr>
            <a:grpSpLocks/>
          </p:cNvGrpSpPr>
          <p:nvPr/>
        </p:nvGrpSpPr>
        <p:grpSpPr bwMode="auto">
          <a:xfrm>
            <a:off x="7863530" y="4827474"/>
            <a:ext cx="1577975" cy="947737"/>
            <a:chOff x="5034" y="3141"/>
            <a:chExt cx="994" cy="597"/>
          </a:xfrm>
        </p:grpSpPr>
        <p:sp>
          <p:nvSpPr>
            <p:cNvPr id="95" name="Rectangle 209"/>
            <p:cNvSpPr>
              <a:spLocks noChangeArrowheads="1"/>
            </p:cNvSpPr>
            <p:nvPr/>
          </p:nvSpPr>
          <p:spPr bwMode="auto">
            <a:xfrm>
              <a:off x="5035" y="3266"/>
              <a:ext cx="993" cy="47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71450" indent="-1714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 데이터 확보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가용성</a:t>
              </a: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무결성 확보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접근 통제</a:t>
              </a:r>
            </a:p>
            <a:p>
              <a:pPr marL="85725" indent="-85725" algn="l" eaLnBrk="1" hangingPunct="1">
                <a:spcBef>
                  <a:spcPct val="10000"/>
                </a:spcBef>
                <a:spcAft>
                  <a:spcPct val="10000"/>
                </a:spcAft>
                <a:buClr>
                  <a:srgbClr val="747474"/>
                </a:buClr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모델링</a:t>
              </a:r>
              <a:r>
                <a:rPr lang="en-US" altLang="ko-KR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8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 적절성</a:t>
              </a:r>
            </a:p>
          </p:txBody>
        </p:sp>
        <p:sp>
          <p:nvSpPr>
            <p:cNvPr id="96" name="AutoShape 219" descr="oj-01"/>
            <p:cNvSpPr>
              <a:spLocks noChangeArrowheads="1"/>
            </p:cNvSpPr>
            <p:nvPr/>
          </p:nvSpPr>
          <p:spPr bwMode="auto">
            <a:xfrm>
              <a:off x="5034" y="3141"/>
              <a:ext cx="994" cy="121"/>
            </a:xfrm>
            <a:prstGeom prst="roundRect">
              <a:avLst>
                <a:gd name="adj" fmla="val 0"/>
              </a:avLst>
            </a:prstGeom>
            <a:solidFill>
              <a:srgbClr val="005E9E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 algn="ctr"/>
              <a:r>
                <a:rPr lang="ko-KR" altLang="en-US" sz="800" b="1" spc="-50" dirty="0">
                  <a:ln>
                    <a:solidFill>
                      <a:srgbClr val="D64E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 데이터베이스 분야</a:t>
              </a:r>
            </a:p>
          </p:txBody>
        </p:sp>
      </p:grpSp>
      <p:grpSp>
        <p:nvGrpSpPr>
          <p:cNvPr id="97" name="Group 443"/>
          <p:cNvGrpSpPr>
            <a:grpSpLocks/>
          </p:cNvGrpSpPr>
          <p:nvPr/>
        </p:nvGrpSpPr>
        <p:grpSpPr bwMode="auto">
          <a:xfrm>
            <a:off x="5866673" y="4320140"/>
            <a:ext cx="252413" cy="2033587"/>
            <a:chOff x="3758" y="2775"/>
            <a:chExt cx="167" cy="1281"/>
          </a:xfrm>
        </p:grpSpPr>
        <p:sp>
          <p:nvSpPr>
            <p:cNvPr id="98" name="Rectangle 200"/>
            <p:cNvSpPr>
              <a:spLocks noChangeArrowheads="1"/>
            </p:cNvSpPr>
            <p:nvPr/>
          </p:nvSpPr>
          <p:spPr bwMode="auto">
            <a:xfrm>
              <a:off x="3758" y="3651"/>
              <a:ext cx="167" cy="40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</a:t>
              </a:r>
            </a:p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</a:t>
              </a:r>
            </a:p>
          </p:txBody>
        </p:sp>
        <p:sp>
          <p:nvSpPr>
            <p:cNvPr id="99" name="Rectangle 201"/>
            <p:cNvSpPr>
              <a:spLocks noChangeArrowheads="1"/>
            </p:cNvSpPr>
            <p:nvPr/>
          </p:nvSpPr>
          <p:spPr bwMode="auto">
            <a:xfrm>
              <a:off x="3758" y="3201"/>
              <a:ext cx="167" cy="4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</a:t>
              </a:r>
            </a:p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</a:t>
              </a:r>
            </a:p>
          </p:txBody>
        </p:sp>
        <p:sp>
          <p:nvSpPr>
            <p:cNvPr id="100" name="Rectangle 202"/>
            <p:cNvSpPr>
              <a:spLocks noChangeArrowheads="1"/>
            </p:cNvSpPr>
            <p:nvPr/>
          </p:nvSpPr>
          <p:spPr bwMode="auto">
            <a:xfrm>
              <a:off x="3758" y="2775"/>
              <a:ext cx="167" cy="42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10800" rIns="0" bIns="0" anchor="ctr"/>
            <a:lstStyle>
              <a:lvl1pPr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defTabSz="942975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defTabSz="942975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</a:t>
              </a:r>
            </a:p>
            <a:p>
              <a:pPr algn="ctr" defTabSz="913375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47474"/>
                </a:buClr>
              </a:pPr>
              <a:r>
                <a:rPr lang="ko-KR" altLang="en-US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술</a:t>
              </a:r>
            </a:p>
          </p:txBody>
        </p:sp>
      </p:grpSp>
      <p:sp>
        <p:nvSpPr>
          <p:cNvPr id="101" name="AutoShape 220" descr="oj-01"/>
          <p:cNvSpPr>
            <a:spLocks noChangeArrowheads="1"/>
          </p:cNvSpPr>
          <p:nvPr/>
        </p:nvSpPr>
        <p:spPr bwMode="auto">
          <a:xfrm rot="5400000">
            <a:off x="4720498" y="5220252"/>
            <a:ext cx="2043112" cy="242888"/>
          </a:xfrm>
          <a:prstGeom prst="roundRect">
            <a:avLst>
              <a:gd name="adj" fmla="val 0"/>
            </a:avLst>
          </a:prstGeom>
          <a:solidFill>
            <a:srgbClr val="005E9E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/>
            <a:endParaRPr lang="ko-KR" altLang="en-US" sz="800" b="1" spc="-50" dirty="0">
              <a:ln>
                <a:solidFill>
                  <a:srgbClr val="D64E75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2" name="Text Box 221"/>
          <p:cNvSpPr txBox="1">
            <a:spLocks noChangeArrowheads="1"/>
          </p:cNvSpPr>
          <p:nvPr/>
        </p:nvSpPr>
        <p:spPr bwMode="auto">
          <a:xfrm>
            <a:off x="5697987" y="4864652"/>
            <a:ext cx="84959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defTabSz="942975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defTabSz="942975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defTabSz="942975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defTabSz="942975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defTabSz="942975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defTabSz="942975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defTabSz="942975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defTabSz="942975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</a:t>
            </a: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</a:t>
            </a: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템</a:t>
            </a:r>
          </a:p>
          <a:p>
            <a:pPr algn="ctr" defTabSz="819483" eaLnBrk="1" fontAlgn="ctr" hangingPunct="1"/>
            <a:endParaRPr lang="ko-KR" altLang="en-US" sz="800" b="1" spc="-50" dirty="0">
              <a:ln>
                <a:solidFill>
                  <a:srgbClr val="D64E75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</a:t>
            </a: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</a:t>
            </a: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</a:t>
            </a:r>
          </a:p>
          <a:p>
            <a:pPr algn="ctr" defTabSz="819483" eaLnBrk="1" fontAlgn="ctr" hangingPunct="1"/>
            <a:r>
              <a:rPr lang="ko-KR" altLang="en-US" sz="8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76507" y="3987414"/>
            <a:ext cx="883474" cy="258852"/>
            <a:chOff x="344488" y="3991317"/>
            <a:chExt cx="883474" cy="258852"/>
          </a:xfrm>
        </p:grpSpPr>
        <p:sp>
          <p:nvSpPr>
            <p:cNvPr id="103" name="직사각형 102"/>
            <p:cNvSpPr/>
            <p:nvPr/>
          </p:nvSpPr>
          <p:spPr>
            <a:xfrm>
              <a:off x="530425" y="3991317"/>
              <a:ext cx="697537" cy="258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l" defTabSz="913375">
                <a:defRPr/>
              </a:pPr>
              <a:r>
                <a:rPr lang="ko-KR" altLang="en-US" sz="1100" b="1" spc="-50" dirty="0">
                  <a:ln>
                    <a:solidFill>
                      <a:srgbClr val="D64E7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검토활동</a:t>
              </a:r>
            </a:p>
          </p:txBody>
        </p:sp>
        <p:grpSp>
          <p:nvGrpSpPr>
            <p:cNvPr id="107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488" y="4049381"/>
              <a:ext cx="144463" cy="144463"/>
              <a:chOff x="476" y="1697"/>
              <a:chExt cx="91" cy="91"/>
            </a:xfrm>
          </p:grpSpPr>
          <p:grpSp>
            <p:nvGrpSpPr>
              <p:cNvPr id="108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10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1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09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628272" y="4024930"/>
            <a:ext cx="858568" cy="258852"/>
            <a:chOff x="5565068" y="3991317"/>
            <a:chExt cx="858568" cy="258852"/>
          </a:xfrm>
        </p:grpSpPr>
        <p:sp>
          <p:nvSpPr>
            <p:cNvPr id="104" name="직사각형 103"/>
            <p:cNvSpPr/>
            <p:nvPr/>
          </p:nvSpPr>
          <p:spPr>
            <a:xfrm>
              <a:off x="5745088" y="3991317"/>
              <a:ext cx="678548" cy="258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l" defTabSz="913375">
                <a:defRPr/>
              </a:pPr>
              <a:r>
                <a:rPr lang="ko-KR" altLang="en-US" sz="1100" b="1" spc="-50" dirty="0">
                  <a:ln>
                    <a:solidFill>
                      <a:srgbClr val="D64E7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검토영역</a:t>
              </a:r>
            </a:p>
          </p:txBody>
        </p:sp>
        <p:grpSp>
          <p:nvGrpSpPr>
            <p:cNvPr id="112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5068" y="4049381"/>
              <a:ext cx="144463" cy="144463"/>
              <a:chOff x="476" y="1697"/>
              <a:chExt cx="91" cy="91"/>
            </a:xfrm>
          </p:grpSpPr>
          <p:grpSp>
            <p:nvGrpSpPr>
              <p:cNvPr id="113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15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6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14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품질 검토에 따른 시정조치 방안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다수의 사업수행경험에서 확립한 품질활동체계에 따라 품질보증 통제 및 검증 활동을 진행하며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발생하는 부적합 사항에 대하여 시정 조치 절차에 따라서 처리하고 품질 문서를 생산하여 이력을 관리합니다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2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2.4.5 </a:t>
            </a:r>
            <a:r>
              <a:rPr lang="ko-KR" altLang="en-US" dirty="0" smtClean="0"/>
              <a:t>시정조치 및 개선</a:t>
            </a:r>
            <a:endParaRPr lang="ko-KR" altLang="en-US" dirty="0"/>
          </a:p>
        </p:txBody>
      </p:sp>
      <p:sp>
        <p:nvSpPr>
          <p:cNvPr id="22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2268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AutoShape 110" descr="어두운 하향 대각선"/>
          <p:cNvSpPr>
            <a:spLocks noChangeArrowheads="1"/>
          </p:cNvSpPr>
          <p:nvPr/>
        </p:nvSpPr>
        <p:spPr bwMode="auto">
          <a:xfrm rot="10800000" flipH="1" flipV="1">
            <a:off x="2745330" y="3964463"/>
            <a:ext cx="2136233" cy="1679368"/>
          </a:xfrm>
          <a:prstGeom prst="rect">
            <a:avLst/>
          </a:prstGeom>
          <a:pattFill prst="dkUpDiag">
            <a:fgClr>
              <a:srgbClr val="DDDDDD"/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882650"/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Times New Roman" pitchFamily="18" charset="0"/>
            </a:endParaRPr>
          </a:p>
        </p:txBody>
      </p:sp>
      <p:sp>
        <p:nvSpPr>
          <p:cNvPr id="115" name="Oval 523" descr="oj-02"/>
          <p:cNvSpPr>
            <a:spLocks noChangeArrowheads="1"/>
          </p:cNvSpPr>
          <p:nvPr/>
        </p:nvSpPr>
        <p:spPr bwMode="auto">
          <a:xfrm>
            <a:off x="1854695" y="2394794"/>
            <a:ext cx="1331112" cy="227465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1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품질 목표</a:t>
            </a:r>
          </a:p>
        </p:txBody>
      </p:sp>
      <p:sp>
        <p:nvSpPr>
          <p:cNvPr id="116" name="Oval 523" descr="oj-02"/>
          <p:cNvSpPr>
            <a:spLocks noChangeArrowheads="1"/>
          </p:cNvSpPr>
          <p:nvPr/>
        </p:nvSpPr>
        <p:spPr bwMode="auto">
          <a:xfrm>
            <a:off x="1854695" y="2777129"/>
            <a:ext cx="1331112" cy="233918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1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품질 계획 수립</a:t>
            </a:r>
          </a:p>
        </p:txBody>
      </p:sp>
      <p:sp>
        <p:nvSpPr>
          <p:cNvPr id="117" name="Oval 523" descr="oj-02"/>
          <p:cNvSpPr>
            <a:spLocks noChangeArrowheads="1"/>
          </p:cNvSpPr>
          <p:nvPr/>
        </p:nvSpPr>
        <p:spPr bwMode="auto">
          <a:xfrm>
            <a:off x="1854695" y="5863230"/>
            <a:ext cx="1331112" cy="227465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1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프로젝트 종료</a:t>
            </a:r>
          </a:p>
        </p:txBody>
      </p:sp>
      <p:sp>
        <p:nvSpPr>
          <p:cNvPr id="118" name="Oval 523" descr="oj-02"/>
          <p:cNvSpPr>
            <a:spLocks noChangeArrowheads="1"/>
          </p:cNvSpPr>
          <p:nvPr/>
        </p:nvSpPr>
        <p:spPr bwMode="auto">
          <a:xfrm>
            <a:off x="1854695" y="6248791"/>
            <a:ext cx="1331112" cy="227465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1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rPr>
              <a:t>사후 관리</a:t>
            </a:r>
          </a:p>
        </p:txBody>
      </p:sp>
      <p:sp>
        <p:nvSpPr>
          <p:cNvPr id="119" name="Rectangle 188"/>
          <p:cNvSpPr>
            <a:spLocks noChangeArrowheads="1"/>
          </p:cNvSpPr>
          <p:nvPr/>
        </p:nvSpPr>
        <p:spPr bwMode="auto">
          <a:xfrm>
            <a:off x="915656" y="3191728"/>
            <a:ext cx="1284321" cy="25650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중점 관리사항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발생</a:t>
            </a:r>
          </a:p>
        </p:txBody>
      </p:sp>
      <p:sp>
        <p:nvSpPr>
          <p:cNvPr id="120" name="Rectangle 188"/>
          <p:cNvSpPr>
            <a:spLocks noChangeArrowheads="1"/>
          </p:cNvSpPr>
          <p:nvPr/>
        </p:nvSpPr>
        <p:spPr bwMode="auto">
          <a:xfrm>
            <a:off x="2919585" y="3191728"/>
            <a:ext cx="1282708" cy="25650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품질검토 활동</a:t>
            </a:r>
          </a:p>
        </p:txBody>
      </p:sp>
      <p:sp>
        <p:nvSpPr>
          <p:cNvPr id="121" name="Rectangle 188"/>
          <p:cNvSpPr>
            <a:spLocks noChangeArrowheads="1"/>
          </p:cNvSpPr>
          <p:nvPr/>
        </p:nvSpPr>
        <p:spPr bwMode="auto">
          <a:xfrm>
            <a:off x="2919585" y="3625686"/>
            <a:ext cx="1282708" cy="25650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부적합 발생</a:t>
            </a:r>
          </a:p>
        </p:txBody>
      </p:sp>
      <p:sp>
        <p:nvSpPr>
          <p:cNvPr id="122" name="Rectangle 188"/>
          <p:cNvSpPr>
            <a:spLocks noChangeArrowheads="1"/>
          </p:cNvSpPr>
          <p:nvPr/>
        </p:nvSpPr>
        <p:spPr bwMode="auto">
          <a:xfrm>
            <a:off x="2919585" y="4090295"/>
            <a:ext cx="1282708" cy="256503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시정조치</a:t>
            </a:r>
          </a:p>
        </p:txBody>
      </p:sp>
      <p:sp>
        <p:nvSpPr>
          <p:cNvPr id="123" name="AutoShape 103" descr="넓은 상향 대각선"/>
          <p:cNvSpPr>
            <a:spLocks noChangeArrowheads="1"/>
          </p:cNvSpPr>
          <p:nvPr/>
        </p:nvSpPr>
        <p:spPr bwMode="auto">
          <a:xfrm>
            <a:off x="2953467" y="4674282"/>
            <a:ext cx="1216556" cy="309739"/>
          </a:xfrm>
          <a:prstGeom prst="flowChartDecision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결과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OK</a:t>
            </a:r>
            <a:endParaRPr lang="ko-KR" altLang="en-US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</p:txBody>
      </p:sp>
      <p:sp>
        <p:nvSpPr>
          <p:cNvPr id="124" name="Rectangle 188"/>
          <p:cNvSpPr>
            <a:spLocks noChangeArrowheads="1"/>
          </p:cNvSpPr>
          <p:nvPr/>
        </p:nvSpPr>
        <p:spPr bwMode="auto">
          <a:xfrm>
            <a:off x="2919585" y="5166316"/>
            <a:ext cx="1282708" cy="366202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이력관리</a:t>
            </a:r>
            <a:endParaRPr lang="en-US" altLang="ko-KR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품질문서관리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)</a:t>
            </a:r>
            <a:endParaRPr lang="ko-KR" altLang="en-US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</p:txBody>
      </p:sp>
      <p:sp>
        <p:nvSpPr>
          <p:cNvPr id="125" name="Rectangle 172" descr="oj-01"/>
          <p:cNvSpPr>
            <a:spLocks noChangeArrowheads="1"/>
          </p:cNvSpPr>
          <p:nvPr/>
        </p:nvSpPr>
        <p:spPr bwMode="auto">
          <a:xfrm>
            <a:off x="3931230" y="4440365"/>
            <a:ext cx="845458" cy="225852"/>
          </a:xfrm>
          <a:prstGeom prst="roundRect">
            <a:avLst>
              <a:gd name="adj" fmla="val 16667"/>
            </a:avLst>
          </a:prstGeom>
          <a:solidFill>
            <a:srgbClr val="79C9F9"/>
          </a:solidFill>
          <a:ln w="9525" algn="ctr">
            <a:solidFill>
              <a:srgbClr val="609EC4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원인분석</a:t>
            </a:r>
          </a:p>
        </p:txBody>
      </p:sp>
      <p:sp>
        <p:nvSpPr>
          <p:cNvPr id="126" name="AutoShape 103" descr="넓은 상향 대각선"/>
          <p:cNvSpPr>
            <a:spLocks noChangeArrowheads="1"/>
          </p:cNvSpPr>
          <p:nvPr/>
        </p:nvSpPr>
        <p:spPr bwMode="auto">
          <a:xfrm>
            <a:off x="947925" y="4674282"/>
            <a:ext cx="1218169" cy="309739"/>
          </a:xfrm>
          <a:prstGeom prst="flowChartDecision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결과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OK</a:t>
            </a:r>
            <a:endParaRPr lang="ko-KR" altLang="en-US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</p:txBody>
      </p:sp>
      <p:sp>
        <p:nvSpPr>
          <p:cNvPr id="127" name="Rectangle 188"/>
          <p:cNvSpPr>
            <a:spLocks noChangeArrowheads="1"/>
          </p:cNvSpPr>
          <p:nvPr/>
        </p:nvSpPr>
        <p:spPr bwMode="auto">
          <a:xfrm>
            <a:off x="915656" y="5166316"/>
            <a:ext cx="1284321" cy="366202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이력관리</a:t>
            </a:r>
            <a:endParaRPr lang="en-US" altLang="ko-KR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품질문서관리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)</a:t>
            </a:r>
            <a:endParaRPr lang="ko-KR" altLang="en-US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</p:txBody>
      </p:sp>
      <p:sp>
        <p:nvSpPr>
          <p:cNvPr id="128" name="Rectangle 172" descr="oj-01"/>
          <p:cNvSpPr>
            <a:spLocks noChangeArrowheads="1"/>
          </p:cNvSpPr>
          <p:nvPr/>
        </p:nvSpPr>
        <p:spPr bwMode="auto">
          <a:xfrm>
            <a:off x="344488" y="4387128"/>
            <a:ext cx="842231" cy="225852"/>
          </a:xfrm>
          <a:prstGeom prst="roundRect">
            <a:avLst>
              <a:gd name="adj" fmla="val 16667"/>
            </a:avLst>
          </a:prstGeom>
          <a:solidFill>
            <a:srgbClr val="79C9F9"/>
          </a:solidFill>
          <a:ln w="9525" algn="ctr">
            <a:solidFill>
              <a:srgbClr val="609EC4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원인분석</a:t>
            </a:r>
          </a:p>
        </p:txBody>
      </p:sp>
      <p:sp>
        <p:nvSpPr>
          <p:cNvPr id="129" name="Rectangle 188"/>
          <p:cNvSpPr>
            <a:spLocks noChangeArrowheads="1"/>
          </p:cNvSpPr>
          <p:nvPr/>
        </p:nvSpPr>
        <p:spPr bwMode="auto">
          <a:xfrm>
            <a:off x="915656" y="3951557"/>
            <a:ext cx="1284321" cy="24843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609EC4"/>
            </a:solidFill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charset="0"/>
              </a:rPr>
              <a:t>중점관리사항 조치</a:t>
            </a:r>
            <a:endParaRPr lang="ko-KR" altLang="en-US" sz="10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Arial" charset="0"/>
            </a:endParaRPr>
          </a:p>
        </p:txBody>
      </p:sp>
      <p:cxnSp>
        <p:nvCxnSpPr>
          <p:cNvPr id="130" name="직선 화살표 연결선 2"/>
          <p:cNvCxnSpPr>
            <a:cxnSpLocks noChangeShapeType="1"/>
            <a:stCxn id="115" idx="2"/>
            <a:endCxn id="116" idx="0"/>
          </p:cNvCxnSpPr>
          <p:nvPr/>
        </p:nvCxnSpPr>
        <p:spPr bwMode="auto">
          <a:xfrm>
            <a:off x="2517831" y="2622259"/>
            <a:ext cx="0" cy="154870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1" name="직선 화살표 연결선 4"/>
          <p:cNvCxnSpPr>
            <a:cxnSpLocks noChangeShapeType="1"/>
            <a:stCxn id="120" idx="2"/>
            <a:endCxn id="121" idx="0"/>
          </p:cNvCxnSpPr>
          <p:nvPr/>
        </p:nvCxnSpPr>
        <p:spPr bwMode="auto">
          <a:xfrm>
            <a:off x="3561745" y="3448231"/>
            <a:ext cx="0" cy="17745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2" name="직선 화살표 연결선 6"/>
          <p:cNvCxnSpPr>
            <a:cxnSpLocks noChangeShapeType="1"/>
            <a:stCxn id="121" idx="2"/>
            <a:endCxn id="122" idx="0"/>
          </p:cNvCxnSpPr>
          <p:nvPr/>
        </p:nvCxnSpPr>
        <p:spPr bwMode="auto">
          <a:xfrm>
            <a:off x="3561745" y="3882188"/>
            <a:ext cx="0" cy="208106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3" name="직선 화살표 연결선 8"/>
          <p:cNvCxnSpPr>
            <a:cxnSpLocks noChangeShapeType="1"/>
            <a:stCxn id="122" idx="2"/>
            <a:endCxn id="123" idx="0"/>
          </p:cNvCxnSpPr>
          <p:nvPr/>
        </p:nvCxnSpPr>
        <p:spPr bwMode="auto">
          <a:xfrm>
            <a:off x="3561745" y="4346798"/>
            <a:ext cx="0" cy="32748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4" name="직선 화살표 연결선 10"/>
          <p:cNvCxnSpPr>
            <a:cxnSpLocks noChangeShapeType="1"/>
            <a:stCxn id="123" idx="2"/>
            <a:endCxn id="124" idx="0"/>
          </p:cNvCxnSpPr>
          <p:nvPr/>
        </p:nvCxnSpPr>
        <p:spPr bwMode="auto">
          <a:xfrm>
            <a:off x="3561745" y="4984022"/>
            <a:ext cx="0" cy="18229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5" name="꺾인 연결선 12"/>
          <p:cNvCxnSpPr>
            <a:cxnSpLocks noChangeShapeType="1"/>
            <a:stCxn id="123" idx="3"/>
            <a:endCxn id="125" idx="2"/>
          </p:cNvCxnSpPr>
          <p:nvPr/>
        </p:nvCxnSpPr>
        <p:spPr bwMode="auto">
          <a:xfrm flipV="1">
            <a:off x="4170023" y="4666216"/>
            <a:ext cx="183935" cy="162936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6" name="꺾인 연결선 14"/>
          <p:cNvCxnSpPr>
            <a:cxnSpLocks noChangeShapeType="1"/>
            <a:stCxn id="125" idx="0"/>
            <a:endCxn id="122" idx="3"/>
          </p:cNvCxnSpPr>
          <p:nvPr/>
        </p:nvCxnSpPr>
        <p:spPr bwMode="auto">
          <a:xfrm rot="5400000" flipH="1">
            <a:off x="4166813" y="4254832"/>
            <a:ext cx="221012" cy="151666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7" name="꺾인 연결선 16"/>
          <p:cNvCxnSpPr>
            <a:cxnSpLocks noChangeShapeType="1"/>
            <a:stCxn id="116" idx="3"/>
            <a:endCxn id="120" idx="0"/>
          </p:cNvCxnSpPr>
          <p:nvPr/>
        </p:nvCxnSpPr>
        <p:spPr bwMode="auto">
          <a:xfrm>
            <a:off x="3179353" y="2894894"/>
            <a:ext cx="382392" cy="296834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8" name="꺾인 연결선 18"/>
          <p:cNvCxnSpPr>
            <a:cxnSpLocks noChangeShapeType="1"/>
            <a:stCxn id="116" idx="1"/>
            <a:endCxn id="119" idx="0"/>
          </p:cNvCxnSpPr>
          <p:nvPr/>
        </p:nvCxnSpPr>
        <p:spPr bwMode="auto">
          <a:xfrm rot="10800000" flipV="1">
            <a:off x="1557817" y="2894894"/>
            <a:ext cx="296878" cy="296834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39" name="직선 화살표 연결선 59"/>
          <p:cNvCxnSpPr>
            <a:cxnSpLocks noChangeShapeType="1"/>
            <a:stCxn id="119" idx="2"/>
            <a:endCxn id="129" idx="0"/>
          </p:cNvCxnSpPr>
          <p:nvPr/>
        </p:nvCxnSpPr>
        <p:spPr bwMode="auto">
          <a:xfrm>
            <a:off x="1557817" y="3448231"/>
            <a:ext cx="0" cy="503327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0" name="직선 화살표 연결선 61"/>
          <p:cNvCxnSpPr>
            <a:cxnSpLocks noChangeShapeType="1"/>
            <a:stCxn id="129" idx="2"/>
            <a:endCxn id="126" idx="0"/>
          </p:cNvCxnSpPr>
          <p:nvPr/>
        </p:nvCxnSpPr>
        <p:spPr bwMode="auto">
          <a:xfrm>
            <a:off x="1557817" y="4208060"/>
            <a:ext cx="0" cy="466222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1" name="직선 화살표 연결선 10239"/>
          <p:cNvCxnSpPr>
            <a:cxnSpLocks noChangeShapeType="1"/>
            <a:stCxn id="126" idx="2"/>
            <a:endCxn id="127" idx="0"/>
          </p:cNvCxnSpPr>
          <p:nvPr/>
        </p:nvCxnSpPr>
        <p:spPr bwMode="auto">
          <a:xfrm>
            <a:off x="1557817" y="4984022"/>
            <a:ext cx="0" cy="182295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2" name="꺾인 연결선 10258"/>
          <p:cNvCxnSpPr>
            <a:cxnSpLocks noChangeShapeType="1"/>
            <a:stCxn id="126" idx="1"/>
            <a:endCxn id="128" idx="2"/>
          </p:cNvCxnSpPr>
          <p:nvPr/>
        </p:nvCxnSpPr>
        <p:spPr bwMode="auto">
          <a:xfrm rot="10800000">
            <a:off x="765603" y="4612980"/>
            <a:ext cx="182322" cy="216172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3" name="꺾인 연결선 10260"/>
          <p:cNvCxnSpPr>
            <a:cxnSpLocks noChangeShapeType="1"/>
            <a:stCxn id="128" idx="0"/>
            <a:endCxn id="129" idx="1"/>
          </p:cNvCxnSpPr>
          <p:nvPr/>
        </p:nvCxnSpPr>
        <p:spPr bwMode="auto">
          <a:xfrm rot="16200000">
            <a:off x="688180" y="4158039"/>
            <a:ext cx="306513" cy="150053"/>
          </a:xfrm>
          <a:prstGeom prst="bentConnector2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4" name="꺾인 연결선 10262"/>
          <p:cNvCxnSpPr>
            <a:cxnSpLocks noChangeShapeType="1"/>
            <a:stCxn id="127" idx="2"/>
            <a:endCxn id="117" idx="0"/>
          </p:cNvCxnSpPr>
          <p:nvPr/>
        </p:nvCxnSpPr>
        <p:spPr bwMode="auto">
          <a:xfrm rot="16200000" flipH="1">
            <a:off x="1872468" y="5217867"/>
            <a:ext cx="330711" cy="960014"/>
          </a:xfrm>
          <a:prstGeom prst="bentConnector3">
            <a:avLst>
              <a:gd name="adj1" fmla="val 49755"/>
            </a:avLst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5" name="꺾인 연결선 10269"/>
          <p:cNvCxnSpPr>
            <a:cxnSpLocks noChangeShapeType="1"/>
            <a:stCxn id="124" idx="2"/>
            <a:endCxn id="117" idx="0"/>
          </p:cNvCxnSpPr>
          <p:nvPr/>
        </p:nvCxnSpPr>
        <p:spPr bwMode="auto">
          <a:xfrm rot="5400000">
            <a:off x="2874432" y="5175917"/>
            <a:ext cx="330711" cy="1043914"/>
          </a:xfrm>
          <a:prstGeom prst="bentConnector3">
            <a:avLst>
              <a:gd name="adj1" fmla="val 49755"/>
            </a:avLst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cxnSp>
        <p:nvCxnSpPr>
          <p:cNvPr id="146" name="직선 화살표 연결선 10271"/>
          <p:cNvCxnSpPr>
            <a:cxnSpLocks noChangeShapeType="1"/>
            <a:stCxn id="117" idx="2"/>
            <a:endCxn id="118" idx="0"/>
          </p:cNvCxnSpPr>
          <p:nvPr/>
        </p:nvCxnSpPr>
        <p:spPr bwMode="auto">
          <a:xfrm>
            <a:off x="2517831" y="6090695"/>
            <a:ext cx="0" cy="158096"/>
          </a:xfrm>
          <a:prstGeom prst="straightConnector1">
            <a:avLst/>
          </a:prstGeom>
          <a:noFill/>
          <a:ln w="9525" algn="ctr">
            <a:solidFill>
              <a:srgbClr val="808080"/>
            </a:solidFill>
            <a:round/>
            <a:headEnd type="none" w="med" len="sm"/>
            <a:tailEnd type="triangle" w="med" len="sm"/>
          </a:ln>
        </p:spPr>
      </p:cxnSp>
      <p:grpSp>
        <p:nvGrpSpPr>
          <p:cNvPr id="147" name="Group 134"/>
          <p:cNvGrpSpPr>
            <a:grpSpLocks/>
          </p:cNvGrpSpPr>
          <p:nvPr/>
        </p:nvGrpSpPr>
        <p:grpSpPr bwMode="auto">
          <a:xfrm>
            <a:off x="4942030" y="2307481"/>
            <a:ext cx="4643438" cy="4183063"/>
            <a:chOff x="3075" y="1487"/>
            <a:chExt cx="2925" cy="2578"/>
          </a:xfrm>
        </p:grpSpPr>
        <p:pic>
          <p:nvPicPr>
            <p:cNvPr id="148" name="그림 180" descr="Untitled-7.png"/>
            <p:cNvPicPr>
              <a:picLocks noChangeAspect="1"/>
            </p:cNvPicPr>
            <p:nvPr/>
          </p:nvPicPr>
          <p:blipFill>
            <a:blip r:embed="rId3"/>
            <a:srcRect l="-2" r="97670" b="45338"/>
            <a:stretch>
              <a:fillRect/>
            </a:stretch>
          </p:blipFill>
          <p:spPr bwMode="auto">
            <a:xfrm>
              <a:off x="3075" y="1487"/>
              <a:ext cx="98" cy="2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AutoShape 90"/>
            <p:cNvSpPr>
              <a:spLocks noChangeArrowheads="1"/>
            </p:cNvSpPr>
            <p:nvPr/>
          </p:nvSpPr>
          <p:spPr bwMode="auto">
            <a:xfrm rot="16200000" flipV="1">
              <a:off x="3318" y="1383"/>
              <a:ext cx="2537" cy="2827"/>
            </a:xfrm>
            <a:prstGeom prst="roundRect">
              <a:avLst>
                <a:gd name="adj" fmla="val 1500"/>
              </a:avLst>
            </a:prstGeom>
            <a:solidFill>
              <a:srgbClr val="FFFFFF"/>
            </a:solidFill>
            <a:ln w="10160" algn="ctr">
              <a:solidFill>
                <a:srgbClr val="DDDDDD"/>
              </a:solidFill>
              <a:round/>
              <a:headEnd/>
              <a:tailEnd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rot="10800000" vert="eaVert" lIns="90000" tIns="46800" rIns="10800" bIns="46800"/>
            <a:lstStyle/>
            <a:p>
              <a:pPr algn="r" latinLnBrk="0">
                <a:defRPr/>
              </a:pPr>
              <a:endParaRPr lang="ko-KR" altLang="en-US" sz="110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150" name="AutoShape 207"/>
          <p:cNvSpPr>
            <a:spLocks noChangeArrowheads="1"/>
          </p:cNvSpPr>
          <p:nvPr/>
        </p:nvSpPr>
        <p:spPr bwMode="auto">
          <a:xfrm>
            <a:off x="5140325" y="2494806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1" name="AutoShape 208"/>
          <p:cNvSpPr>
            <a:spLocks noChangeArrowheads="1"/>
          </p:cNvSpPr>
          <p:nvPr/>
        </p:nvSpPr>
        <p:spPr bwMode="auto">
          <a:xfrm>
            <a:off x="5140325" y="3069481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2" name="AutoShape 209"/>
          <p:cNvSpPr>
            <a:spLocks noChangeArrowheads="1"/>
          </p:cNvSpPr>
          <p:nvPr/>
        </p:nvSpPr>
        <p:spPr bwMode="auto">
          <a:xfrm>
            <a:off x="5140325" y="3645744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3" name="AutoShape 210"/>
          <p:cNvSpPr>
            <a:spLocks noChangeArrowheads="1"/>
          </p:cNvSpPr>
          <p:nvPr/>
        </p:nvSpPr>
        <p:spPr bwMode="auto">
          <a:xfrm>
            <a:off x="5140325" y="4222006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4" name="AutoShape 211"/>
          <p:cNvSpPr>
            <a:spLocks noChangeArrowheads="1"/>
          </p:cNvSpPr>
          <p:nvPr/>
        </p:nvSpPr>
        <p:spPr bwMode="auto">
          <a:xfrm>
            <a:off x="5140325" y="4798269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5" name="AutoShape 212"/>
          <p:cNvSpPr>
            <a:spLocks noChangeArrowheads="1"/>
          </p:cNvSpPr>
          <p:nvPr/>
        </p:nvSpPr>
        <p:spPr bwMode="auto">
          <a:xfrm>
            <a:off x="5140325" y="5374531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6" name="AutoShape 213"/>
          <p:cNvSpPr>
            <a:spLocks noChangeArrowheads="1"/>
          </p:cNvSpPr>
          <p:nvPr/>
        </p:nvSpPr>
        <p:spPr bwMode="auto">
          <a:xfrm>
            <a:off x="5235417" y="5959827"/>
            <a:ext cx="4284663" cy="43180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E6E6E6"/>
              </a:gs>
              <a:gs pos="100000">
                <a:srgbClr val="FFFFFF">
                  <a:alpha val="75000"/>
                </a:srgbClr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ctr" latinLnBrk="0"/>
            <a:endParaRPr lang="ko-KR" altLang="en-US" sz="90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7" name="AutoShape 221"/>
          <p:cNvSpPr>
            <a:spLocks noChangeArrowheads="1"/>
          </p:cNvSpPr>
          <p:nvPr/>
        </p:nvSpPr>
        <p:spPr bwMode="auto">
          <a:xfrm>
            <a:off x="5924550" y="2532906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8" name="AutoShape 222"/>
          <p:cNvSpPr>
            <a:spLocks noChangeArrowheads="1"/>
          </p:cNvSpPr>
          <p:nvPr/>
        </p:nvSpPr>
        <p:spPr bwMode="auto">
          <a:xfrm>
            <a:off x="5924550" y="3107581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9" name="AutoShape 223"/>
          <p:cNvSpPr>
            <a:spLocks noChangeArrowheads="1"/>
          </p:cNvSpPr>
          <p:nvPr/>
        </p:nvSpPr>
        <p:spPr bwMode="auto">
          <a:xfrm>
            <a:off x="5924550" y="3683844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0" name="AutoShape 224"/>
          <p:cNvSpPr>
            <a:spLocks noChangeArrowheads="1"/>
          </p:cNvSpPr>
          <p:nvPr/>
        </p:nvSpPr>
        <p:spPr bwMode="auto">
          <a:xfrm>
            <a:off x="5924550" y="4260106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1" name="AutoShape 225"/>
          <p:cNvSpPr>
            <a:spLocks noChangeArrowheads="1"/>
          </p:cNvSpPr>
          <p:nvPr/>
        </p:nvSpPr>
        <p:spPr bwMode="auto">
          <a:xfrm>
            <a:off x="5924550" y="4836369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2" name="AutoShape 226"/>
          <p:cNvSpPr>
            <a:spLocks noChangeArrowheads="1"/>
          </p:cNvSpPr>
          <p:nvPr/>
        </p:nvSpPr>
        <p:spPr bwMode="auto">
          <a:xfrm>
            <a:off x="5924550" y="5412631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3" name="AutoShape 227"/>
          <p:cNvSpPr>
            <a:spLocks noChangeArrowheads="1"/>
          </p:cNvSpPr>
          <p:nvPr/>
        </p:nvSpPr>
        <p:spPr bwMode="auto">
          <a:xfrm>
            <a:off x="5924550" y="5988894"/>
            <a:ext cx="1116013" cy="355600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dist="20080" dir="6506097" algn="ctr" rotWithShape="0">
              <a:srgbClr val="C0C0C0"/>
            </a:outerShdw>
          </a:effectLst>
        </p:spPr>
        <p:txBody>
          <a:bodyPr wrap="none" anchor="ctr"/>
          <a:lstStyle/>
          <a:p>
            <a:pPr algn="ctr" fontAlgn="ctr" latinLnBrk="0">
              <a:defRPr/>
            </a:pPr>
            <a:endParaRPr lang="ko-KR" altLang="en-US" sz="9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9" name="Freeform 176" descr="넓은 상향 대각선"/>
          <p:cNvSpPr>
            <a:spLocks noChangeAspect="1"/>
          </p:cNvSpPr>
          <p:nvPr/>
        </p:nvSpPr>
        <p:spPr bwMode="auto">
          <a:xfrm>
            <a:off x="5630211" y="2555767"/>
            <a:ext cx="15703" cy="80386"/>
          </a:xfrm>
          <a:custGeom>
            <a:avLst/>
            <a:gdLst>
              <a:gd name="T0" fmla="*/ 0 w 160"/>
              <a:gd name="T1" fmla="*/ 0 h 755"/>
              <a:gd name="T2" fmla="*/ 0 w 160"/>
              <a:gd name="T3" fmla="*/ 1 h 755"/>
              <a:gd name="T4" fmla="*/ 0 w 160"/>
              <a:gd name="T5" fmla="*/ 1 h 755"/>
              <a:gd name="T6" fmla="*/ 0 w 160"/>
              <a:gd name="T7" fmla="*/ 1 h 755"/>
              <a:gd name="T8" fmla="*/ 0 w 160"/>
              <a:gd name="T9" fmla="*/ 1 h 755"/>
              <a:gd name="T10" fmla="*/ 0 w 160"/>
              <a:gd name="T11" fmla="*/ 1 h 755"/>
              <a:gd name="T12" fmla="*/ 0 w 160"/>
              <a:gd name="T13" fmla="*/ 1 h 755"/>
              <a:gd name="T14" fmla="*/ 0 w 160"/>
              <a:gd name="T15" fmla="*/ 1 h 755"/>
              <a:gd name="T16" fmla="*/ 0 w 160"/>
              <a:gd name="T17" fmla="*/ 1 h 755"/>
              <a:gd name="T18" fmla="*/ 0 w 160"/>
              <a:gd name="T19" fmla="*/ 1 h 755"/>
              <a:gd name="T20" fmla="*/ 0 w 160"/>
              <a:gd name="T21" fmla="*/ 1 h 755"/>
              <a:gd name="T22" fmla="*/ 0 w 160"/>
              <a:gd name="T23" fmla="*/ 1 h 755"/>
              <a:gd name="T24" fmla="*/ 0 w 160"/>
              <a:gd name="T25" fmla="*/ 1 h 755"/>
              <a:gd name="T26" fmla="*/ 0 w 160"/>
              <a:gd name="T27" fmla="*/ 1 h 755"/>
              <a:gd name="T28" fmla="*/ 0 w 160"/>
              <a:gd name="T29" fmla="*/ 1 h 755"/>
              <a:gd name="T30" fmla="*/ 0 w 160"/>
              <a:gd name="T31" fmla="*/ 1 h 755"/>
              <a:gd name="T32" fmla="*/ 0 w 160"/>
              <a:gd name="T33" fmla="*/ 1 h 755"/>
              <a:gd name="T34" fmla="*/ 0 w 160"/>
              <a:gd name="T35" fmla="*/ 1 h 755"/>
              <a:gd name="T36" fmla="*/ 0 w 160"/>
              <a:gd name="T37" fmla="*/ 1 h 755"/>
              <a:gd name="T38" fmla="*/ 0 w 160"/>
              <a:gd name="T39" fmla="*/ 1 h 755"/>
              <a:gd name="T40" fmla="*/ 0 w 160"/>
              <a:gd name="T41" fmla="*/ 1 h 755"/>
              <a:gd name="T42" fmla="*/ 0 w 160"/>
              <a:gd name="T43" fmla="*/ 1 h 755"/>
              <a:gd name="T44" fmla="*/ 0 w 160"/>
              <a:gd name="T45" fmla="*/ 0 h 75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60"/>
              <a:gd name="T70" fmla="*/ 0 h 755"/>
              <a:gd name="T71" fmla="*/ 160 w 160"/>
              <a:gd name="T72" fmla="*/ 755 h 75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60" h="755">
                <a:moveTo>
                  <a:pt x="80" y="0"/>
                </a:moveTo>
                <a:lnTo>
                  <a:pt x="105" y="4"/>
                </a:lnTo>
                <a:lnTo>
                  <a:pt x="127" y="15"/>
                </a:lnTo>
                <a:lnTo>
                  <a:pt x="144" y="33"/>
                </a:lnTo>
                <a:lnTo>
                  <a:pt x="155" y="54"/>
                </a:lnTo>
                <a:lnTo>
                  <a:pt x="160" y="81"/>
                </a:lnTo>
                <a:lnTo>
                  <a:pt x="160" y="675"/>
                </a:lnTo>
                <a:lnTo>
                  <a:pt x="155" y="700"/>
                </a:lnTo>
                <a:lnTo>
                  <a:pt x="144" y="723"/>
                </a:lnTo>
                <a:lnTo>
                  <a:pt x="127" y="740"/>
                </a:lnTo>
                <a:lnTo>
                  <a:pt x="105" y="751"/>
                </a:lnTo>
                <a:lnTo>
                  <a:pt x="80" y="755"/>
                </a:lnTo>
                <a:lnTo>
                  <a:pt x="55" y="751"/>
                </a:lnTo>
                <a:lnTo>
                  <a:pt x="32" y="740"/>
                </a:lnTo>
                <a:lnTo>
                  <a:pt x="15" y="723"/>
                </a:lnTo>
                <a:lnTo>
                  <a:pt x="4" y="700"/>
                </a:lnTo>
                <a:lnTo>
                  <a:pt x="0" y="675"/>
                </a:lnTo>
                <a:lnTo>
                  <a:pt x="0" y="81"/>
                </a:lnTo>
                <a:lnTo>
                  <a:pt x="4" y="54"/>
                </a:lnTo>
                <a:lnTo>
                  <a:pt x="15" y="33"/>
                </a:lnTo>
                <a:lnTo>
                  <a:pt x="32" y="15"/>
                </a:lnTo>
                <a:lnTo>
                  <a:pt x="55" y="4"/>
                </a:lnTo>
                <a:lnTo>
                  <a:pt x="80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0" name="Freeform 177" descr="넓은 상향 대각선"/>
          <p:cNvSpPr>
            <a:spLocks noChangeAspect="1"/>
          </p:cNvSpPr>
          <p:nvPr/>
        </p:nvSpPr>
        <p:spPr bwMode="auto">
          <a:xfrm>
            <a:off x="5674561" y="2592036"/>
            <a:ext cx="62812" cy="59600"/>
          </a:xfrm>
          <a:custGeom>
            <a:avLst/>
            <a:gdLst>
              <a:gd name="T0" fmla="*/ 0 w 593"/>
              <a:gd name="T1" fmla="*/ 0 h 568"/>
              <a:gd name="T2" fmla="*/ 0 w 593"/>
              <a:gd name="T3" fmla="*/ 0 h 568"/>
              <a:gd name="T4" fmla="*/ 0 w 593"/>
              <a:gd name="T5" fmla="*/ 0 h 568"/>
              <a:gd name="T6" fmla="*/ 0 w 593"/>
              <a:gd name="T7" fmla="*/ 0 h 568"/>
              <a:gd name="T8" fmla="*/ 0 w 593"/>
              <a:gd name="T9" fmla="*/ 0 h 568"/>
              <a:gd name="T10" fmla="*/ 0 w 593"/>
              <a:gd name="T11" fmla="*/ 0 h 568"/>
              <a:gd name="T12" fmla="*/ 0 w 593"/>
              <a:gd name="T13" fmla="*/ 0 h 568"/>
              <a:gd name="T14" fmla="*/ 0 w 593"/>
              <a:gd name="T15" fmla="*/ 0 h 568"/>
              <a:gd name="T16" fmla="*/ 0 w 593"/>
              <a:gd name="T17" fmla="*/ 0 h 568"/>
              <a:gd name="T18" fmla="*/ 0 w 593"/>
              <a:gd name="T19" fmla="*/ 0 h 568"/>
              <a:gd name="T20" fmla="*/ 0 w 593"/>
              <a:gd name="T21" fmla="*/ 0 h 568"/>
              <a:gd name="T22" fmla="*/ 0 w 593"/>
              <a:gd name="T23" fmla="*/ 0 h 568"/>
              <a:gd name="T24" fmla="*/ 0 w 593"/>
              <a:gd name="T25" fmla="*/ 0 h 568"/>
              <a:gd name="T26" fmla="*/ 0 w 593"/>
              <a:gd name="T27" fmla="*/ 0 h 568"/>
              <a:gd name="T28" fmla="*/ 0 w 593"/>
              <a:gd name="T29" fmla="*/ 0 h 568"/>
              <a:gd name="T30" fmla="*/ 0 w 593"/>
              <a:gd name="T31" fmla="*/ 0 h 568"/>
              <a:gd name="T32" fmla="*/ 0 w 593"/>
              <a:gd name="T33" fmla="*/ 0 h 568"/>
              <a:gd name="T34" fmla="*/ 0 w 593"/>
              <a:gd name="T35" fmla="*/ 0 h 568"/>
              <a:gd name="T36" fmla="*/ 0 w 593"/>
              <a:gd name="T37" fmla="*/ 0 h 568"/>
              <a:gd name="T38" fmla="*/ 0 w 593"/>
              <a:gd name="T39" fmla="*/ 0 h 568"/>
              <a:gd name="T40" fmla="*/ 0 w 593"/>
              <a:gd name="T41" fmla="*/ 0 h 568"/>
              <a:gd name="T42" fmla="*/ 0 w 593"/>
              <a:gd name="T43" fmla="*/ 0 h 568"/>
              <a:gd name="T44" fmla="*/ 0 w 593"/>
              <a:gd name="T45" fmla="*/ 0 h 568"/>
              <a:gd name="T46" fmla="*/ 0 w 593"/>
              <a:gd name="T47" fmla="*/ 0 h 568"/>
              <a:gd name="T48" fmla="*/ 0 w 593"/>
              <a:gd name="T49" fmla="*/ 0 h 568"/>
              <a:gd name="T50" fmla="*/ 0 w 593"/>
              <a:gd name="T51" fmla="*/ 0 h 568"/>
              <a:gd name="T52" fmla="*/ 0 w 593"/>
              <a:gd name="T53" fmla="*/ 0 h 5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93"/>
              <a:gd name="T82" fmla="*/ 0 h 568"/>
              <a:gd name="T83" fmla="*/ 593 w 593"/>
              <a:gd name="T84" fmla="*/ 568 h 56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93" h="568">
                <a:moveTo>
                  <a:pt x="516" y="0"/>
                </a:moveTo>
                <a:lnTo>
                  <a:pt x="535" y="3"/>
                </a:lnTo>
                <a:lnTo>
                  <a:pt x="555" y="11"/>
                </a:lnTo>
                <a:lnTo>
                  <a:pt x="570" y="25"/>
                </a:lnTo>
                <a:lnTo>
                  <a:pt x="583" y="42"/>
                </a:lnTo>
                <a:lnTo>
                  <a:pt x="591" y="62"/>
                </a:lnTo>
                <a:lnTo>
                  <a:pt x="593" y="83"/>
                </a:lnTo>
                <a:lnTo>
                  <a:pt x="590" y="102"/>
                </a:lnTo>
                <a:lnTo>
                  <a:pt x="581" y="122"/>
                </a:lnTo>
                <a:lnTo>
                  <a:pt x="567" y="139"/>
                </a:lnTo>
                <a:lnTo>
                  <a:pt x="134" y="547"/>
                </a:lnTo>
                <a:lnTo>
                  <a:pt x="118" y="559"/>
                </a:lnTo>
                <a:lnTo>
                  <a:pt x="98" y="566"/>
                </a:lnTo>
                <a:lnTo>
                  <a:pt x="77" y="568"/>
                </a:lnTo>
                <a:lnTo>
                  <a:pt x="57" y="565"/>
                </a:lnTo>
                <a:lnTo>
                  <a:pt x="38" y="557"/>
                </a:lnTo>
                <a:lnTo>
                  <a:pt x="21" y="542"/>
                </a:lnTo>
                <a:lnTo>
                  <a:pt x="10" y="526"/>
                </a:lnTo>
                <a:lnTo>
                  <a:pt x="1" y="506"/>
                </a:lnTo>
                <a:lnTo>
                  <a:pt x="0" y="485"/>
                </a:lnTo>
                <a:lnTo>
                  <a:pt x="3" y="465"/>
                </a:lnTo>
                <a:lnTo>
                  <a:pt x="11" y="446"/>
                </a:lnTo>
                <a:lnTo>
                  <a:pt x="25" y="429"/>
                </a:lnTo>
                <a:lnTo>
                  <a:pt x="458" y="21"/>
                </a:lnTo>
                <a:lnTo>
                  <a:pt x="475" y="10"/>
                </a:lnTo>
                <a:lnTo>
                  <a:pt x="495" y="1"/>
                </a:lnTo>
                <a:lnTo>
                  <a:pt x="516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1" name="Freeform 178" descr="넓은 상향 대각선"/>
          <p:cNvSpPr>
            <a:spLocks noChangeAspect="1"/>
          </p:cNvSpPr>
          <p:nvPr/>
        </p:nvSpPr>
        <p:spPr bwMode="auto">
          <a:xfrm>
            <a:off x="5538751" y="2592036"/>
            <a:ext cx="62812" cy="59600"/>
          </a:xfrm>
          <a:custGeom>
            <a:avLst/>
            <a:gdLst>
              <a:gd name="T0" fmla="*/ 0 w 593"/>
              <a:gd name="T1" fmla="*/ 0 h 568"/>
              <a:gd name="T2" fmla="*/ 0 w 593"/>
              <a:gd name="T3" fmla="*/ 0 h 568"/>
              <a:gd name="T4" fmla="*/ 0 w 593"/>
              <a:gd name="T5" fmla="*/ 0 h 568"/>
              <a:gd name="T6" fmla="*/ 0 w 593"/>
              <a:gd name="T7" fmla="*/ 0 h 568"/>
              <a:gd name="T8" fmla="*/ 0 w 593"/>
              <a:gd name="T9" fmla="*/ 0 h 568"/>
              <a:gd name="T10" fmla="*/ 0 w 593"/>
              <a:gd name="T11" fmla="*/ 0 h 568"/>
              <a:gd name="T12" fmla="*/ 0 w 593"/>
              <a:gd name="T13" fmla="*/ 0 h 568"/>
              <a:gd name="T14" fmla="*/ 0 w 593"/>
              <a:gd name="T15" fmla="*/ 0 h 568"/>
              <a:gd name="T16" fmla="*/ 0 w 593"/>
              <a:gd name="T17" fmla="*/ 0 h 568"/>
              <a:gd name="T18" fmla="*/ 0 w 593"/>
              <a:gd name="T19" fmla="*/ 0 h 568"/>
              <a:gd name="T20" fmla="*/ 0 w 593"/>
              <a:gd name="T21" fmla="*/ 0 h 568"/>
              <a:gd name="T22" fmla="*/ 0 w 593"/>
              <a:gd name="T23" fmla="*/ 0 h 568"/>
              <a:gd name="T24" fmla="*/ 0 w 593"/>
              <a:gd name="T25" fmla="*/ 0 h 568"/>
              <a:gd name="T26" fmla="*/ 0 w 593"/>
              <a:gd name="T27" fmla="*/ 0 h 568"/>
              <a:gd name="T28" fmla="*/ 0 w 593"/>
              <a:gd name="T29" fmla="*/ 0 h 568"/>
              <a:gd name="T30" fmla="*/ 0 w 593"/>
              <a:gd name="T31" fmla="*/ 0 h 568"/>
              <a:gd name="T32" fmla="*/ 0 w 593"/>
              <a:gd name="T33" fmla="*/ 0 h 568"/>
              <a:gd name="T34" fmla="*/ 0 w 593"/>
              <a:gd name="T35" fmla="*/ 0 h 568"/>
              <a:gd name="T36" fmla="*/ 0 w 593"/>
              <a:gd name="T37" fmla="*/ 0 h 568"/>
              <a:gd name="T38" fmla="*/ 0 w 593"/>
              <a:gd name="T39" fmla="*/ 0 h 568"/>
              <a:gd name="T40" fmla="*/ 0 w 593"/>
              <a:gd name="T41" fmla="*/ 0 h 568"/>
              <a:gd name="T42" fmla="*/ 0 w 593"/>
              <a:gd name="T43" fmla="*/ 0 h 568"/>
              <a:gd name="T44" fmla="*/ 0 w 593"/>
              <a:gd name="T45" fmla="*/ 0 h 568"/>
              <a:gd name="T46" fmla="*/ 0 w 593"/>
              <a:gd name="T47" fmla="*/ 0 h 568"/>
              <a:gd name="T48" fmla="*/ 0 w 593"/>
              <a:gd name="T49" fmla="*/ 0 h 568"/>
              <a:gd name="T50" fmla="*/ 0 w 593"/>
              <a:gd name="T51" fmla="*/ 0 h 568"/>
              <a:gd name="T52" fmla="*/ 0 w 593"/>
              <a:gd name="T53" fmla="*/ 0 h 5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93"/>
              <a:gd name="T82" fmla="*/ 0 h 568"/>
              <a:gd name="T83" fmla="*/ 593 w 593"/>
              <a:gd name="T84" fmla="*/ 568 h 56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93" h="568">
                <a:moveTo>
                  <a:pt x="77" y="0"/>
                </a:moveTo>
                <a:lnTo>
                  <a:pt x="98" y="1"/>
                </a:lnTo>
                <a:lnTo>
                  <a:pt x="118" y="10"/>
                </a:lnTo>
                <a:lnTo>
                  <a:pt x="134" y="21"/>
                </a:lnTo>
                <a:lnTo>
                  <a:pt x="568" y="429"/>
                </a:lnTo>
                <a:lnTo>
                  <a:pt x="582" y="446"/>
                </a:lnTo>
                <a:lnTo>
                  <a:pt x="590" y="465"/>
                </a:lnTo>
                <a:lnTo>
                  <a:pt x="593" y="485"/>
                </a:lnTo>
                <a:lnTo>
                  <a:pt x="590" y="506"/>
                </a:lnTo>
                <a:lnTo>
                  <a:pt x="583" y="526"/>
                </a:lnTo>
                <a:lnTo>
                  <a:pt x="570" y="542"/>
                </a:lnTo>
                <a:lnTo>
                  <a:pt x="554" y="557"/>
                </a:lnTo>
                <a:lnTo>
                  <a:pt x="535" y="565"/>
                </a:lnTo>
                <a:lnTo>
                  <a:pt x="516" y="568"/>
                </a:lnTo>
                <a:lnTo>
                  <a:pt x="495" y="566"/>
                </a:lnTo>
                <a:lnTo>
                  <a:pt x="475" y="559"/>
                </a:lnTo>
                <a:lnTo>
                  <a:pt x="458" y="547"/>
                </a:lnTo>
                <a:lnTo>
                  <a:pt x="25" y="139"/>
                </a:lnTo>
                <a:lnTo>
                  <a:pt x="11" y="122"/>
                </a:lnTo>
                <a:lnTo>
                  <a:pt x="3" y="102"/>
                </a:lnTo>
                <a:lnTo>
                  <a:pt x="0" y="83"/>
                </a:lnTo>
                <a:lnTo>
                  <a:pt x="1" y="62"/>
                </a:lnTo>
                <a:lnTo>
                  <a:pt x="10" y="42"/>
                </a:lnTo>
                <a:lnTo>
                  <a:pt x="21" y="25"/>
                </a:lnTo>
                <a:lnTo>
                  <a:pt x="38" y="11"/>
                </a:lnTo>
                <a:lnTo>
                  <a:pt x="57" y="3"/>
                </a:lnTo>
                <a:lnTo>
                  <a:pt x="77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2" name="Freeform 179" descr="넓은 상향 대각선"/>
          <p:cNvSpPr>
            <a:spLocks noChangeAspect="1"/>
          </p:cNvSpPr>
          <p:nvPr/>
        </p:nvSpPr>
        <p:spPr bwMode="auto">
          <a:xfrm>
            <a:off x="5512438" y="2667332"/>
            <a:ext cx="251037" cy="199798"/>
          </a:xfrm>
          <a:custGeom>
            <a:avLst/>
            <a:gdLst>
              <a:gd name="T0" fmla="*/ 1 w 2363"/>
              <a:gd name="T1" fmla="*/ 0 h 1894"/>
              <a:gd name="T2" fmla="*/ 1 w 2363"/>
              <a:gd name="T3" fmla="*/ 0 h 1894"/>
              <a:gd name="T4" fmla="*/ 1 w 2363"/>
              <a:gd name="T5" fmla="*/ 0 h 1894"/>
              <a:gd name="T6" fmla="*/ 1 w 2363"/>
              <a:gd name="T7" fmla="*/ 0 h 1894"/>
              <a:gd name="T8" fmla="*/ 1 w 2363"/>
              <a:gd name="T9" fmla="*/ 0 h 1894"/>
              <a:gd name="T10" fmla="*/ 1 w 2363"/>
              <a:gd name="T11" fmla="*/ 0 h 1894"/>
              <a:gd name="T12" fmla="*/ 1 w 2363"/>
              <a:gd name="T13" fmla="*/ 0 h 1894"/>
              <a:gd name="T14" fmla="*/ 1 w 2363"/>
              <a:gd name="T15" fmla="*/ 0 h 1894"/>
              <a:gd name="T16" fmla="*/ 1 w 2363"/>
              <a:gd name="T17" fmla="*/ 0 h 1894"/>
              <a:gd name="T18" fmla="*/ 1 w 2363"/>
              <a:gd name="T19" fmla="*/ 0 h 1894"/>
              <a:gd name="T20" fmla="*/ 1 w 2363"/>
              <a:gd name="T21" fmla="*/ 0 h 1894"/>
              <a:gd name="T22" fmla="*/ 1 w 2363"/>
              <a:gd name="T23" fmla="*/ 0 h 1894"/>
              <a:gd name="T24" fmla="*/ 1 w 2363"/>
              <a:gd name="T25" fmla="*/ 0 h 1894"/>
              <a:gd name="T26" fmla="*/ 1 w 2363"/>
              <a:gd name="T27" fmla="*/ 0 h 1894"/>
              <a:gd name="T28" fmla="*/ 1 w 2363"/>
              <a:gd name="T29" fmla="*/ 0 h 1894"/>
              <a:gd name="T30" fmla="*/ 1 w 2363"/>
              <a:gd name="T31" fmla="*/ 0 h 1894"/>
              <a:gd name="T32" fmla="*/ 1 w 2363"/>
              <a:gd name="T33" fmla="*/ 0 h 1894"/>
              <a:gd name="T34" fmla="*/ 1 w 2363"/>
              <a:gd name="T35" fmla="*/ 0 h 1894"/>
              <a:gd name="T36" fmla="*/ 1 w 2363"/>
              <a:gd name="T37" fmla="*/ 0 h 1894"/>
              <a:gd name="T38" fmla="*/ 1 w 2363"/>
              <a:gd name="T39" fmla="*/ 0 h 1894"/>
              <a:gd name="T40" fmla="*/ 1 w 2363"/>
              <a:gd name="T41" fmla="*/ 0 h 1894"/>
              <a:gd name="T42" fmla="*/ 1 w 2363"/>
              <a:gd name="T43" fmla="*/ 0 h 1894"/>
              <a:gd name="T44" fmla="*/ 1 w 2363"/>
              <a:gd name="T45" fmla="*/ 0 h 1894"/>
              <a:gd name="T46" fmla="*/ 1 w 2363"/>
              <a:gd name="T47" fmla="*/ 0 h 1894"/>
              <a:gd name="T48" fmla="*/ 1 w 2363"/>
              <a:gd name="T49" fmla="*/ 0 h 1894"/>
              <a:gd name="T50" fmla="*/ 1 w 2363"/>
              <a:gd name="T51" fmla="*/ 0 h 1894"/>
              <a:gd name="T52" fmla="*/ 1 w 2363"/>
              <a:gd name="T53" fmla="*/ 0 h 1894"/>
              <a:gd name="T54" fmla="*/ 1 w 2363"/>
              <a:gd name="T55" fmla="*/ 0 h 1894"/>
              <a:gd name="T56" fmla="*/ 1 w 2363"/>
              <a:gd name="T57" fmla="*/ 0 h 1894"/>
              <a:gd name="T58" fmla="*/ 1 w 2363"/>
              <a:gd name="T59" fmla="*/ 0 h 1894"/>
              <a:gd name="T60" fmla="*/ 1 w 2363"/>
              <a:gd name="T61" fmla="*/ 0 h 1894"/>
              <a:gd name="T62" fmla="*/ 1 w 2363"/>
              <a:gd name="T63" fmla="*/ 0 h 1894"/>
              <a:gd name="T64" fmla="*/ 1 w 2363"/>
              <a:gd name="T65" fmla="*/ 0 h 1894"/>
              <a:gd name="T66" fmla="*/ 1 w 2363"/>
              <a:gd name="T67" fmla="*/ 0 h 1894"/>
              <a:gd name="T68" fmla="*/ 1 w 2363"/>
              <a:gd name="T69" fmla="*/ 0 h 189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363"/>
              <a:gd name="T106" fmla="*/ 0 h 1894"/>
              <a:gd name="T107" fmla="*/ 2363 w 2363"/>
              <a:gd name="T108" fmla="*/ 1894 h 189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363" h="1894">
                <a:moveTo>
                  <a:pt x="1123" y="0"/>
                </a:moveTo>
                <a:lnTo>
                  <a:pt x="1241" y="0"/>
                </a:lnTo>
                <a:lnTo>
                  <a:pt x="1323" y="4"/>
                </a:lnTo>
                <a:lnTo>
                  <a:pt x="1405" y="17"/>
                </a:lnTo>
                <a:lnTo>
                  <a:pt x="1482" y="38"/>
                </a:lnTo>
                <a:lnTo>
                  <a:pt x="1557" y="67"/>
                </a:lnTo>
                <a:lnTo>
                  <a:pt x="1628" y="102"/>
                </a:lnTo>
                <a:lnTo>
                  <a:pt x="1695" y="144"/>
                </a:lnTo>
                <a:lnTo>
                  <a:pt x="1758" y="194"/>
                </a:lnTo>
                <a:lnTo>
                  <a:pt x="1815" y="248"/>
                </a:lnTo>
                <a:lnTo>
                  <a:pt x="1867" y="308"/>
                </a:lnTo>
                <a:lnTo>
                  <a:pt x="1913" y="373"/>
                </a:lnTo>
                <a:lnTo>
                  <a:pt x="1954" y="443"/>
                </a:lnTo>
                <a:lnTo>
                  <a:pt x="1989" y="517"/>
                </a:lnTo>
                <a:lnTo>
                  <a:pt x="2016" y="594"/>
                </a:lnTo>
                <a:lnTo>
                  <a:pt x="2035" y="676"/>
                </a:lnTo>
                <a:lnTo>
                  <a:pt x="2048" y="760"/>
                </a:lnTo>
                <a:lnTo>
                  <a:pt x="2052" y="845"/>
                </a:lnTo>
                <a:lnTo>
                  <a:pt x="2052" y="1547"/>
                </a:lnTo>
                <a:lnTo>
                  <a:pt x="2163" y="1547"/>
                </a:lnTo>
                <a:lnTo>
                  <a:pt x="2204" y="1550"/>
                </a:lnTo>
                <a:lnTo>
                  <a:pt x="2241" y="1560"/>
                </a:lnTo>
                <a:lnTo>
                  <a:pt x="2275" y="1577"/>
                </a:lnTo>
                <a:lnTo>
                  <a:pt x="2304" y="1598"/>
                </a:lnTo>
                <a:lnTo>
                  <a:pt x="2330" y="1623"/>
                </a:lnTo>
                <a:lnTo>
                  <a:pt x="2348" y="1653"/>
                </a:lnTo>
                <a:lnTo>
                  <a:pt x="2359" y="1685"/>
                </a:lnTo>
                <a:lnTo>
                  <a:pt x="2363" y="1720"/>
                </a:lnTo>
                <a:lnTo>
                  <a:pt x="2359" y="1755"/>
                </a:lnTo>
                <a:lnTo>
                  <a:pt x="2348" y="1787"/>
                </a:lnTo>
                <a:lnTo>
                  <a:pt x="2330" y="1818"/>
                </a:lnTo>
                <a:lnTo>
                  <a:pt x="2304" y="1843"/>
                </a:lnTo>
                <a:lnTo>
                  <a:pt x="2275" y="1864"/>
                </a:lnTo>
                <a:lnTo>
                  <a:pt x="2241" y="1880"/>
                </a:lnTo>
                <a:lnTo>
                  <a:pt x="2204" y="1891"/>
                </a:lnTo>
                <a:lnTo>
                  <a:pt x="2163" y="1894"/>
                </a:lnTo>
                <a:lnTo>
                  <a:pt x="201" y="1894"/>
                </a:lnTo>
                <a:lnTo>
                  <a:pt x="160" y="1891"/>
                </a:lnTo>
                <a:lnTo>
                  <a:pt x="122" y="1880"/>
                </a:lnTo>
                <a:lnTo>
                  <a:pt x="89" y="1864"/>
                </a:lnTo>
                <a:lnTo>
                  <a:pt x="59" y="1843"/>
                </a:lnTo>
                <a:lnTo>
                  <a:pt x="34" y="1818"/>
                </a:lnTo>
                <a:lnTo>
                  <a:pt x="16" y="1787"/>
                </a:lnTo>
                <a:lnTo>
                  <a:pt x="4" y="1755"/>
                </a:lnTo>
                <a:lnTo>
                  <a:pt x="0" y="1720"/>
                </a:lnTo>
                <a:lnTo>
                  <a:pt x="4" y="1685"/>
                </a:lnTo>
                <a:lnTo>
                  <a:pt x="16" y="1653"/>
                </a:lnTo>
                <a:lnTo>
                  <a:pt x="34" y="1623"/>
                </a:lnTo>
                <a:lnTo>
                  <a:pt x="59" y="1598"/>
                </a:lnTo>
                <a:lnTo>
                  <a:pt x="89" y="1577"/>
                </a:lnTo>
                <a:lnTo>
                  <a:pt x="122" y="1560"/>
                </a:lnTo>
                <a:lnTo>
                  <a:pt x="160" y="1550"/>
                </a:lnTo>
                <a:lnTo>
                  <a:pt x="201" y="1547"/>
                </a:lnTo>
                <a:lnTo>
                  <a:pt x="311" y="1547"/>
                </a:lnTo>
                <a:lnTo>
                  <a:pt x="311" y="845"/>
                </a:lnTo>
                <a:lnTo>
                  <a:pt x="316" y="760"/>
                </a:lnTo>
                <a:lnTo>
                  <a:pt x="327" y="676"/>
                </a:lnTo>
                <a:lnTo>
                  <a:pt x="348" y="594"/>
                </a:lnTo>
                <a:lnTo>
                  <a:pt x="374" y="517"/>
                </a:lnTo>
                <a:lnTo>
                  <a:pt x="410" y="443"/>
                </a:lnTo>
                <a:lnTo>
                  <a:pt x="450" y="373"/>
                </a:lnTo>
                <a:lnTo>
                  <a:pt x="496" y="308"/>
                </a:lnTo>
                <a:lnTo>
                  <a:pt x="548" y="248"/>
                </a:lnTo>
                <a:lnTo>
                  <a:pt x="606" y="194"/>
                </a:lnTo>
                <a:lnTo>
                  <a:pt x="669" y="144"/>
                </a:lnTo>
                <a:lnTo>
                  <a:pt x="736" y="102"/>
                </a:lnTo>
                <a:lnTo>
                  <a:pt x="806" y="67"/>
                </a:lnTo>
                <a:lnTo>
                  <a:pt x="880" y="38"/>
                </a:lnTo>
                <a:lnTo>
                  <a:pt x="959" y="17"/>
                </a:lnTo>
                <a:lnTo>
                  <a:pt x="1039" y="4"/>
                </a:lnTo>
                <a:lnTo>
                  <a:pt x="1123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66" name="Freeform 164" descr="넓은 상향 대각선"/>
          <p:cNvSpPr>
            <a:spLocks noChangeAspect="1"/>
          </p:cNvSpPr>
          <p:nvPr/>
        </p:nvSpPr>
        <p:spPr bwMode="auto">
          <a:xfrm flipH="1">
            <a:off x="5421313" y="3159969"/>
            <a:ext cx="431800" cy="252413"/>
          </a:xfrm>
          <a:custGeom>
            <a:avLst/>
            <a:gdLst>
              <a:gd name="T0" fmla="*/ 0 w 4588"/>
              <a:gd name="T1" fmla="*/ 0 h 2729"/>
              <a:gd name="T2" fmla="*/ 0 w 4588"/>
              <a:gd name="T3" fmla="*/ 0 h 2729"/>
              <a:gd name="T4" fmla="*/ 0 w 4588"/>
              <a:gd name="T5" fmla="*/ 0 h 2729"/>
              <a:gd name="T6" fmla="*/ 0 w 4588"/>
              <a:gd name="T7" fmla="*/ 0 h 2729"/>
              <a:gd name="T8" fmla="*/ 0 w 4588"/>
              <a:gd name="T9" fmla="*/ 0 h 2729"/>
              <a:gd name="T10" fmla="*/ 0 w 4588"/>
              <a:gd name="T11" fmla="*/ 0 h 2729"/>
              <a:gd name="T12" fmla="*/ 0 w 4588"/>
              <a:gd name="T13" fmla="*/ 0 h 2729"/>
              <a:gd name="T14" fmla="*/ 0 w 4588"/>
              <a:gd name="T15" fmla="*/ 0 h 2729"/>
              <a:gd name="T16" fmla="*/ 0 w 4588"/>
              <a:gd name="T17" fmla="*/ 0 h 2729"/>
              <a:gd name="T18" fmla="*/ 0 w 4588"/>
              <a:gd name="T19" fmla="*/ 0 h 2729"/>
              <a:gd name="T20" fmla="*/ 0 w 4588"/>
              <a:gd name="T21" fmla="*/ 0 h 2729"/>
              <a:gd name="T22" fmla="*/ 0 w 4588"/>
              <a:gd name="T23" fmla="*/ 0 h 2729"/>
              <a:gd name="T24" fmla="*/ 0 w 4588"/>
              <a:gd name="T25" fmla="*/ 0 h 2729"/>
              <a:gd name="T26" fmla="*/ 0 w 4588"/>
              <a:gd name="T27" fmla="*/ 0 h 2729"/>
              <a:gd name="T28" fmla="*/ 0 w 4588"/>
              <a:gd name="T29" fmla="*/ 0 h 2729"/>
              <a:gd name="T30" fmla="*/ 0 w 4588"/>
              <a:gd name="T31" fmla="*/ 0 h 2729"/>
              <a:gd name="T32" fmla="*/ 0 w 4588"/>
              <a:gd name="T33" fmla="*/ 0 h 2729"/>
              <a:gd name="T34" fmla="*/ 0 w 4588"/>
              <a:gd name="T35" fmla="*/ 0 h 2729"/>
              <a:gd name="T36" fmla="*/ 0 w 4588"/>
              <a:gd name="T37" fmla="*/ 0 h 2729"/>
              <a:gd name="T38" fmla="*/ 0 w 4588"/>
              <a:gd name="T39" fmla="*/ 0 h 2729"/>
              <a:gd name="T40" fmla="*/ 0 w 4588"/>
              <a:gd name="T41" fmla="*/ 0 h 2729"/>
              <a:gd name="T42" fmla="*/ 0 w 4588"/>
              <a:gd name="T43" fmla="*/ 0 h 2729"/>
              <a:gd name="T44" fmla="*/ 0 w 4588"/>
              <a:gd name="T45" fmla="*/ 0 h 2729"/>
              <a:gd name="T46" fmla="*/ 0 w 4588"/>
              <a:gd name="T47" fmla="*/ 0 h 2729"/>
              <a:gd name="T48" fmla="*/ 0 w 4588"/>
              <a:gd name="T49" fmla="*/ 0 h 2729"/>
              <a:gd name="T50" fmla="*/ 0 w 4588"/>
              <a:gd name="T51" fmla="*/ 0 h 2729"/>
              <a:gd name="T52" fmla="*/ 0 w 4588"/>
              <a:gd name="T53" fmla="*/ 0 h 2729"/>
              <a:gd name="T54" fmla="*/ 0 w 4588"/>
              <a:gd name="T55" fmla="*/ 0 h 2729"/>
              <a:gd name="T56" fmla="*/ 0 w 4588"/>
              <a:gd name="T57" fmla="*/ 0 h 2729"/>
              <a:gd name="T58" fmla="*/ 0 w 4588"/>
              <a:gd name="T59" fmla="*/ 0 h 2729"/>
              <a:gd name="T60" fmla="*/ 0 w 4588"/>
              <a:gd name="T61" fmla="*/ 0 h 2729"/>
              <a:gd name="T62" fmla="*/ 0 w 4588"/>
              <a:gd name="T63" fmla="*/ 0 h 2729"/>
              <a:gd name="T64" fmla="*/ 0 w 4588"/>
              <a:gd name="T65" fmla="*/ 0 h 2729"/>
              <a:gd name="T66" fmla="*/ 0 w 4588"/>
              <a:gd name="T67" fmla="*/ 0 h 2729"/>
              <a:gd name="T68" fmla="*/ 0 w 4588"/>
              <a:gd name="T69" fmla="*/ 0 h 2729"/>
              <a:gd name="T70" fmla="*/ 0 w 4588"/>
              <a:gd name="T71" fmla="*/ 0 h 2729"/>
              <a:gd name="T72" fmla="*/ 0 w 4588"/>
              <a:gd name="T73" fmla="*/ 0 h 2729"/>
              <a:gd name="T74" fmla="*/ 0 w 4588"/>
              <a:gd name="T75" fmla="*/ 0 h 2729"/>
              <a:gd name="T76" fmla="*/ 0 w 4588"/>
              <a:gd name="T77" fmla="*/ 0 h 2729"/>
              <a:gd name="T78" fmla="*/ 0 w 4588"/>
              <a:gd name="T79" fmla="*/ 0 h 2729"/>
              <a:gd name="T80" fmla="*/ 0 w 4588"/>
              <a:gd name="T81" fmla="*/ 0 h 2729"/>
              <a:gd name="T82" fmla="*/ 0 w 4588"/>
              <a:gd name="T83" fmla="*/ 0 h 2729"/>
              <a:gd name="T84" fmla="*/ 0 w 4588"/>
              <a:gd name="T85" fmla="*/ 0 h 2729"/>
              <a:gd name="T86" fmla="*/ 0 w 4588"/>
              <a:gd name="T87" fmla="*/ 0 h 2729"/>
              <a:gd name="T88" fmla="*/ 0 w 4588"/>
              <a:gd name="T89" fmla="*/ 0 h 2729"/>
              <a:gd name="T90" fmla="*/ 0 w 4588"/>
              <a:gd name="T91" fmla="*/ 0 h 2729"/>
              <a:gd name="T92" fmla="*/ 0 w 4588"/>
              <a:gd name="T93" fmla="*/ 0 h 2729"/>
              <a:gd name="T94" fmla="*/ 0 w 4588"/>
              <a:gd name="T95" fmla="*/ 0 h 2729"/>
              <a:gd name="T96" fmla="*/ 0 w 4588"/>
              <a:gd name="T97" fmla="*/ 0 h 2729"/>
              <a:gd name="T98" fmla="*/ 0 w 4588"/>
              <a:gd name="T99" fmla="*/ 0 h 2729"/>
              <a:gd name="T100" fmla="*/ 0 w 4588"/>
              <a:gd name="T101" fmla="*/ 0 h 2729"/>
              <a:gd name="T102" fmla="*/ 0 w 4588"/>
              <a:gd name="T103" fmla="*/ 0 h 2729"/>
              <a:gd name="T104" fmla="*/ 0 w 4588"/>
              <a:gd name="T105" fmla="*/ 0 h 2729"/>
              <a:gd name="T106" fmla="*/ 0 w 4588"/>
              <a:gd name="T107" fmla="*/ 0 h 2729"/>
              <a:gd name="T108" fmla="*/ 0 w 4588"/>
              <a:gd name="T109" fmla="*/ 0 h 2729"/>
              <a:gd name="T110" fmla="*/ 0 w 4588"/>
              <a:gd name="T111" fmla="*/ 0 h 2729"/>
              <a:gd name="T112" fmla="*/ 0 w 4588"/>
              <a:gd name="T113" fmla="*/ 0 h 2729"/>
              <a:gd name="T114" fmla="*/ 0 w 4588"/>
              <a:gd name="T115" fmla="*/ 0 h 2729"/>
              <a:gd name="T116" fmla="*/ 0 w 4588"/>
              <a:gd name="T117" fmla="*/ 0 h 2729"/>
              <a:gd name="T118" fmla="*/ 0 w 4588"/>
              <a:gd name="T119" fmla="*/ 0 h 2729"/>
              <a:gd name="T120" fmla="*/ 0 w 4588"/>
              <a:gd name="T121" fmla="*/ 0 h 2729"/>
              <a:gd name="T122" fmla="*/ 0 w 4588"/>
              <a:gd name="T123" fmla="*/ 0 h 2729"/>
              <a:gd name="T124" fmla="*/ 0 w 4588"/>
              <a:gd name="T125" fmla="*/ 0 h 272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588"/>
              <a:gd name="T190" fmla="*/ 0 h 2729"/>
              <a:gd name="T191" fmla="*/ 4588 w 4588"/>
              <a:gd name="T192" fmla="*/ 2729 h 272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588" h="2729">
                <a:moveTo>
                  <a:pt x="2648" y="0"/>
                </a:moveTo>
                <a:lnTo>
                  <a:pt x="2698" y="6"/>
                </a:lnTo>
                <a:lnTo>
                  <a:pt x="2747" y="15"/>
                </a:lnTo>
                <a:lnTo>
                  <a:pt x="2794" y="32"/>
                </a:lnTo>
                <a:lnTo>
                  <a:pt x="2839" y="54"/>
                </a:lnTo>
                <a:lnTo>
                  <a:pt x="2882" y="84"/>
                </a:lnTo>
                <a:lnTo>
                  <a:pt x="2921" y="119"/>
                </a:lnTo>
                <a:lnTo>
                  <a:pt x="4588" y="1786"/>
                </a:lnTo>
                <a:lnTo>
                  <a:pt x="4480" y="1895"/>
                </a:lnTo>
                <a:lnTo>
                  <a:pt x="2812" y="228"/>
                </a:lnTo>
                <a:lnTo>
                  <a:pt x="2783" y="202"/>
                </a:lnTo>
                <a:lnTo>
                  <a:pt x="2749" y="182"/>
                </a:lnTo>
                <a:lnTo>
                  <a:pt x="2715" y="168"/>
                </a:lnTo>
                <a:lnTo>
                  <a:pt x="2677" y="158"/>
                </a:lnTo>
                <a:lnTo>
                  <a:pt x="2641" y="155"/>
                </a:lnTo>
                <a:lnTo>
                  <a:pt x="2603" y="158"/>
                </a:lnTo>
                <a:lnTo>
                  <a:pt x="2565" y="165"/>
                </a:lnTo>
                <a:lnTo>
                  <a:pt x="2530" y="179"/>
                </a:lnTo>
                <a:lnTo>
                  <a:pt x="2811" y="459"/>
                </a:lnTo>
                <a:lnTo>
                  <a:pt x="2702" y="568"/>
                </a:lnTo>
                <a:lnTo>
                  <a:pt x="2361" y="228"/>
                </a:lnTo>
                <a:lnTo>
                  <a:pt x="2329" y="201"/>
                </a:lnTo>
                <a:lnTo>
                  <a:pt x="2296" y="182"/>
                </a:lnTo>
                <a:lnTo>
                  <a:pt x="2259" y="166"/>
                </a:lnTo>
                <a:lnTo>
                  <a:pt x="2222" y="158"/>
                </a:lnTo>
                <a:lnTo>
                  <a:pt x="2183" y="155"/>
                </a:lnTo>
                <a:lnTo>
                  <a:pt x="2145" y="159"/>
                </a:lnTo>
                <a:lnTo>
                  <a:pt x="2107" y="168"/>
                </a:lnTo>
                <a:lnTo>
                  <a:pt x="2071" y="183"/>
                </a:lnTo>
                <a:lnTo>
                  <a:pt x="2480" y="592"/>
                </a:lnTo>
                <a:lnTo>
                  <a:pt x="2371" y="701"/>
                </a:lnTo>
                <a:lnTo>
                  <a:pt x="1898" y="228"/>
                </a:lnTo>
                <a:lnTo>
                  <a:pt x="1867" y="201"/>
                </a:lnTo>
                <a:lnTo>
                  <a:pt x="1832" y="182"/>
                </a:lnTo>
                <a:lnTo>
                  <a:pt x="1796" y="166"/>
                </a:lnTo>
                <a:lnTo>
                  <a:pt x="1758" y="158"/>
                </a:lnTo>
                <a:lnTo>
                  <a:pt x="1719" y="155"/>
                </a:lnTo>
                <a:lnTo>
                  <a:pt x="1681" y="159"/>
                </a:lnTo>
                <a:lnTo>
                  <a:pt x="1644" y="168"/>
                </a:lnTo>
                <a:lnTo>
                  <a:pt x="1607" y="183"/>
                </a:lnTo>
                <a:lnTo>
                  <a:pt x="2118" y="694"/>
                </a:lnTo>
                <a:lnTo>
                  <a:pt x="2009" y="803"/>
                </a:lnTo>
                <a:lnTo>
                  <a:pt x="1434" y="228"/>
                </a:lnTo>
                <a:lnTo>
                  <a:pt x="1408" y="205"/>
                </a:lnTo>
                <a:lnTo>
                  <a:pt x="1377" y="187"/>
                </a:lnTo>
                <a:lnTo>
                  <a:pt x="1343" y="175"/>
                </a:lnTo>
                <a:lnTo>
                  <a:pt x="1310" y="166"/>
                </a:lnTo>
                <a:lnTo>
                  <a:pt x="1275" y="162"/>
                </a:lnTo>
                <a:lnTo>
                  <a:pt x="1240" y="161"/>
                </a:lnTo>
                <a:lnTo>
                  <a:pt x="1208" y="163"/>
                </a:lnTo>
                <a:lnTo>
                  <a:pt x="1177" y="169"/>
                </a:lnTo>
                <a:lnTo>
                  <a:pt x="1149" y="179"/>
                </a:lnTo>
                <a:lnTo>
                  <a:pt x="1127" y="190"/>
                </a:lnTo>
                <a:lnTo>
                  <a:pt x="663" y="459"/>
                </a:lnTo>
                <a:lnTo>
                  <a:pt x="172" y="749"/>
                </a:lnTo>
                <a:lnTo>
                  <a:pt x="163" y="756"/>
                </a:lnTo>
                <a:lnTo>
                  <a:pt x="159" y="764"/>
                </a:lnTo>
                <a:lnTo>
                  <a:pt x="161" y="777"/>
                </a:lnTo>
                <a:lnTo>
                  <a:pt x="165" y="789"/>
                </a:lnTo>
                <a:lnTo>
                  <a:pt x="184" y="825"/>
                </a:lnTo>
                <a:lnTo>
                  <a:pt x="207" y="858"/>
                </a:lnTo>
                <a:lnTo>
                  <a:pt x="232" y="887"/>
                </a:lnTo>
                <a:lnTo>
                  <a:pt x="258" y="911"/>
                </a:lnTo>
                <a:lnTo>
                  <a:pt x="288" y="930"/>
                </a:lnTo>
                <a:lnTo>
                  <a:pt x="317" y="941"/>
                </a:lnTo>
                <a:lnTo>
                  <a:pt x="346" y="946"/>
                </a:lnTo>
                <a:lnTo>
                  <a:pt x="377" y="944"/>
                </a:lnTo>
                <a:lnTo>
                  <a:pt x="408" y="936"/>
                </a:lnTo>
                <a:lnTo>
                  <a:pt x="438" y="920"/>
                </a:lnTo>
                <a:lnTo>
                  <a:pt x="684" y="778"/>
                </a:lnTo>
                <a:lnTo>
                  <a:pt x="957" y="619"/>
                </a:lnTo>
                <a:lnTo>
                  <a:pt x="1000" y="598"/>
                </a:lnTo>
                <a:lnTo>
                  <a:pt x="1046" y="581"/>
                </a:lnTo>
                <a:lnTo>
                  <a:pt x="1091" y="571"/>
                </a:lnTo>
                <a:lnTo>
                  <a:pt x="1135" y="568"/>
                </a:lnTo>
                <a:lnTo>
                  <a:pt x="1180" y="571"/>
                </a:lnTo>
                <a:lnTo>
                  <a:pt x="1222" y="580"/>
                </a:lnTo>
                <a:lnTo>
                  <a:pt x="1261" y="594"/>
                </a:lnTo>
                <a:lnTo>
                  <a:pt x="1296" y="615"/>
                </a:lnTo>
                <a:lnTo>
                  <a:pt x="1328" y="640"/>
                </a:lnTo>
                <a:lnTo>
                  <a:pt x="1578" y="888"/>
                </a:lnTo>
                <a:lnTo>
                  <a:pt x="1857" y="1166"/>
                </a:lnTo>
                <a:lnTo>
                  <a:pt x="1893" y="1208"/>
                </a:lnTo>
                <a:lnTo>
                  <a:pt x="1924" y="1253"/>
                </a:lnTo>
                <a:lnTo>
                  <a:pt x="1948" y="1302"/>
                </a:lnTo>
                <a:lnTo>
                  <a:pt x="1965" y="1353"/>
                </a:lnTo>
                <a:lnTo>
                  <a:pt x="1974" y="1408"/>
                </a:lnTo>
                <a:lnTo>
                  <a:pt x="1979" y="1466"/>
                </a:lnTo>
                <a:lnTo>
                  <a:pt x="1979" y="1723"/>
                </a:lnTo>
                <a:lnTo>
                  <a:pt x="1046" y="1723"/>
                </a:lnTo>
                <a:lnTo>
                  <a:pt x="1000" y="1726"/>
                </a:lnTo>
                <a:lnTo>
                  <a:pt x="957" y="1735"/>
                </a:lnTo>
                <a:lnTo>
                  <a:pt x="915" y="1747"/>
                </a:lnTo>
                <a:lnTo>
                  <a:pt x="876" y="1765"/>
                </a:lnTo>
                <a:lnTo>
                  <a:pt x="841" y="1789"/>
                </a:lnTo>
                <a:lnTo>
                  <a:pt x="810" y="1816"/>
                </a:lnTo>
                <a:lnTo>
                  <a:pt x="793" y="1834"/>
                </a:lnTo>
                <a:lnTo>
                  <a:pt x="778" y="1855"/>
                </a:lnTo>
                <a:lnTo>
                  <a:pt x="764" y="1880"/>
                </a:lnTo>
                <a:lnTo>
                  <a:pt x="751" y="1908"/>
                </a:lnTo>
                <a:lnTo>
                  <a:pt x="744" y="1940"/>
                </a:lnTo>
                <a:lnTo>
                  <a:pt x="741" y="1976"/>
                </a:lnTo>
                <a:lnTo>
                  <a:pt x="743" y="2006"/>
                </a:lnTo>
                <a:lnTo>
                  <a:pt x="747" y="2029"/>
                </a:lnTo>
                <a:lnTo>
                  <a:pt x="753" y="2047"/>
                </a:lnTo>
                <a:lnTo>
                  <a:pt x="760" y="2061"/>
                </a:lnTo>
                <a:lnTo>
                  <a:pt x="769" y="2071"/>
                </a:lnTo>
                <a:lnTo>
                  <a:pt x="778" y="2078"/>
                </a:lnTo>
                <a:lnTo>
                  <a:pt x="786" y="2082"/>
                </a:lnTo>
                <a:lnTo>
                  <a:pt x="796" y="2084"/>
                </a:lnTo>
                <a:lnTo>
                  <a:pt x="2867" y="2082"/>
                </a:lnTo>
                <a:lnTo>
                  <a:pt x="2946" y="2087"/>
                </a:lnTo>
                <a:lnTo>
                  <a:pt x="3023" y="2098"/>
                </a:lnTo>
                <a:lnTo>
                  <a:pt x="3100" y="2119"/>
                </a:lnTo>
                <a:lnTo>
                  <a:pt x="3175" y="2145"/>
                </a:lnTo>
                <a:lnTo>
                  <a:pt x="3249" y="2182"/>
                </a:lnTo>
                <a:lnTo>
                  <a:pt x="3322" y="2225"/>
                </a:lnTo>
                <a:lnTo>
                  <a:pt x="3392" y="2276"/>
                </a:lnTo>
                <a:lnTo>
                  <a:pt x="3462" y="2335"/>
                </a:lnTo>
                <a:lnTo>
                  <a:pt x="3480" y="2352"/>
                </a:lnTo>
                <a:lnTo>
                  <a:pt x="3499" y="2370"/>
                </a:lnTo>
                <a:lnTo>
                  <a:pt x="3522" y="2392"/>
                </a:lnTo>
                <a:lnTo>
                  <a:pt x="3545" y="2415"/>
                </a:lnTo>
                <a:lnTo>
                  <a:pt x="3571" y="2440"/>
                </a:lnTo>
                <a:lnTo>
                  <a:pt x="3597" y="2465"/>
                </a:lnTo>
                <a:lnTo>
                  <a:pt x="3622" y="2489"/>
                </a:lnTo>
                <a:lnTo>
                  <a:pt x="3646" y="2514"/>
                </a:lnTo>
                <a:lnTo>
                  <a:pt x="3670" y="2536"/>
                </a:lnTo>
                <a:lnTo>
                  <a:pt x="3692" y="2559"/>
                </a:lnTo>
                <a:lnTo>
                  <a:pt x="3710" y="2577"/>
                </a:lnTo>
                <a:lnTo>
                  <a:pt x="3727" y="2594"/>
                </a:lnTo>
                <a:lnTo>
                  <a:pt x="3739" y="2606"/>
                </a:lnTo>
                <a:lnTo>
                  <a:pt x="3749" y="2616"/>
                </a:lnTo>
                <a:lnTo>
                  <a:pt x="3753" y="2620"/>
                </a:lnTo>
                <a:lnTo>
                  <a:pt x="3645" y="2729"/>
                </a:lnTo>
                <a:lnTo>
                  <a:pt x="3640" y="2726"/>
                </a:lnTo>
                <a:lnTo>
                  <a:pt x="3633" y="2718"/>
                </a:lnTo>
                <a:lnTo>
                  <a:pt x="3621" y="2705"/>
                </a:lnTo>
                <a:lnTo>
                  <a:pt x="3605" y="2690"/>
                </a:lnTo>
                <a:lnTo>
                  <a:pt x="3586" y="2670"/>
                </a:lnTo>
                <a:lnTo>
                  <a:pt x="3565" y="2649"/>
                </a:lnTo>
                <a:lnTo>
                  <a:pt x="3541" y="2627"/>
                </a:lnTo>
                <a:lnTo>
                  <a:pt x="3516" y="2602"/>
                </a:lnTo>
                <a:lnTo>
                  <a:pt x="3491" y="2578"/>
                </a:lnTo>
                <a:lnTo>
                  <a:pt x="3466" y="2553"/>
                </a:lnTo>
                <a:lnTo>
                  <a:pt x="3441" y="2528"/>
                </a:lnTo>
                <a:lnTo>
                  <a:pt x="3417" y="2506"/>
                </a:lnTo>
                <a:lnTo>
                  <a:pt x="3395" y="2483"/>
                </a:lnTo>
                <a:lnTo>
                  <a:pt x="3375" y="2465"/>
                </a:lnTo>
                <a:lnTo>
                  <a:pt x="3358" y="2450"/>
                </a:lnTo>
                <a:lnTo>
                  <a:pt x="3291" y="2392"/>
                </a:lnTo>
                <a:lnTo>
                  <a:pt x="3223" y="2345"/>
                </a:lnTo>
                <a:lnTo>
                  <a:pt x="3154" y="2307"/>
                </a:lnTo>
                <a:lnTo>
                  <a:pt x="3083" y="2276"/>
                </a:lnTo>
                <a:lnTo>
                  <a:pt x="3012" y="2254"/>
                </a:lnTo>
                <a:lnTo>
                  <a:pt x="2941" y="2242"/>
                </a:lnTo>
                <a:lnTo>
                  <a:pt x="2867" y="2237"/>
                </a:lnTo>
                <a:lnTo>
                  <a:pt x="772" y="2237"/>
                </a:lnTo>
                <a:lnTo>
                  <a:pt x="739" y="2235"/>
                </a:lnTo>
                <a:lnTo>
                  <a:pt x="709" y="2228"/>
                </a:lnTo>
                <a:lnTo>
                  <a:pt x="683" y="2216"/>
                </a:lnTo>
                <a:lnTo>
                  <a:pt x="658" y="2198"/>
                </a:lnTo>
                <a:lnTo>
                  <a:pt x="637" y="2176"/>
                </a:lnTo>
                <a:lnTo>
                  <a:pt x="620" y="2148"/>
                </a:lnTo>
                <a:lnTo>
                  <a:pt x="606" y="2114"/>
                </a:lnTo>
                <a:lnTo>
                  <a:pt x="595" y="2074"/>
                </a:lnTo>
                <a:lnTo>
                  <a:pt x="589" y="2029"/>
                </a:lnTo>
                <a:lnTo>
                  <a:pt x="586" y="1978"/>
                </a:lnTo>
                <a:lnTo>
                  <a:pt x="591" y="1925"/>
                </a:lnTo>
                <a:lnTo>
                  <a:pt x="600" y="1874"/>
                </a:lnTo>
                <a:lnTo>
                  <a:pt x="617" y="1827"/>
                </a:lnTo>
                <a:lnTo>
                  <a:pt x="641" y="1782"/>
                </a:lnTo>
                <a:lnTo>
                  <a:pt x="670" y="1740"/>
                </a:lnTo>
                <a:lnTo>
                  <a:pt x="704" y="1702"/>
                </a:lnTo>
                <a:lnTo>
                  <a:pt x="743" y="1669"/>
                </a:lnTo>
                <a:lnTo>
                  <a:pt x="786" y="1640"/>
                </a:lnTo>
                <a:lnTo>
                  <a:pt x="832" y="1616"/>
                </a:lnTo>
                <a:lnTo>
                  <a:pt x="883" y="1595"/>
                </a:lnTo>
                <a:lnTo>
                  <a:pt x="934" y="1581"/>
                </a:lnTo>
                <a:lnTo>
                  <a:pt x="989" y="1573"/>
                </a:lnTo>
                <a:lnTo>
                  <a:pt x="1046" y="1568"/>
                </a:lnTo>
                <a:lnTo>
                  <a:pt x="1824" y="1568"/>
                </a:lnTo>
                <a:lnTo>
                  <a:pt x="1824" y="1466"/>
                </a:lnTo>
                <a:lnTo>
                  <a:pt x="1821" y="1422"/>
                </a:lnTo>
                <a:lnTo>
                  <a:pt x="1811" y="1380"/>
                </a:lnTo>
                <a:lnTo>
                  <a:pt x="1797" y="1342"/>
                </a:lnTo>
                <a:lnTo>
                  <a:pt x="1775" y="1307"/>
                </a:lnTo>
                <a:lnTo>
                  <a:pt x="1747" y="1275"/>
                </a:lnTo>
                <a:lnTo>
                  <a:pt x="1469" y="999"/>
                </a:lnTo>
                <a:lnTo>
                  <a:pt x="1219" y="749"/>
                </a:lnTo>
                <a:lnTo>
                  <a:pt x="1202" y="737"/>
                </a:lnTo>
                <a:lnTo>
                  <a:pt x="1181" y="728"/>
                </a:lnTo>
                <a:lnTo>
                  <a:pt x="1156" y="723"/>
                </a:lnTo>
                <a:lnTo>
                  <a:pt x="1128" y="722"/>
                </a:lnTo>
                <a:lnTo>
                  <a:pt x="1098" y="728"/>
                </a:lnTo>
                <a:lnTo>
                  <a:pt x="1067" y="736"/>
                </a:lnTo>
                <a:lnTo>
                  <a:pt x="1035" y="753"/>
                </a:lnTo>
                <a:lnTo>
                  <a:pt x="761" y="912"/>
                </a:lnTo>
                <a:lnTo>
                  <a:pt x="517" y="1054"/>
                </a:lnTo>
                <a:lnTo>
                  <a:pt x="471" y="1077"/>
                </a:lnTo>
                <a:lnTo>
                  <a:pt x="423" y="1092"/>
                </a:lnTo>
                <a:lnTo>
                  <a:pt x="374" y="1099"/>
                </a:lnTo>
                <a:lnTo>
                  <a:pt x="325" y="1099"/>
                </a:lnTo>
                <a:lnTo>
                  <a:pt x="278" y="1091"/>
                </a:lnTo>
                <a:lnTo>
                  <a:pt x="235" y="1075"/>
                </a:lnTo>
                <a:lnTo>
                  <a:pt x="194" y="1054"/>
                </a:lnTo>
                <a:lnTo>
                  <a:pt x="155" y="1028"/>
                </a:lnTo>
                <a:lnTo>
                  <a:pt x="120" y="994"/>
                </a:lnTo>
                <a:lnTo>
                  <a:pt x="88" y="957"/>
                </a:lnTo>
                <a:lnTo>
                  <a:pt x="59" y="913"/>
                </a:lnTo>
                <a:lnTo>
                  <a:pt x="32" y="866"/>
                </a:lnTo>
                <a:lnTo>
                  <a:pt x="14" y="830"/>
                </a:lnTo>
                <a:lnTo>
                  <a:pt x="3" y="793"/>
                </a:lnTo>
                <a:lnTo>
                  <a:pt x="0" y="757"/>
                </a:lnTo>
                <a:lnTo>
                  <a:pt x="4" y="725"/>
                </a:lnTo>
                <a:lnTo>
                  <a:pt x="15" y="693"/>
                </a:lnTo>
                <a:lnTo>
                  <a:pt x="35" y="663"/>
                </a:lnTo>
                <a:lnTo>
                  <a:pt x="60" y="638"/>
                </a:lnTo>
                <a:lnTo>
                  <a:pt x="94" y="615"/>
                </a:lnTo>
                <a:lnTo>
                  <a:pt x="585" y="327"/>
                </a:lnTo>
                <a:lnTo>
                  <a:pt x="1049" y="56"/>
                </a:lnTo>
                <a:lnTo>
                  <a:pt x="1089" y="36"/>
                </a:lnTo>
                <a:lnTo>
                  <a:pt x="1135" y="21"/>
                </a:lnTo>
                <a:lnTo>
                  <a:pt x="1184" y="11"/>
                </a:lnTo>
                <a:lnTo>
                  <a:pt x="1234" y="7"/>
                </a:lnTo>
                <a:lnTo>
                  <a:pt x="1287" y="8"/>
                </a:lnTo>
                <a:lnTo>
                  <a:pt x="1339" y="15"/>
                </a:lnTo>
                <a:lnTo>
                  <a:pt x="1391" y="28"/>
                </a:lnTo>
                <a:lnTo>
                  <a:pt x="1441" y="47"/>
                </a:lnTo>
                <a:lnTo>
                  <a:pt x="1487" y="74"/>
                </a:lnTo>
                <a:lnTo>
                  <a:pt x="1536" y="45"/>
                </a:lnTo>
                <a:lnTo>
                  <a:pt x="1586" y="24"/>
                </a:lnTo>
                <a:lnTo>
                  <a:pt x="1639" y="8"/>
                </a:lnTo>
                <a:lnTo>
                  <a:pt x="1692" y="1"/>
                </a:lnTo>
                <a:lnTo>
                  <a:pt x="1747" y="1"/>
                </a:lnTo>
                <a:lnTo>
                  <a:pt x="1801" y="8"/>
                </a:lnTo>
                <a:lnTo>
                  <a:pt x="1853" y="24"/>
                </a:lnTo>
                <a:lnTo>
                  <a:pt x="1905" y="45"/>
                </a:lnTo>
                <a:lnTo>
                  <a:pt x="1952" y="74"/>
                </a:lnTo>
                <a:lnTo>
                  <a:pt x="2000" y="45"/>
                </a:lnTo>
                <a:lnTo>
                  <a:pt x="2048" y="24"/>
                </a:lnTo>
                <a:lnTo>
                  <a:pt x="2100" y="10"/>
                </a:lnTo>
                <a:lnTo>
                  <a:pt x="2153" y="1"/>
                </a:lnTo>
                <a:lnTo>
                  <a:pt x="2206" y="1"/>
                </a:lnTo>
                <a:lnTo>
                  <a:pt x="2259" y="8"/>
                </a:lnTo>
                <a:lnTo>
                  <a:pt x="2312" y="21"/>
                </a:lnTo>
                <a:lnTo>
                  <a:pt x="2363" y="42"/>
                </a:lnTo>
                <a:lnTo>
                  <a:pt x="2410" y="70"/>
                </a:lnTo>
                <a:lnTo>
                  <a:pt x="2453" y="43"/>
                </a:lnTo>
                <a:lnTo>
                  <a:pt x="2501" y="24"/>
                </a:lnTo>
                <a:lnTo>
                  <a:pt x="2548" y="10"/>
                </a:lnTo>
                <a:lnTo>
                  <a:pt x="2597" y="3"/>
                </a:lnTo>
                <a:lnTo>
                  <a:pt x="2648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67" name="Group 180"/>
          <p:cNvGrpSpPr>
            <a:grpSpLocks noChangeAspect="1"/>
          </p:cNvGrpSpPr>
          <p:nvPr/>
        </p:nvGrpSpPr>
        <p:grpSpPr bwMode="auto">
          <a:xfrm>
            <a:off x="5499101" y="4299794"/>
            <a:ext cx="276225" cy="273050"/>
            <a:chOff x="10747" y="2191"/>
            <a:chExt cx="984" cy="958"/>
          </a:xfrm>
        </p:grpSpPr>
        <p:sp>
          <p:nvSpPr>
            <p:cNvPr id="186" name="Freeform 181" descr="넓은 상향 대각선"/>
            <p:cNvSpPr>
              <a:spLocks noChangeAspect="1" noEditPoints="1"/>
            </p:cNvSpPr>
            <p:nvPr/>
          </p:nvSpPr>
          <p:spPr bwMode="auto">
            <a:xfrm>
              <a:off x="11106" y="2188"/>
              <a:ext cx="624" cy="613"/>
            </a:xfrm>
            <a:custGeom>
              <a:avLst/>
              <a:gdLst>
                <a:gd name="T0" fmla="*/ 0 w 2508"/>
                <a:gd name="T1" fmla="*/ 0 h 2449"/>
                <a:gd name="T2" fmla="*/ 0 w 2508"/>
                <a:gd name="T3" fmla="*/ 0 h 2449"/>
                <a:gd name="T4" fmla="*/ 0 w 2508"/>
                <a:gd name="T5" fmla="*/ 0 h 2449"/>
                <a:gd name="T6" fmla="*/ 0 w 2508"/>
                <a:gd name="T7" fmla="*/ 0 h 2449"/>
                <a:gd name="T8" fmla="*/ 0 w 2508"/>
                <a:gd name="T9" fmla="*/ 0 h 2449"/>
                <a:gd name="T10" fmla="*/ 0 w 2508"/>
                <a:gd name="T11" fmla="*/ 0 h 2449"/>
                <a:gd name="T12" fmla="*/ 0 w 2508"/>
                <a:gd name="T13" fmla="*/ 0 h 2449"/>
                <a:gd name="T14" fmla="*/ 0 w 2508"/>
                <a:gd name="T15" fmla="*/ 0 h 2449"/>
                <a:gd name="T16" fmla="*/ 0 w 2508"/>
                <a:gd name="T17" fmla="*/ 0 h 2449"/>
                <a:gd name="T18" fmla="*/ 0 w 2508"/>
                <a:gd name="T19" fmla="*/ 0 h 2449"/>
                <a:gd name="T20" fmla="*/ 0 w 2508"/>
                <a:gd name="T21" fmla="*/ 0 h 2449"/>
                <a:gd name="T22" fmla="*/ 0 w 2508"/>
                <a:gd name="T23" fmla="*/ 0 h 2449"/>
                <a:gd name="T24" fmla="*/ 0 w 2508"/>
                <a:gd name="T25" fmla="*/ 0 h 2449"/>
                <a:gd name="T26" fmla="*/ 0 w 2508"/>
                <a:gd name="T27" fmla="*/ 0 h 2449"/>
                <a:gd name="T28" fmla="*/ 0 w 2508"/>
                <a:gd name="T29" fmla="*/ 0 h 2449"/>
                <a:gd name="T30" fmla="*/ 0 w 2508"/>
                <a:gd name="T31" fmla="*/ 0 h 2449"/>
                <a:gd name="T32" fmla="*/ 0 w 2508"/>
                <a:gd name="T33" fmla="*/ 0 h 2449"/>
                <a:gd name="T34" fmla="*/ 0 w 2508"/>
                <a:gd name="T35" fmla="*/ 0 h 2449"/>
                <a:gd name="T36" fmla="*/ 0 w 2508"/>
                <a:gd name="T37" fmla="*/ 0 h 2449"/>
                <a:gd name="T38" fmla="*/ 0 w 2508"/>
                <a:gd name="T39" fmla="*/ 0 h 2449"/>
                <a:gd name="T40" fmla="*/ 0 w 2508"/>
                <a:gd name="T41" fmla="*/ 0 h 2449"/>
                <a:gd name="T42" fmla="*/ 0 w 2508"/>
                <a:gd name="T43" fmla="*/ 0 h 2449"/>
                <a:gd name="T44" fmla="*/ 0 w 2508"/>
                <a:gd name="T45" fmla="*/ 0 h 2449"/>
                <a:gd name="T46" fmla="*/ 0 w 2508"/>
                <a:gd name="T47" fmla="*/ 0 h 2449"/>
                <a:gd name="T48" fmla="*/ 0 w 2508"/>
                <a:gd name="T49" fmla="*/ 0 h 2449"/>
                <a:gd name="T50" fmla="*/ 0 w 2508"/>
                <a:gd name="T51" fmla="*/ 0 h 2449"/>
                <a:gd name="T52" fmla="*/ 0 w 2508"/>
                <a:gd name="T53" fmla="*/ 0 h 2449"/>
                <a:gd name="T54" fmla="*/ 0 w 2508"/>
                <a:gd name="T55" fmla="*/ 0 h 2449"/>
                <a:gd name="T56" fmla="*/ 0 w 2508"/>
                <a:gd name="T57" fmla="*/ 0 h 2449"/>
                <a:gd name="T58" fmla="*/ 0 w 2508"/>
                <a:gd name="T59" fmla="*/ 0 h 2449"/>
                <a:gd name="T60" fmla="*/ 0 w 2508"/>
                <a:gd name="T61" fmla="*/ 0 h 2449"/>
                <a:gd name="T62" fmla="*/ 0 w 2508"/>
                <a:gd name="T63" fmla="*/ 0 h 2449"/>
                <a:gd name="T64" fmla="*/ 0 w 2508"/>
                <a:gd name="T65" fmla="*/ 0 h 2449"/>
                <a:gd name="T66" fmla="*/ 0 w 2508"/>
                <a:gd name="T67" fmla="*/ 0 h 2449"/>
                <a:gd name="T68" fmla="*/ 0 w 2508"/>
                <a:gd name="T69" fmla="*/ 0 h 2449"/>
                <a:gd name="T70" fmla="*/ 0 w 2508"/>
                <a:gd name="T71" fmla="*/ 0 h 2449"/>
                <a:gd name="T72" fmla="*/ 0 w 2508"/>
                <a:gd name="T73" fmla="*/ 0 h 2449"/>
                <a:gd name="T74" fmla="*/ 0 w 2508"/>
                <a:gd name="T75" fmla="*/ 0 h 2449"/>
                <a:gd name="T76" fmla="*/ 0 w 2508"/>
                <a:gd name="T77" fmla="*/ 0 h 2449"/>
                <a:gd name="T78" fmla="*/ 0 w 2508"/>
                <a:gd name="T79" fmla="*/ 0 h 2449"/>
                <a:gd name="T80" fmla="*/ 0 w 2508"/>
                <a:gd name="T81" fmla="*/ 0 h 2449"/>
                <a:gd name="T82" fmla="*/ 0 w 2508"/>
                <a:gd name="T83" fmla="*/ 0 h 2449"/>
                <a:gd name="T84" fmla="*/ 0 w 2508"/>
                <a:gd name="T85" fmla="*/ 0 h 2449"/>
                <a:gd name="T86" fmla="*/ 0 w 2508"/>
                <a:gd name="T87" fmla="*/ 0 h 2449"/>
                <a:gd name="T88" fmla="*/ 0 w 2508"/>
                <a:gd name="T89" fmla="*/ 0 h 2449"/>
                <a:gd name="T90" fmla="*/ 0 w 2508"/>
                <a:gd name="T91" fmla="*/ 0 h 2449"/>
                <a:gd name="T92" fmla="*/ 0 w 2508"/>
                <a:gd name="T93" fmla="*/ 0 h 2449"/>
                <a:gd name="T94" fmla="*/ 0 w 2508"/>
                <a:gd name="T95" fmla="*/ 0 h 2449"/>
                <a:gd name="T96" fmla="*/ 0 w 2508"/>
                <a:gd name="T97" fmla="*/ 0 h 2449"/>
                <a:gd name="T98" fmla="*/ 0 w 2508"/>
                <a:gd name="T99" fmla="*/ 0 h 2449"/>
                <a:gd name="T100" fmla="*/ 0 w 2508"/>
                <a:gd name="T101" fmla="*/ 0 h 2449"/>
                <a:gd name="T102" fmla="*/ 0 w 2508"/>
                <a:gd name="T103" fmla="*/ 0 h 2449"/>
                <a:gd name="T104" fmla="*/ 0 w 2508"/>
                <a:gd name="T105" fmla="*/ 0 h 2449"/>
                <a:gd name="T106" fmla="*/ 0 w 2508"/>
                <a:gd name="T107" fmla="*/ 0 h 2449"/>
                <a:gd name="T108" fmla="*/ 0 w 2508"/>
                <a:gd name="T109" fmla="*/ 0 h 2449"/>
                <a:gd name="T110" fmla="*/ 0 w 2508"/>
                <a:gd name="T111" fmla="*/ 0 h 244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508"/>
                <a:gd name="T169" fmla="*/ 0 h 2449"/>
                <a:gd name="T170" fmla="*/ 2508 w 2508"/>
                <a:gd name="T171" fmla="*/ 2449 h 244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508" h="2449">
                  <a:moveTo>
                    <a:pt x="1219" y="371"/>
                  </a:moveTo>
                  <a:lnTo>
                    <a:pt x="1148" y="377"/>
                  </a:lnTo>
                  <a:lnTo>
                    <a:pt x="1078" y="388"/>
                  </a:lnTo>
                  <a:lnTo>
                    <a:pt x="1010" y="405"/>
                  </a:lnTo>
                  <a:lnTo>
                    <a:pt x="942" y="427"/>
                  </a:lnTo>
                  <a:lnTo>
                    <a:pt x="876" y="454"/>
                  </a:lnTo>
                  <a:lnTo>
                    <a:pt x="811" y="488"/>
                  </a:lnTo>
                  <a:lnTo>
                    <a:pt x="750" y="526"/>
                  </a:lnTo>
                  <a:lnTo>
                    <a:pt x="691" y="571"/>
                  </a:lnTo>
                  <a:lnTo>
                    <a:pt x="636" y="620"/>
                  </a:lnTo>
                  <a:lnTo>
                    <a:pt x="585" y="675"/>
                  </a:lnTo>
                  <a:lnTo>
                    <a:pt x="540" y="732"/>
                  </a:lnTo>
                  <a:lnTo>
                    <a:pt x="500" y="792"/>
                  </a:lnTo>
                  <a:lnTo>
                    <a:pt x="466" y="855"/>
                  </a:lnTo>
                  <a:lnTo>
                    <a:pt x="437" y="920"/>
                  </a:lnTo>
                  <a:lnTo>
                    <a:pt x="415" y="986"/>
                  </a:lnTo>
                  <a:lnTo>
                    <a:pt x="398" y="1053"/>
                  </a:lnTo>
                  <a:lnTo>
                    <a:pt x="387" y="1122"/>
                  </a:lnTo>
                  <a:lnTo>
                    <a:pt x="381" y="1190"/>
                  </a:lnTo>
                  <a:lnTo>
                    <a:pt x="381" y="1259"/>
                  </a:lnTo>
                  <a:lnTo>
                    <a:pt x="387" y="1327"/>
                  </a:lnTo>
                  <a:lnTo>
                    <a:pt x="398" y="1396"/>
                  </a:lnTo>
                  <a:lnTo>
                    <a:pt x="415" y="1463"/>
                  </a:lnTo>
                  <a:lnTo>
                    <a:pt x="437" y="1529"/>
                  </a:lnTo>
                  <a:lnTo>
                    <a:pt x="466" y="1594"/>
                  </a:lnTo>
                  <a:lnTo>
                    <a:pt x="500" y="1657"/>
                  </a:lnTo>
                  <a:lnTo>
                    <a:pt x="540" y="1717"/>
                  </a:lnTo>
                  <a:lnTo>
                    <a:pt x="585" y="1774"/>
                  </a:lnTo>
                  <a:lnTo>
                    <a:pt x="636" y="1829"/>
                  </a:lnTo>
                  <a:lnTo>
                    <a:pt x="691" y="1878"/>
                  </a:lnTo>
                  <a:lnTo>
                    <a:pt x="750" y="1923"/>
                  </a:lnTo>
                  <a:lnTo>
                    <a:pt x="811" y="1961"/>
                  </a:lnTo>
                  <a:lnTo>
                    <a:pt x="876" y="1995"/>
                  </a:lnTo>
                  <a:lnTo>
                    <a:pt x="942" y="2022"/>
                  </a:lnTo>
                  <a:lnTo>
                    <a:pt x="1010" y="2044"/>
                  </a:lnTo>
                  <a:lnTo>
                    <a:pt x="1078" y="2061"/>
                  </a:lnTo>
                  <a:lnTo>
                    <a:pt x="1148" y="2072"/>
                  </a:lnTo>
                  <a:lnTo>
                    <a:pt x="1219" y="2078"/>
                  </a:lnTo>
                  <a:lnTo>
                    <a:pt x="1289" y="2078"/>
                  </a:lnTo>
                  <a:lnTo>
                    <a:pt x="1360" y="2072"/>
                  </a:lnTo>
                  <a:lnTo>
                    <a:pt x="1429" y="2061"/>
                  </a:lnTo>
                  <a:lnTo>
                    <a:pt x="1498" y="2044"/>
                  </a:lnTo>
                  <a:lnTo>
                    <a:pt x="1566" y="2022"/>
                  </a:lnTo>
                  <a:lnTo>
                    <a:pt x="1633" y="1995"/>
                  </a:lnTo>
                  <a:lnTo>
                    <a:pt x="1696" y="1961"/>
                  </a:lnTo>
                  <a:lnTo>
                    <a:pt x="1758" y="1923"/>
                  </a:lnTo>
                  <a:lnTo>
                    <a:pt x="1817" y="1878"/>
                  </a:lnTo>
                  <a:lnTo>
                    <a:pt x="1872" y="1829"/>
                  </a:lnTo>
                  <a:lnTo>
                    <a:pt x="1922" y="1774"/>
                  </a:lnTo>
                  <a:lnTo>
                    <a:pt x="1968" y="1717"/>
                  </a:lnTo>
                  <a:lnTo>
                    <a:pt x="2008" y="1657"/>
                  </a:lnTo>
                  <a:lnTo>
                    <a:pt x="2041" y="1594"/>
                  </a:lnTo>
                  <a:lnTo>
                    <a:pt x="2070" y="1529"/>
                  </a:lnTo>
                  <a:lnTo>
                    <a:pt x="2093" y="1463"/>
                  </a:lnTo>
                  <a:lnTo>
                    <a:pt x="2110" y="1396"/>
                  </a:lnTo>
                  <a:lnTo>
                    <a:pt x="2121" y="1327"/>
                  </a:lnTo>
                  <a:lnTo>
                    <a:pt x="2127" y="1259"/>
                  </a:lnTo>
                  <a:lnTo>
                    <a:pt x="2127" y="1190"/>
                  </a:lnTo>
                  <a:lnTo>
                    <a:pt x="2121" y="1122"/>
                  </a:lnTo>
                  <a:lnTo>
                    <a:pt x="2110" y="1053"/>
                  </a:lnTo>
                  <a:lnTo>
                    <a:pt x="2093" y="986"/>
                  </a:lnTo>
                  <a:lnTo>
                    <a:pt x="2070" y="920"/>
                  </a:lnTo>
                  <a:lnTo>
                    <a:pt x="2041" y="855"/>
                  </a:lnTo>
                  <a:lnTo>
                    <a:pt x="2008" y="792"/>
                  </a:lnTo>
                  <a:lnTo>
                    <a:pt x="1968" y="732"/>
                  </a:lnTo>
                  <a:lnTo>
                    <a:pt x="1922" y="675"/>
                  </a:lnTo>
                  <a:lnTo>
                    <a:pt x="1872" y="620"/>
                  </a:lnTo>
                  <a:lnTo>
                    <a:pt x="1817" y="571"/>
                  </a:lnTo>
                  <a:lnTo>
                    <a:pt x="1758" y="526"/>
                  </a:lnTo>
                  <a:lnTo>
                    <a:pt x="1696" y="488"/>
                  </a:lnTo>
                  <a:lnTo>
                    <a:pt x="1633" y="454"/>
                  </a:lnTo>
                  <a:lnTo>
                    <a:pt x="1566" y="427"/>
                  </a:lnTo>
                  <a:lnTo>
                    <a:pt x="1498" y="405"/>
                  </a:lnTo>
                  <a:lnTo>
                    <a:pt x="1429" y="388"/>
                  </a:lnTo>
                  <a:lnTo>
                    <a:pt x="1360" y="377"/>
                  </a:lnTo>
                  <a:lnTo>
                    <a:pt x="1289" y="371"/>
                  </a:lnTo>
                  <a:lnTo>
                    <a:pt x="1219" y="371"/>
                  </a:lnTo>
                  <a:close/>
                  <a:moveTo>
                    <a:pt x="1212" y="0"/>
                  </a:moveTo>
                  <a:lnTo>
                    <a:pt x="1296" y="0"/>
                  </a:lnTo>
                  <a:lnTo>
                    <a:pt x="1379" y="4"/>
                  </a:lnTo>
                  <a:lnTo>
                    <a:pt x="1463" y="15"/>
                  </a:lnTo>
                  <a:lnTo>
                    <a:pt x="1545" y="32"/>
                  </a:lnTo>
                  <a:lnTo>
                    <a:pt x="1627" y="54"/>
                  </a:lnTo>
                  <a:lnTo>
                    <a:pt x="1706" y="80"/>
                  </a:lnTo>
                  <a:lnTo>
                    <a:pt x="1784" y="113"/>
                  </a:lnTo>
                  <a:lnTo>
                    <a:pt x="1861" y="151"/>
                  </a:lnTo>
                  <a:lnTo>
                    <a:pt x="1936" y="194"/>
                  </a:lnTo>
                  <a:lnTo>
                    <a:pt x="2007" y="244"/>
                  </a:lnTo>
                  <a:lnTo>
                    <a:pt x="2075" y="298"/>
                  </a:lnTo>
                  <a:lnTo>
                    <a:pt x="2141" y="358"/>
                  </a:lnTo>
                  <a:lnTo>
                    <a:pt x="2203" y="422"/>
                  </a:lnTo>
                  <a:lnTo>
                    <a:pt x="2258" y="489"/>
                  </a:lnTo>
                  <a:lnTo>
                    <a:pt x="2308" y="559"/>
                  </a:lnTo>
                  <a:lnTo>
                    <a:pt x="2353" y="631"/>
                  </a:lnTo>
                  <a:lnTo>
                    <a:pt x="2391" y="706"/>
                  </a:lnTo>
                  <a:lnTo>
                    <a:pt x="2425" y="783"/>
                  </a:lnTo>
                  <a:lnTo>
                    <a:pt x="2453" y="861"/>
                  </a:lnTo>
                  <a:lnTo>
                    <a:pt x="2474" y="940"/>
                  </a:lnTo>
                  <a:lnTo>
                    <a:pt x="2491" y="1021"/>
                  </a:lnTo>
                  <a:lnTo>
                    <a:pt x="2502" y="1102"/>
                  </a:lnTo>
                  <a:lnTo>
                    <a:pt x="2508" y="1183"/>
                  </a:lnTo>
                  <a:lnTo>
                    <a:pt x="2508" y="1266"/>
                  </a:lnTo>
                  <a:lnTo>
                    <a:pt x="2502" y="1347"/>
                  </a:lnTo>
                  <a:lnTo>
                    <a:pt x="2491" y="1428"/>
                  </a:lnTo>
                  <a:lnTo>
                    <a:pt x="2474" y="1509"/>
                  </a:lnTo>
                  <a:lnTo>
                    <a:pt x="2453" y="1588"/>
                  </a:lnTo>
                  <a:lnTo>
                    <a:pt x="2425" y="1666"/>
                  </a:lnTo>
                  <a:lnTo>
                    <a:pt x="2391" y="1743"/>
                  </a:lnTo>
                  <a:lnTo>
                    <a:pt x="2353" y="1818"/>
                  </a:lnTo>
                  <a:lnTo>
                    <a:pt x="2308" y="1890"/>
                  </a:lnTo>
                  <a:lnTo>
                    <a:pt x="2258" y="1960"/>
                  </a:lnTo>
                  <a:lnTo>
                    <a:pt x="2203" y="2027"/>
                  </a:lnTo>
                  <a:lnTo>
                    <a:pt x="2141" y="2091"/>
                  </a:lnTo>
                  <a:lnTo>
                    <a:pt x="2075" y="2151"/>
                  </a:lnTo>
                  <a:lnTo>
                    <a:pt x="2007" y="2205"/>
                  </a:lnTo>
                  <a:lnTo>
                    <a:pt x="1936" y="2255"/>
                  </a:lnTo>
                  <a:lnTo>
                    <a:pt x="1861" y="2298"/>
                  </a:lnTo>
                  <a:lnTo>
                    <a:pt x="1784" y="2336"/>
                  </a:lnTo>
                  <a:lnTo>
                    <a:pt x="1706" y="2369"/>
                  </a:lnTo>
                  <a:lnTo>
                    <a:pt x="1627" y="2395"/>
                  </a:lnTo>
                  <a:lnTo>
                    <a:pt x="1545" y="2417"/>
                  </a:lnTo>
                  <a:lnTo>
                    <a:pt x="1463" y="2434"/>
                  </a:lnTo>
                  <a:lnTo>
                    <a:pt x="1379" y="2445"/>
                  </a:lnTo>
                  <a:lnTo>
                    <a:pt x="1296" y="2449"/>
                  </a:lnTo>
                  <a:lnTo>
                    <a:pt x="1212" y="2449"/>
                  </a:lnTo>
                  <a:lnTo>
                    <a:pt x="1129" y="2445"/>
                  </a:lnTo>
                  <a:lnTo>
                    <a:pt x="1046" y="2434"/>
                  </a:lnTo>
                  <a:lnTo>
                    <a:pt x="963" y="2417"/>
                  </a:lnTo>
                  <a:lnTo>
                    <a:pt x="881" y="2395"/>
                  </a:lnTo>
                  <a:lnTo>
                    <a:pt x="802" y="2369"/>
                  </a:lnTo>
                  <a:lnTo>
                    <a:pt x="724" y="2336"/>
                  </a:lnTo>
                  <a:lnTo>
                    <a:pt x="647" y="2298"/>
                  </a:lnTo>
                  <a:lnTo>
                    <a:pt x="573" y="2255"/>
                  </a:lnTo>
                  <a:lnTo>
                    <a:pt x="501" y="2205"/>
                  </a:lnTo>
                  <a:lnTo>
                    <a:pt x="433" y="2151"/>
                  </a:lnTo>
                  <a:lnTo>
                    <a:pt x="366" y="2091"/>
                  </a:lnTo>
                  <a:lnTo>
                    <a:pt x="306" y="2027"/>
                  </a:lnTo>
                  <a:lnTo>
                    <a:pt x="250" y="1960"/>
                  </a:lnTo>
                  <a:lnTo>
                    <a:pt x="200" y="1890"/>
                  </a:lnTo>
                  <a:lnTo>
                    <a:pt x="156" y="1818"/>
                  </a:lnTo>
                  <a:lnTo>
                    <a:pt x="116" y="1743"/>
                  </a:lnTo>
                  <a:lnTo>
                    <a:pt x="84" y="1666"/>
                  </a:lnTo>
                  <a:lnTo>
                    <a:pt x="56" y="1588"/>
                  </a:lnTo>
                  <a:lnTo>
                    <a:pt x="33" y="1509"/>
                  </a:lnTo>
                  <a:lnTo>
                    <a:pt x="17" y="1428"/>
                  </a:lnTo>
                  <a:lnTo>
                    <a:pt x="6" y="1348"/>
                  </a:lnTo>
                  <a:lnTo>
                    <a:pt x="0" y="1266"/>
                  </a:lnTo>
                  <a:lnTo>
                    <a:pt x="0" y="1184"/>
                  </a:lnTo>
                  <a:lnTo>
                    <a:pt x="6" y="1102"/>
                  </a:lnTo>
                  <a:lnTo>
                    <a:pt x="17" y="1021"/>
                  </a:lnTo>
                  <a:lnTo>
                    <a:pt x="33" y="940"/>
                  </a:lnTo>
                  <a:lnTo>
                    <a:pt x="56" y="861"/>
                  </a:lnTo>
                  <a:lnTo>
                    <a:pt x="84" y="783"/>
                  </a:lnTo>
                  <a:lnTo>
                    <a:pt x="116" y="706"/>
                  </a:lnTo>
                  <a:lnTo>
                    <a:pt x="156" y="631"/>
                  </a:lnTo>
                  <a:lnTo>
                    <a:pt x="200" y="559"/>
                  </a:lnTo>
                  <a:lnTo>
                    <a:pt x="250" y="489"/>
                  </a:lnTo>
                  <a:lnTo>
                    <a:pt x="306" y="422"/>
                  </a:lnTo>
                  <a:lnTo>
                    <a:pt x="366" y="358"/>
                  </a:lnTo>
                  <a:lnTo>
                    <a:pt x="433" y="298"/>
                  </a:lnTo>
                  <a:lnTo>
                    <a:pt x="501" y="244"/>
                  </a:lnTo>
                  <a:lnTo>
                    <a:pt x="573" y="194"/>
                  </a:lnTo>
                  <a:lnTo>
                    <a:pt x="647" y="151"/>
                  </a:lnTo>
                  <a:lnTo>
                    <a:pt x="724" y="113"/>
                  </a:lnTo>
                  <a:lnTo>
                    <a:pt x="802" y="80"/>
                  </a:lnTo>
                  <a:lnTo>
                    <a:pt x="881" y="54"/>
                  </a:lnTo>
                  <a:lnTo>
                    <a:pt x="963" y="32"/>
                  </a:lnTo>
                  <a:lnTo>
                    <a:pt x="1046" y="15"/>
                  </a:lnTo>
                  <a:lnTo>
                    <a:pt x="1129" y="4"/>
                  </a:lnTo>
                  <a:lnTo>
                    <a:pt x="1212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87" name="Freeform 182" descr="넓은 상향 대각선"/>
            <p:cNvSpPr>
              <a:spLocks noChangeAspect="1"/>
            </p:cNvSpPr>
            <p:nvPr/>
          </p:nvSpPr>
          <p:spPr bwMode="auto">
            <a:xfrm>
              <a:off x="11058" y="2730"/>
              <a:ext cx="112" cy="110"/>
            </a:xfrm>
            <a:custGeom>
              <a:avLst/>
              <a:gdLst>
                <a:gd name="T0" fmla="*/ 0 w 449"/>
                <a:gd name="T1" fmla="*/ 0 h 438"/>
                <a:gd name="T2" fmla="*/ 0 w 449"/>
                <a:gd name="T3" fmla="*/ 0 h 438"/>
                <a:gd name="T4" fmla="*/ 0 w 449"/>
                <a:gd name="T5" fmla="*/ 0 h 438"/>
                <a:gd name="T6" fmla="*/ 0 w 449"/>
                <a:gd name="T7" fmla="*/ 0 h 438"/>
                <a:gd name="T8" fmla="*/ 0 w 449"/>
                <a:gd name="T9" fmla="*/ 0 h 438"/>
                <a:gd name="T10" fmla="*/ 0 w 449"/>
                <a:gd name="T11" fmla="*/ 0 h 438"/>
                <a:gd name="T12" fmla="*/ 0 w 449"/>
                <a:gd name="T13" fmla="*/ 0 h 438"/>
                <a:gd name="T14" fmla="*/ 0 w 449"/>
                <a:gd name="T15" fmla="*/ 0 h 438"/>
                <a:gd name="T16" fmla="*/ 0 w 449"/>
                <a:gd name="T17" fmla="*/ 0 h 438"/>
                <a:gd name="T18" fmla="*/ 0 w 449"/>
                <a:gd name="T19" fmla="*/ 0 h 438"/>
                <a:gd name="T20" fmla="*/ 0 w 449"/>
                <a:gd name="T21" fmla="*/ 0 h 438"/>
                <a:gd name="T22" fmla="*/ 0 w 449"/>
                <a:gd name="T23" fmla="*/ 0 h 438"/>
                <a:gd name="T24" fmla="*/ 0 w 449"/>
                <a:gd name="T25" fmla="*/ 0 h 438"/>
                <a:gd name="T26" fmla="*/ 0 w 449"/>
                <a:gd name="T27" fmla="*/ 0 h 438"/>
                <a:gd name="T28" fmla="*/ 0 w 449"/>
                <a:gd name="T29" fmla="*/ 0 h 438"/>
                <a:gd name="T30" fmla="*/ 0 w 449"/>
                <a:gd name="T31" fmla="*/ 0 h 438"/>
                <a:gd name="T32" fmla="*/ 0 w 449"/>
                <a:gd name="T33" fmla="*/ 0 h 438"/>
                <a:gd name="T34" fmla="*/ 0 w 449"/>
                <a:gd name="T35" fmla="*/ 0 h 438"/>
                <a:gd name="T36" fmla="*/ 0 w 449"/>
                <a:gd name="T37" fmla="*/ 0 h 438"/>
                <a:gd name="T38" fmla="*/ 0 w 449"/>
                <a:gd name="T39" fmla="*/ 0 h 438"/>
                <a:gd name="T40" fmla="*/ 0 w 449"/>
                <a:gd name="T41" fmla="*/ 0 h 438"/>
                <a:gd name="T42" fmla="*/ 0 w 449"/>
                <a:gd name="T43" fmla="*/ 0 h 438"/>
                <a:gd name="T44" fmla="*/ 0 w 449"/>
                <a:gd name="T45" fmla="*/ 0 h 438"/>
                <a:gd name="T46" fmla="*/ 0 w 449"/>
                <a:gd name="T47" fmla="*/ 0 h 4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9"/>
                <a:gd name="T73" fmla="*/ 0 h 438"/>
                <a:gd name="T74" fmla="*/ 449 w 449"/>
                <a:gd name="T75" fmla="*/ 438 h 4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9" h="438">
                  <a:moveTo>
                    <a:pt x="194" y="0"/>
                  </a:moveTo>
                  <a:lnTo>
                    <a:pt x="232" y="2"/>
                  </a:lnTo>
                  <a:lnTo>
                    <a:pt x="271" y="11"/>
                  </a:lnTo>
                  <a:lnTo>
                    <a:pt x="308" y="25"/>
                  </a:lnTo>
                  <a:lnTo>
                    <a:pt x="342" y="45"/>
                  </a:lnTo>
                  <a:lnTo>
                    <a:pt x="374" y="72"/>
                  </a:lnTo>
                  <a:lnTo>
                    <a:pt x="401" y="103"/>
                  </a:lnTo>
                  <a:lnTo>
                    <a:pt x="421" y="137"/>
                  </a:lnTo>
                  <a:lnTo>
                    <a:pt x="437" y="173"/>
                  </a:lnTo>
                  <a:lnTo>
                    <a:pt x="445" y="210"/>
                  </a:lnTo>
                  <a:lnTo>
                    <a:pt x="449" y="249"/>
                  </a:lnTo>
                  <a:lnTo>
                    <a:pt x="445" y="287"/>
                  </a:lnTo>
                  <a:lnTo>
                    <a:pt x="437" y="324"/>
                  </a:lnTo>
                  <a:lnTo>
                    <a:pt x="421" y="361"/>
                  </a:lnTo>
                  <a:lnTo>
                    <a:pt x="401" y="394"/>
                  </a:lnTo>
                  <a:lnTo>
                    <a:pt x="374" y="425"/>
                  </a:lnTo>
                  <a:lnTo>
                    <a:pt x="361" y="438"/>
                  </a:lnTo>
                  <a:lnTo>
                    <a:pt x="0" y="85"/>
                  </a:lnTo>
                  <a:lnTo>
                    <a:pt x="13" y="72"/>
                  </a:lnTo>
                  <a:lnTo>
                    <a:pt x="45" y="45"/>
                  </a:lnTo>
                  <a:lnTo>
                    <a:pt x="80" y="25"/>
                  </a:lnTo>
                  <a:lnTo>
                    <a:pt x="116" y="11"/>
                  </a:lnTo>
                  <a:lnTo>
                    <a:pt x="154" y="2"/>
                  </a:lnTo>
                  <a:lnTo>
                    <a:pt x="194" y="0"/>
                  </a:lnTo>
                  <a:close/>
                </a:path>
              </a:pathLst>
            </a:custGeom>
            <a:pattFill prst="wdUpDiag">
              <a:fgClr>
                <a:srgbClr val="73A35C"/>
              </a:fgClr>
              <a:bgClr>
                <a:srgbClr val="538E36"/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88" name="Freeform 183" descr="넓은 상향 대각선"/>
            <p:cNvSpPr>
              <a:spLocks noChangeAspect="1"/>
            </p:cNvSpPr>
            <p:nvPr/>
          </p:nvSpPr>
          <p:spPr bwMode="auto">
            <a:xfrm>
              <a:off x="10746" y="2777"/>
              <a:ext cx="376" cy="370"/>
            </a:xfrm>
            <a:custGeom>
              <a:avLst/>
              <a:gdLst>
                <a:gd name="T0" fmla="*/ 0 w 1504"/>
                <a:gd name="T1" fmla="*/ 0 h 1470"/>
                <a:gd name="T2" fmla="*/ 0 w 1504"/>
                <a:gd name="T3" fmla="*/ 0 h 1470"/>
                <a:gd name="T4" fmla="*/ 0 w 1504"/>
                <a:gd name="T5" fmla="*/ 0 h 1470"/>
                <a:gd name="T6" fmla="*/ 0 w 1504"/>
                <a:gd name="T7" fmla="*/ 0 h 1470"/>
                <a:gd name="T8" fmla="*/ 0 w 1504"/>
                <a:gd name="T9" fmla="*/ 0 h 1470"/>
                <a:gd name="T10" fmla="*/ 0 w 1504"/>
                <a:gd name="T11" fmla="*/ 0 h 1470"/>
                <a:gd name="T12" fmla="*/ 0 w 1504"/>
                <a:gd name="T13" fmla="*/ 0 h 1470"/>
                <a:gd name="T14" fmla="*/ 0 w 1504"/>
                <a:gd name="T15" fmla="*/ 0 h 1470"/>
                <a:gd name="T16" fmla="*/ 0 w 1504"/>
                <a:gd name="T17" fmla="*/ 0 h 1470"/>
                <a:gd name="T18" fmla="*/ 0 w 1504"/>
                <a:gd name="T19" fmla="*/ 0 h 1470"/>
                <a:gd name="T20" fmla="*/ 0 w 1504"/>
                <a:gd name="T21" fmla="*/ 0 h 1470"/>
                <a:gd name="T22" fmla="*/ 0 w 1504"/>
                <a:gd name="T23" fmla="*/ 0 h 1470"/>
                <a:gd name="T24" fmla="*/ 0 w 1504"/>
                <a:gd name="T25" fmla="*/ 0 h 1470"/>
                <a:gd name="T26" fmla="*/ 0 w 1504"/>
                <a:gd name="T27" fmla="*/ 0 h 1470"/>
                <a:gd name="T28" fmla="*/ 0 w 1504"/>
                <a:gd name="T29" fmla="*/ 0 h 1470"/>
                <a:gd name="T30" fmla="*/ 0 w 1504"/>
                <a:gd name="T31" fmla="*/ 0 h 1470"/>
                <a:gd name="T32" fmla="*/ 0 w 1504"/>
                <a:gd name="T33" fmla="*/ 0 h 1470"/>
                <a:gd name="T34" fmla="*/ 0 w 1504"/>
                <a:gd name="T35" fmla="*/ 0 h 1470"/>
                <a:gd name="T36" fmla="*/ 0 w 1504"/>
                <a:gd name="T37" fmla="*/ 0 h 1470"/>
                <a:gd name="T38" fmla="*/ 0 w 1504"/>
                <a:gd name="T39" fmla="*/ 0 h 1470"/>
                <a:gd name="T40" fmla="*/ 0 w 1504"/>
                <a:gd name="T41" fmla="*/ 0 h 1470"/>
                <a:gd name="T42" fmla="*/ 0 w 1504"/>
                <a:gd name="T43" fmla="*/ 0 h 1470"/>
                <a:gd name="T44" fmla="*/ 0 w 1504"/>
                <a:gd name="T45" fmla="*/ 0 h 1470"/>
                <a:gd name="T46" fmla="*/ 0 w 1504"/>
                <a:gd name="T47" fmla="*/ 0 h 1470"/>
                <a:gd name="T48" fmla="*/ 0 w 1504"/>
                <a:gd name="T49" fmla="*/ 0 h 1470"/>
                <a:gd name="T50" fmla="*/ 0 w 1504"/>
                <a:gd name="T51" fmla="*/ 0 h 14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4"/>
                <a:gd name="T79" fmla="*/ 0 h 1470"/>
                <a:gd name="T80" fmla="*/ 1504 w 1504"/>
                <a:gd name="T81" fmla="*/ 1470 h 14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4" h="1470">
                  <a:moveTo>
                    <a:pt x="1144" y="0"/>
                  </a:moveTo>
                  <a:lnTo>
                    <a:pt x="1504" y="353"/>
                  </a:lnTo>
                  <a:lnTo>
                    <a:pt x="435" y="1397"/>
                  </a:lnTo>
                  <a:lnTo>
                    <a:pt x="404" y="1423"/>
                  </a:lnTo>
                  <a:lnTo>
                    <a:pt x="369" y="1444"/>
                  </a:lnTo>
                  <a:lnTo>
                    <a:pt x="333" y="1458"/>
                  </a:lnTo>
                  <a:lnTo>
                    <a:pt x="295" y="1466"/>
                  </a:lnTo>
                  <a:lnTo>
                    <a:pt x="256" y="1470"/>
                  </a:lnTo>
                  <a:lnTo>
                    <a:pt x="255" y="1470"/>
                  </a:lnTo>
                  <a:lnTo>
                    <a:pt x="216" y="1466"/>
                  </a:lnTo>
                  <a:lnTo>
                    <a:pt x="178" y="1458"/>
                  </a:lnTo>
                  <a:lnTo>
                    <a:pt x="141" y="1444"/>
                  </a:lnTo>
                  <a:lnTo>
                    <a:pt x="107" y="1423"/>
                  </a:lnTo>
                  <a:lnTo>
                    <a:pt x="75" y="1397"/>
                  </a:lnTo>
                  <a:lnTo>
                    <a:pt x="48" y="1365"/>
                  </a:lnTo>
                  <a:lnTo>
                    <a:pt x="26" y="1332"/>
                  </a:lnTo>
                  <a:lnTo>
                    <a:pt x="12" y="1296"/>
                  </a:lnTo>
                  <a:lnTo>
                    <a:pt x="2" y="1258"/>
                  </a:lnTo>
                  <a:lnTo>
                    <a:pt x="0" y="1220"/>
                  </a:lnTo>
                  <a:lnTo>
                    <a:pt x="2" y="1183"/>
                  </a:lnTo>
                  <a:lnTo>
                    <a:pt x="12" y="1145"/>
                  </a:lnTo>
                  <a:lnTo>
                    <a:pt x="26" y="1109"/>
                  </a:lnTo>
                  <a:lnTo>
                    <a:pt x="48" y="1076"/>
                  </a:lnTo>
                  <a:lnTo>
                    <a:pt x="75" y="1044"/>
                  </a:lnTo>
                  <a:lnTo>
                    <a:pt x="1144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168" name="Freeform 184" descr="넓은 상향 대각선"/>
          <p:cNvSpPr>
            <a:spLocks noChangeAspect="1" noEditPoints="1"/>
          </p:cNvSpPr>
          <p:nvPr/>
        </p:nvSpPr>
        <p:spPr bwMode="auto">
          <a:xfrm>
            <a:off x="5461001" y="3734644"/>
            <a:ext cx="352425" cy="252413"/>
          </a:xfrm>
          <a:custGeom>
            <a:avLst/>
            <a:gdLst>
              <a:gd name="T0" fmla="*/ 0 w 4034"/>
              <a:gd name="T1" fmla="*/ 0 h 2869"/>
              <a:gd name="T2" fmla="*/ 0 w 4034"/>
              <a:gd name="T3" fmla="*/ 0 h 2869"/>
              <a:gd name="T4" fmla="*/ 0 w 4034"/>
              <a:gd name="T5" fmla="*/ 0 h 2869"/>
              <a:gd name="T6" fmla="*/ 0 w 4034"/>
              <a:gd name="T7" fmla="*/ 0 h 2869"/>
              <a:gd name="T8" fmla="*/ 0 w 4034"/>
              <a:gd name="T9" fmla="*/ 0 h 2869"/>
              <a:gd name="T10" fmla="*/ 0 w 4034"/>
              <a:gd name="T11" fmla="*/ 0 h 2869"/>
              <a:gd name="T12" fmla="*/ 0 w 4034"/>
              <a:gd name="T13" fmla="*/ 0 h 2869"/>
              <a:gd name="T14" fmla="*/ 0 w 4034"/>
              <a:gd name="T15" fmla="*/ 0 h 2869"/>
              <a:gd name="T16" fmla="*/ 0 w 4034"/>
              <a:gd name="T17" fmla="*/ 0 h 2869"/>
              <a:gd name="T18" fmla="*/ 0 w 4034"/>
              <a:gd name="T19" fmla="*/ 0 h 2869"/>
              <a:gd name="T20" fmla="*/ 0 w 4034"/>
              <a:gd name="T21" fmla="*/ 0 h 2869"/>
              <a:gd name="T22" fmla="*/ 0 w 4034"/>
              <a:gd name="T23" fmla="*/ 0 h 2869"/>
              <a:gd name="T24" fmla="*/ 0 w 4034"/>
              <a:gd name="T25" fmla="*/ 0 h 2869"/>
              <a:gd name="T26" fmla="*/ 0 w 4034"/>
              <a:gd name="T27" fmla="*/ 0 h 2869"/>
              <a:gd name="T28" fmla="*/ 0 w 4034"/>
              <a:gd name="T29" fmla="*/ 0 h 2869"/>
              <a:gd name="T30" fmla="*/ 0 w 4034"/>
              <a:gd name="T31" fmla="*/ 0 h 2869"/>
              <a:gd name="T32" fmla="*/ 0 w 4034"/>
              <a:gd name="T33" fmla="*/ 0 h 2869"/>
              <a:gd name="T34" fmla="*/ 0 w 4034"/>
              <a:gd name="T35" fmla="*/ 0 h 2869"/>
              <a:gd name="T36" fmla="*/ 0 w 4034"/>
              <a:gd name="T37" fmla="*/ 0 h 2869"/>
              <a:gd name="T38" fmla="*/ 0 w 4034"/>
              <a:gd name="T39" fmla="*/ 0 h 2869"/>
              <a:gd name="T40" fmla="*/ 0 w 4034"/>
              <a:gd name="T41" fmla="*/ 0 h 2869"/>
              <a:gd name="T42" fmla="*/ 0 w 4034"/>
              <a:gd name="T43" fmla="*/ 0 h 2869"/>
              <a:gd name="T44" fmla="*/ 0 w 4034"/>
              <a:gd name="T45" fmla="*/ 0 h 2869"/>
              <a:gd name="T46" fmla="*/ 0 w 4034"/>
              <a:gd name="T47" fmla="*/ 0 h 2869"/>
              <a:gd name="T48" fmla="*/ 0 w 4034"/>
              <a:gd name="T49" fmla="*/ 0 h 2869"/>
              <a:gd name="T50" fmla="*/ 0 w 4034"/>
              <a:gd name="T51" fmla="*/ 0 h 2869"/>
              <a:gd name="T52" fmla="*/ 0 w 4034"/>
              <a:gd name="T53" fmla="*/ 0 h 2869"/>
              <a:gd name="T54" fmla="*/ 0 w 4034"/>
              <a:gd name="T55" fmla="*/ 0 h 2869"/>
              <a:gd name="T56" fmla="*/ 0 w 4034"/>
              <a:gd name="T57" fmla="*/ 0 h 2869"/>
              <a:gd name="T58" fmla="*/ 0 w 4034"/>
              <a:gd name="T59" fmla="*/ 0 h 2869"/>
              <a:gd name="T60" fmla="*/ 0 w 4034"/>
              <a:gd name="T61" fmla="*/ 0 h 2869"/>
              <a:gd name="T62" fmla="*/ 0 w 4034"/>
              <a:gd name="T63" fmla="*/ 0 h 2869"/>
              <a:gd name="T64" fmla="*/ 0 w 4034"/>
              <a:gd name="T65" fmla="*/ 0 h 2869"/>
              <a:gd name="T66" fmla="*/ 0 w 4034"/>
              <a:gd name="T67" fmla="*/ 0 h 2869"/>
              <a:gd name="T68" fmla="*/ 0 w 4034"/>
              <a:gd name="T69" fmla="*/ 0 h 2869"/>
              <a:gd name="T70" fmla="*/ 0 w 4034"/>
              <a:gd name="T71" fmla="*/ 0 h 2869"/>
              <a:gd name="T72" fmla="*/ 0 w 4034"/>
              <a:gd name="T73" fmla="*/ 0 h 2869"/>
              <a:gd name="T74" fmla="*/ 0 w 4034"/>
              <a:gd name="T75" fmla="*/ 0 h 2869"/>
              <a:gd name="T76" fmla="*/ 0 w 4034"/>
              <a:gd name="T77" fmla="*/ 0 h 2869"/>
              <a:gd name="T78" fmla="*/ 0 w 4034"/>
              <a:gd name="T79" fmla="*/ 0 h 2869"/>
              <a:gd name="T80" fmla="*/ 0 w 4034"/>
              <a:gd name="T81" fmla="*/ 0 h 2869"/>
              <a:gd name="T82" fmla="*/ 0 w 4034"/>
              <a:gd name="T83" fmla="*/ 0 h 2869"/>
              <a:gd name="T84" fmla="*/ 0 w 4034"/>
              <a:gd name="T85" fmla="*/ 0 h 2869"/>
              <a:gd name="T86" fmla="*/ 0 w 4034"/>
              <a:gd name="T87" fmla="*/ 0 h 2869"/>
              <a:gd name="T88" fmla="*/ 0 w 4034"/>
              <a:gd name="T89" fmla="*/ 0 h 2869"/>
              <a:gd name="T90" fmla="*/ 0 w 4034"/>
              <a:gd name="T91" fmla="*/ 0 h 2869"/>
              <a:gd name="T92" fmla="*/ 0 w 4034"/>
              <a:gd name="T93" fmla="*/ 0 h 2869"/>
              <a:gd name="T94" fmla="*/ 0 w 4034"/>
              <a:gd name="T95" fmla="*/ 0 h 2869"/>
              <a:gd name="T96" fmla="*/ 0 w 4034"/>
              <a:gd name="T97" fmla="*/ 0 h 2869"/>
              <a:gd name="T98" fmla="*/ 0 w 4034"/>
              <a:gd name="T99" fmla="*/ 0 h 2869"/>
              <a:gd name="T100" fmla="*/ 0 w 4034"/>
              <a:gd name="T101" fmla="*/ 0 h 2869"/>
              <a:gd name="T102" fmla="*/ 0 w 4034"/>
              <a:gd name="T103" fmla="*/ 0 h 2869"/>
              <a:gd name="T104" fmla="*/ 0 w 4034"/>
              <a:gd name="T105" fmla="*/ 0 h 2869"/>
              <a:gd name="T106" fmla="*/ 0 w 4034"/>
              <a:gd name="T107" fmla="*/ 0 h 2869"/>
              <a:gd name="T108" fmla="*/ 0 w 4034"/>
              <a:gd name="T109" fmla="*/ 0 h 2869"/>
              <a:gd name="T110" fmla="*/ 0 w 4034"/>
              <a:gd name="T111" fmla="*/ 0 h 2869"/>
              <a:gd name="T112" fmla="*/ 0 w 4034"/>
              <a:gd name="T113" fmla="*/ 0 h 2869"/>
              <a:gd name="T114" fmla="*/ 0 w 4034"/>
              <a:gd name="T115" fmla="*/ 0 h 2869"/>
              <a:gd name="T116" fmla="*/ 0 w 4034"/>
              <a:gd name="T117" fmla="*/ 0 h 2869"/>
              <a:gd name="T118" fmla="*/ 0 w 4034"/>
              <a:gd name="T119" fmla="*/ 0 h 2869"/>
              <a:gd name="T120" fmla="*/ 0 w 4034"/>
              <a:gd name="T121" fmla="*/ 0 h 2869"/>
              <a:gd name="T122" fmla="*/ 0 w 4034"/>
              <a:gd name="T123" fmla="*/ 0 h 2869"/>
              <a:gd name="T124" fmla="*/ 0 w 4034"/>
              <a:gd name="T125" fmla="*/ 0 h 286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034"/>
              <a:gd name="T190" fmla="*/ 0 h 2869"/>
              <a:gd name="T191" fmla="*/ 4034 w 4034"/>
              <a:gd name="T192" fmla="*/ 2869 h 286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034" h="2869">
                <a:moveTo>
                  <a:pt x="216" y="859"/>
                </a:moveTo>
                <a:lnTo>
                  <a:pt x="216" y="2655"/>
                </a:lnTo>
                <a:lnTo>
                  <a:pt x="3819" y="2655"/>
                </a:lnTo>
                <a:lnTo>
                  <a:pt x="3819" y="859"/>
                </a:lnTo>
                <a:lnTo>
                  <a:pt x="3707" y="859"/>
                </a:lnTo>
                <a:lnTo>
                  <a:pt x="3707" y="2607"/>
                </a:lnTo>
                <a:lnTo>
                  <a:pt x="3635" y="2586"/>
                </a:lnTo>
                <a:lnTo>
                  <a:pt x="3556" y="2567"/>
                </a:lnTo>
                <a:lnTo>
                  <a:pt x="3473" y="2550"/>
                </a:lnTo>
                <a:lnTo>
                  <a:pt x="3383" y="2534"/>
                </a:lnTo>
                <a:lnTo>
                  <a:pt x="3290" y="2522"/>
                </a:lnTo>
                <a:lnTo>
                  <a:pt x="3194" y="2509"/>
                </a:lnTo>
                <a:lnTo>
                  <a:pt x="3097" y="2501"/>
                </a:lnTo>
                <a:lnTo>
                  <a:pt x="3000" y="2495"/>
                </a:lnTo>
                <a:lnTo>
                  <a:pt x="2901" y="2491"/>
                </a:lnTo>
                <a:lnTo>
                  <a:pt x="2805" y="2488"/>
                </a:lnTo>
                <a:lnTo>
                  <a:pt x="2755" y="2490"/>
                </a:lnTo>
                <a:lnTo>
                  <a:pt x="2702" y="2491"/>
                </a:lnTo>
                <a:lnTo>
                  <a:pt x="2647" y="2495"/>
                </a:lnTo>
                <a:lnTo>
                  <a:pt x="2592" y="2498"/>
                </a:lnTo>
                <a:lnTo>
                  <a:pt x="2536" y="2502"/>
                </a:lnTo>
                <a:lnTo>
                  <a:pt x="2481" y="2508"/>
                </a:lnTo>
                <a:lnTo>
                  <a:pt x="2426" y="2513"/>
                </a:lnTo>
                <a:lnTo>
                  <a:pt x="2371" y="2519"/>
                </a:lnTo>
                <a:lnTo>
                  <a:pt x="2320" y="2525"/>
                </a:lnTo>
                <a:lnTo>
                  <a:pt x="2269" y="2531"/>
                </a:lnTo>
                <a:lnTo>
                  <a:pt x="2222" y="2538"/>
                </a:lnTo>
                <a:lnTo>
                  <a:pt x="2179" y="2544"/>
                </a:lnTo>
                <a:lnTo>
                  <a:pt x="2140" y="2549"/>
                </a:lnTo>
                <a:lnTo>
                  <a:pt x="2104" y="2555"/>
                </a:lnTo>
                <a:lnTo>
                  <a:pt x="2075" y="2559"/>
                </a:lnTo>
                <a:lnTo>
                  <a:pt x="2050" y="2562"/>
                </a:lnTo>
                <a:lnTo>
                  <a:pt x="2031" y="2566"/>
                </a:lnTo>
                <a:lnTo>
                  <a:pt x="2022" y="2567"/>
                </a:lnTo>
                <a:lnTo>
                  <a:pt x="2017" y="2568"/>
                </a:lnTo>
                <a:lnTo>
                  <a:pt x="2013" y="2567"/>
                </a:lnTo>
                <a:lnTo>
                  <a:pt x="2002" y="2566"/>
                </a:lnTo>
                <a:lnTo>
                  <a:pt x="1985" y="2562"/>
                </a:lnTo>
                <a:lnTo>
                  <a:pt x="1960" y="2559"/>
                </a:lnTo>
                <a:lnTo>
                  <a:pt x="1930" y="2555"/>
                </a:lnTo>
                <a:lnTo>
                  <a:pt x="1895" y="2549"/>
                </a:lnTo>
                <a:lnTo>
                  <a:pt x="1855" y="2544"/>
                </a:lnTo>
                <a:lnTo>
                  <a:pt x="1812" y="2538"/>
                </a:lnTo>
                <a:lnTo>
                  <a:pt x="1765" y="2531"/>
                </a:lnTo>
                <a:lnTo>
                  <a:pt x="1715" y="2525"/>
                </a:lnTo>
                <a:lnTo>
                  <a:pt x="1663" y="2519"/>
                </a:lnTo>
                <a:lnTo>
                  <a:pt x="1609" y="2513"/>
                </a:lnTo>
                <a:lnTo>
                  <a:pt x="1553" y="2508"/>
                </a:lnTo>
                <a:lnTo>
                  <a:pt x="1498" y="2502"/>
                </a:lnTo>
                <a:lnTo>
                  <a:pt x="1443" y="2498"/>
                </a:lnTo>
                <a:lnTo>
                  <a:pt x="1387" y="2495"/>
                </a:lnTo>
                <a:lnTo>
                  <a:pt x="1333" y="2491"/>
                </a:lnTo>
                <a:lnTo>
                  <a:pt x="1280" y="2490"/>
                </a:lnTo>
                <a:lnTo>
                  <a:pt x="1229" y="2488"/>
                </a:lnTo>
                <a:lnTo>
                  <a:pt x="1133" y="2491"/>
                </a:lnTo>
                <a:lnTo>
                  <a:pt x="1035" y="2495"/>
                </a:lnTo>
                <a:lnTo>
                  <a:pt x="937" y="2501"/>
                </a:lnTo>
                <a:lnTo>
                  <a:pt x="840" y="2509"/>
                </a:lnTo>
                <a:lnTo>
                  <a:pt x="744" y="2522"/>
                </a:lnTo>
                <a:lnTo>
                  <a:pt x="652" y="2534"/>
                </a:lnTo>
                <a:lnTo>
                  <a:pt x="562" y="2550"/>
                </a:lnTo>
                <a:lnTo>
                  <a:pt x="478" y="2567"/>
                </a:lnTo>
                <a:lnTo>
                  <a:pt x="399" y="2586"/>
                </a:lnTo>
                <a:lnTo>
                  <a:pt x="328" y="2607"/>
                </a:lnTo>
                <a:lnTo>
                  <a:pt x="328" y="859"/>
                </a:lnTo>
                <a:lnTo>
                  <a:pt x="216" y="859"/>
                </a:lnTo>
                <a:close/>
                <a:moveTo>
                  <a:pt x="657" y="537"/>
                </a:moveTo>
                <a:lnTo>
                  <a:pt x="596" y="548"/>
                </a:lnTo>
                <a:lnTo>
                  <a:pt x="542" y="561"/>
                </a:lnTo>
                <a:lnTo>
                  <a:pt x="542" y="2331"/>
                </a:lnTo>
                <a:lnTo>
                  <a:pt x="626" y="2315"/>
                </a:lnTo>
                <a:lnTo>
                  <a:pt x="713" y="2301"/>
                </a:lnTo>
                <a:lnTo>
                  <a:pt x="807" y="2290"/>
                </a:lnTo>
                <a:lnTo>
                  <a:pt x="905" y="2283"/>
                </a:lnTo>
                <a:lnTo>
                  <a:pt x="1008" y="2278"/>
                </a:lnTo>
                <a:lnTo>
                  <a:pt x="1116" y="2275"/>
                </a:lnTo>
                <a:lnTo>
                  <a:pt x="1229" y="2274"/>
                </a:lnTo>
                <a:lnTo>
                  <a:pt x="1345" y="2275"/>
                </a:lnTo>
                <a:lnTo>
                  <a:pt x="1454" y="2278"/>
                </a:lnTo>
                <a:lnTo>
                  <a:pt x="1557" y="2284"/>
                </a:lnTo>
                <a:lnTo>
                  <a:pt x="1656" y="2291"/>
                </a:lnTo>
                <a:lnTo>
                  <a:pt x="1749" y="2301"/>
                </a:lnTo>
                <a:lnTo>
                  <a:pt x="1840" y="2315"/>
                </a:lnTo>
                <a:lnTo>
                  <a:pt x="1929" y="2329"/>
                </a:lnTo>
                <a:lnTo>
                  <a:pt x="2017" y="2348"/>
                </a:lnTo>
                <a:lnTo>
                  <a:pt x="2105" y="2329"/>
                </a:lnTo>
                <a:lnTo>
                  <a:pt x="2194" y="2315"/>
                </a:lnTo>
                <a:lnTo>
                  <a:pt x="2285" y="2301"/>
                </a:lnTo>
                <a:lnTo>
                  <a:pt x="2379" y="2291"/>
                </a:lnTo>
                <a:lnTo>
                  <a:pt x="2477" y="2284"/>
                </a:lnTo>
                <a:lnTo>
                  <a:pt x="2581" y="2278"/>
                </a:lnTo>
                <a:lnTo>
                  <a:pt x="2689" y="2275"/>
                </a:lnTo>
                <a:lnTo>
                  <a:pt x="2805" y="2274"/>
                </a:lnTo>
                <a:lnTo>
                  <a:pt x="2918" y="2275"/>
                </a:lnTo>
                <a:lnTo>
                  <a:pt x="3026" y="2278"/>
                </a:lnTo>
                <a:lnTo>
                  <a:pt x="3129" y="2283"/>
                </a:lnTo>
                <a:lnTo>
                  <a:pt x="3228" y="2290"/>
                </a:lnTo>
                <a:lnTo>
                  <a:pt x="3321" y="2301"/>
                </a:lnTo>
                <a:lnTo>
                  <a:pt x="3409" y="2315"/>
                </a:lnTo>
                <a:lnTo>
                  <a:pt x="3491" y="2331"/>
                </a:lnTo>
                <a:lnTo>
                  <a:pt x="3491" y="561"/>
                </a:lnTo>
                <a:lnTo>
                  <a:pt x="3437" y="548"/>
                </a:lnTo>
                <a:lnTo>
                  <a:pt x="3378" y="537"/>
                </a:lnTo>
                <a:lnTo>
                  <a:pt x="3378" y="2175"/>
                </a:lnTo>
                <a:lnTo>
                  <a:pt x="3301" y="2159"/>
                </a:lnTo>
                <a:lnTo>
                  <a:pt x="3224" y="2146"/>
                </a:lnTo>
                <a:lnTo>
                  <a:pt x="3145" y="2135"/>
                </a:lnTo>
                <a:lnTo>
                  <a:pt x="3065" y="2127"/>
                </a:lnTo>
                <a:lnTo>
                  <a:pt x="2987" y="2123"/>
                </a:lnTo>
                <a:lnTo>
                  <a:pt x="2911" y="2120"/>
                </a:lnTo>
                <a:lnTo>
                  <a:pt x="2840" y="2119"/>
                </a:lnTo>
                <a:lnTo>
                  <a:pt x="2772" y="2119"/>
                </a:lnTo>
                <a:lnTo>
                  <a:pt x="2660" y="2119"/>
                </a:lnTo>
                <a:lnTo>
                  <a:pt x="2615" y="2120"/>
                </a:lnTo>
                <a:lnTo>
                  <a:pt x="2570" y="2121"/>
                </a:lnTo>
                <a:lnTo>
                  <a:pt x="2520" y="2124"/>
                </a:lnTo>
                <a:lnTo>
                  <a:pt x="2470" y="2127"/>
                </a:lnTo>
                <a:lnTo>
                  <a:pt x="2419" y="2131"/>
                </a:lnTo>
                <a:lnTo>
                  <a:pt x="2369" y="2135"/>
                </a:lnTo>
                <a:lnTo>
                  <a:pt x="2320" y="2140"/>
                </a:lnTo>
                <a:lnTo>
                  <a:pt x="2272" y="2145"/>
                </a:lnTo>
                <a:lnTo>
                  <a:pt x="2226" y="2150"/>
                </a:lnTo>
                <a:lnTo>
                  <a:pt x="2183" y="2155"/>
                </a:lnTo>
                <a:lnTo>
                  <a:pt x="2142" y="2159"/>
                </a:lnTo>
                <a:lnTo>
                  <a:pt x="2107" y="2163"/>
                </a:lnTo>
                <a:lnTo>
                  <a:pt x="2077" y="2167"/>
                </a:lnTo>
                <a:lnTo>
                  <a:pt x="2051" y="2171"/>
                </a:lnTo>
                <a:lnTo>
                  <a:pt x="2033" y="2173"/>
                </a:lnTo>
                <a:lnTo>
                  <a:pt x="2022" y="2174"/>
                </a:lnTo>
                <a:lnTo>
                  <a:pt x="2017" y="2175"/>
                </a:lnTo>
                <a:lnTo>
                  <a:pt x="2013" y="2174"/>
                </a:lnTo>
                <a:lnTo>
                  <a:pt x="2002" y="2173"/>
                </a:lnTo>
                <a:lnTo>
                  <a:pt x="1982" y="2171"/>
                </a:lnTo>
                <a:lnTo>
                  <a:pt x="1957" y="2167"/>
                </a:lnTo>
                <a:lnTo>
                  <a:pt x="1927" y="2163"/>
                </a:lnTo>
                <a:lnTo>
                  <a:pt x="1892" y="2159"/>
                </a:lnTo>
                <a:lnTo>
                  <a:pt x="1852" y="2155"/>
                </a:lnTo>
                <a:lnTo>
                  <a:pt x="1808" y="2150"/>
                </a:lnTo>
                <a:lnTo>
                  <a:pt x="1763" y="2145"/>
                </a:lnTo>
                <a:lnTo>
                  <a:pt x="1715" y="2140"/>
                </a:lnTo>
                <a:lnTo>
                  <a:pt x="1664" y="2135"/>
                </a:lnTo>
                <a:lnTo>
                  <a:pt x="1614" y="2131"/>
                </a:lnTo>
                <a:lnTo>
                  <a:pt x="1563" y="2127"/>
                </a:lnTo>
                <a:lnTo>
                  <a:pt x="1514" y="2124"/>
                </a:lnTo>
                <a:lnTo>
                  <a:pt x="1465" y="2121"/>
                </a:lnTo>
                <a:lnTo>
                  <a:pt x="1418" y="2120"/>
                </a:lnTo>
                <a:lnTo>
                  <a:pt x="1375" y="2119"/>
                </a:lnTo>
                <a:lnTo>
                  <a:pt x="1261" y="2119"/>
                </a:lnTo>
                <a:lnTo>
                  <a:pt x="1195" y="2119"/>
                </a:lnTo>
                <a:lnTo>
                  <a:pt x="1122" y="2120"/>
                </a:lnTo>
                <a:lnTo>
                  <a:pt x="1047" y="2123"/>
                </a:lnTo>
                <a:lnTo>
                  <a:pt x="969" y="2127"/>
                </a:lnTo>
                <a:lnTo>
                  <a:pt x="889" y="2135"/>
                </a:lnTo>
                <a:lnTo>
                  <a:pt x="811" y="2146"/>
                </a:lnTo>
                <a:lnTo>
                  <a:pt x="732" y="2159"/>
                </a:lnTo>
                <a:lnTo>
                  <a:pt x="657" y="2175"/>
                </a:lnTo>
                <a:lnTo>
                  <a:pt x="657" y="537"/>
                </a:lnTo>
                <a:close/>
                <a:moveTo>
                  <a:pt x="2642" y="216"/>
                </a:moveTo>
                <a:lnTo>
                  <a:pt x="2540" y="218"/>
                </a:lnTo>
                <a:lnTo>
                  <a:pt x="2437" y="227"/>
                </a:lnTo>
                <a:lnTo>
                  <a:pt x="2333" y="240"/>
                </a:lnTo>
                <a:lnTo>
                  <a:pt x="2228" y="259"/>
                </a:lnTo>
                <a:lnTo>
                  <a:pt x="2124" y="282"/>
                </a:lnTo>
                <a:lnTo>
                  <a:pt x="2124" y="1940"/>
                </a:lnTo>
                <a:lnTo>
                  <a:pt x="2221" y="1927"/>
                </a:lnTo>
                <a:lnTo>
                  <a:pt x="2323" y="1917"/>
                </a:lnTo>
                <a:lnTo>
                  <a:pt x="2431" y="1909"/>
                </a:lnTo>
                <a:lnTo>
                  <a:pt x="2543" y="1906"/>
                </a:lnTo>
                <a:lnTo>
                  <a:pt x="2658" y="1904"/>
                </a:lnTo>
                <a:lnTo>
                  <a:pt x="2769" y="1903"/>
                </a:lnTo>
                <a:lnTo>
                  <a:pt x="2868" y="1903"/>
                </a:lnTo>
                <a:lnTo>
                  <a:pt x="2966" y="1904"/>
                </a:lnTo>
                <a:lnTo>
                  <a:pt x="3064" y="1908"/>
                </a:lnTo>
                <a:lnTo>
                  <a:pt x="3161" y="1917"/>
                </a:lnTo>
                <a:lnTo>
                  <a:pt x="3161" y="245"/>
                </a:lnTo>
                <a:lnTo>
                  <a:pt x="3067" y="233"/>
                </a:lnTo>
                <a:lnTo>
                  <a:pt x="2969" y="224"/>
                </a:lnTo>
                <a:lnTo>
                  <a:pt x="2865" y="219"/>
                </a:lnTo>
                <a:lnTo>
                  <a:pt x="2757" y="217"/>
                </a:lnTo>
                <a:lnTo>
                  <a:pt x="2642" y="216"/>
                </a:lnTo>
                <a:close/>
                <a:moveTo>
                  <a:pt x="1391" y="216"/>
                </a:moveTo>
                <a:lnTo>
                  <a:pt x="1276" y="217"/>
                </a:lnTo>
                <a:lnTo>
                  <a:pt x="1168" y="219"/>
                </a:lnTo>
                <a:lnTo>
                  <a:pt x="1064" y="224"/>
                </a:lnTo>
                <a:lnTo>
                  <a:pt x="967" y="233"/>
                </a:lnTo>
                <a:lnTo>
                  <a:pt x="872" y="245"/>
                </a:lnTo>
                <a:lnTo>
                  <a:pt x="872" y="1917"/>
                </a:lnTo>
                <a:lnTo>
                  <a:pt x="969" y="1908"/>
                </a:lnTo>
                <a:lnTo>
                  <a:pt x="1067" y="1904"/>
                </a:lnTo>
                <a:lnTo>
                  <a:pt x="1165" y="1903"/>
                </a:lnTo>
                <a:lnTo>
                  <a:pt x="1264" y="1903"/>
                </a:lnTo>
                <a:lnTo>
                  <a:pt x="1375" y="1904"/>
                </a:lnTo>
                <a:lnTo>
                  <a:pt x="1492" y="1906"/>
                </a:lnTo>
                <a:lnTo>
                  <a:pt x="1603" y="1909"/>
                </a:lnTo>
                <a:lnTo>
                  <a:pt x="1710" y="1917"/>
                </a:lnTo>
                <a:lnTo>
                  <a:pt x="1812" y="1927"/>
                </a:lnTo>
                <a:lnTo>
                  <a:pt x="1909" y="1940"/>
                </a:lnTo>
                <a:lnTo>
                  <a:pt x="1909" y="282"/>
                </a:lnTo>
                <a:lnTo>
                  <a:pt x="1805" y="259"/>
                </a:lnTo>
                <a:lnTo>
                  <a:pt x="1700" y="240"/>
                </a:lnTo>
                <a:lnTo>
                  <a:pt x="1597" y="227"/>
                </a:lnTo>
                <a:lnTo>
                  <a:pt x="1493" y="218"/>
                </a:lnTo>
                <a:lnTo>
                  <a:pt x="1391" y="216"/>
                </a:lnTo>
                <a:close/>
                <a:moveTo>
                  <a:pt x="1391" y="0"/>
                </a:moveTo>
                <a:lnTo>
                  <a:pt x="1514" y="4"/>
                </a:lnTo>
                <a:lnTo>
                  <a:pt x="1640" y="15"/>
                </a:lnTo>
                <a:lnTo>
                  <a:pt x="1765" y="32"/>
                </a:lnTo>
                <a:lnTo>
                  <a:pt x="1891" y="58"/>
                </a:lnTo>
                <a:lnTo>
                  <a:pt x="2017" y="89"/>
                </a:lnTo>
                <a:lnTo>
                  <a:pt x="2143" y="58"/>
                </a:lnTo>
                <a:lnTo>
                  <a:pt x="2269" y="32"/>
                </a:lnTo>
                <a:lnTo>
                  <a:pt x="2395" y="15"/>
                </a:lnTo>
                <a:lnTo>
                  <a:pt x="2520" y="4"/>
                </a:lnTo>
                <a:lnTo>
                  <a:pt x="2644" y="0"/>
                </a:lnTo>
                <a:lnTo>
                  <a:pt x="2737" y="1"/>
                </a:lnTo>
                <a:lnTo>
                  <a:pt x="2832" y="4"/>
                </a:lnTo>
                <a:lnTo>
                  <a:pt x="2927" y="9"/>
                </a:lnTo>
                <a:lnTo>
                  <a:pt x="3022" y="15"/>
                </a:lnTo>
                <a:lnTo>
                  <a:pt x="3115" y="23"/>
                </a:lnTo>
                <a:lnTo>
                  <a:pt x="3207" y="36"/>
                </a:lnTo>
                <a:lnTo>
                  <a:pt x="3294" y="49"/>
                </a:lnTo>
                <a:lnTo>
                  <a:pt x="3378" y="68"/>
                </a:lnTo>
                <a:lnTo>
                  <a:pt x="3378" y="319"/>
                </a:lnTo>
                <a:lnTo>
                  <a:pt x="3431" y="327"/>
                </a:lnTo>
                <a:lnTo>
                  <a:pt x="3487" y="336"/>
                </a:lnTo>
                <a:lnTo>
                  <a:pt x="3544" y="349"/>
                </a:lnTo>
                <a:lnTo>
                  <a:pt x="3601" y="365"/>
                </a:lnTo>
                <a:lnTo>
                  <a:pt x="3655" y="382"/>
                </a:lnTo>
                <a:lnTo>
                  <a:pt x="3707" y="404"/>
                </a:lnTo>
                <a:lnTo>
                  <a:pt x="3707" y="643"/>
                </a:lnTo>
                <a:lnTo>
                  <a:pt x="4034" y="643"/>
                </a:lnTo>
                <a:lnTo>
                  <a:pt x="4034" y="2869"/>
                </a:lnTo>
                <a:lnTo>
                  <a:pt x="0" y="2869"/>
                </a:lnTo>
                <a:lnTo>
                  <a:pt x="0" y="643"/>
                </a:lnTo>
                <a:lnTo>
                  <a:pt x="328" y="643"/>
                </a:lnTo>
                <a:lnTo>
                  <a:pt x="328" y="404"/>
                </a:lnTo>
                <a:lnTo>
                  <a:pt x="378" y="382"/>
                </a:lnTo>
                <a:lnTo>
                  <a:pt x="434" y="365"/>
                </a:lnTo>
                <a:lnTo>
                  <a:pt x="490" y="349"/>
                </a:lnTo>
                <a:lnTo>
                  <a:pt x="547" y="336"/>
                </a:lnTo>
                <a:lnTo>
                  <a:pt x="602" y="327"/>
                </a:lnTo>
                <a:lnTo>
                  <a:pt x="657" y="319"/>
                </a:lnTo>
                <a:lnTo>
                  <a:pt x="657" y="68"/>
                </a:lnTo>
                <a:lnTo>
                  <a:pt x="737" y="51"/>
                </a:lnTo>
                <a:lnTo>
                  <a:pt x="823" y="37"/>
                </a:lnTo>
                <a:lnTo>
                  <a:pt x="914" y="26"/>
                </a:lnTo>
                <a:lnTo>
                  <a:pt x="1008" y="16"/>
                </a:lnTo>
                <a:lnTo>
                  <a:pt x="1104" y="10"/>
                </a:lnTo>
                <a:lnTo>
                  <a:pt x="1201" y="5"/>
                </a:lnTo>
                <a:lnTo>
                  <a:pt x="1297" y="1"/>
                </a:lnTo>
                <a:lnTo>
                  <a:pt x="1391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3" name="Freeform 187" descr="넓은 상향 대각선"/>
          <p:cNvSpPr>
            <a:spLocks noChangeAspect="1"/>
          </p:cNvSpPr>
          <p:nvPr/>
        </p:nvSpPr>
        <p:spPr bwMode="auto">
          <a:xfrm>
            <a:off x="5633179" y="4815029"/>
            <a:ext cx="13447" cy="57529"/>
          </a:xfrm>
          <a:custGeom>
            <a:avLst/>
            <a:gdLst>
              <a:gd name="T0" fmla="*/ 0 w 160"/>
              <a:gd name="T1" fmla="*/ 0 h 755"/>
              <a:gd name="T2" fmla="*/ 0 w 160"/>
              <a:gd name="T3" fmla="*/ 0 h 755"/>
              <a:gd name="T4" fmla="*/ 0 w 160"/>
              <a:gd name="T5" fmla="*/ 0 h 755"/>
              <a:gd name="T6" fmla="*/ 0 w 160"/>
              <a:gd name="T7" fmla="*/ 0 h 755"/>
              <a:gd name="T8" fmla="*/ 0 w 160"/>
              <a:gd name="T9" fmla="*/ 0 h 755"/>
              <a:gd name="T10" fmla="*/ 0 w 160"/>
              <a:gd name="T11" fmla="*/ 0 h 755"/>
              <a:gd name="T12" fmla="*/ 0 w 160"/>
              <a:gd name="T13" fmla="*/ 0 h 755"/>
              <a:gd name="T14" fmla="*/ 0 w 160"/>
              <a:gd name="T15" fmla="*/ 0 h 755"/>
              <a:gd name="T16" fmla="*/ 0 w 160"/>
              <a:gd name="T17" fmla="*/ 0 h 755"/>
              <a:gd name="T18" fmla="*/ 0 w 160"/>
              <a:gd name="T19" fmla="*/ 0 h 755"/>
              <a:gd name="T20" fmla="*/ 0 w 160"/>
              <a:gd name="T21" fmla="*/ 0 h 755"/>
              <a:gd name="T22" fmla="*/ 0 w 160"/>
              <a:gd name="T23" fmla="*/ 0 h 755"/>
              <a:gd name="T24" fmla="*/ 0 w 160"/>
              <a:gd name="T25" fmla="*/ 0 h 755"/>
              <a:gd name="T26" fmla="*/ 0 w 160"/>
              <a:gd name="T27" fmla="*/ 0 h 755"/>
              <a:gd name="T28" fmla="*/ 0 w 160"/>
              <a:gd name="T29" fmla="*/ 0 h 755"/>
              <a:gd name="T30" fmla="*/ 0 w 160"/>
              <a:gd name="T31" fmla="*/ 0 h 755"/>
              <a:gd name="T32" fmla="*/ 0 w 160"/>
              <a:gd name="T33" fmla="*/ 0 h 755"/>
              <a:gd name="T34" fmla="*/ 0 w 160"/>
              <a:gd name="T35" fmla="*/ 0 h 755"/>
              <a:gd name="T36" fmla="*/ 0 w 160"/>
              <a:gd name="T37" fmla="*/ 0 h 755"/>
              <a:gd name="T38" fmla="*/ 0 w 160"/>
              <a:gd name="T39" fmla="*/ 0 h 755"/>
              <a:gd name="T40" fmla="*/ 0 w 160"/>
              <a:gd name="T41" fmla="*/ 0 h 755"/>
              <a:gd name="T42" fmla="*/ 0 w 160"/>
              <a:gd name="T43" fmla="*/ 0 h 755"/>
              <a:gd name="T44" fmla="*/ 0 w 160"/>
              <a:gd name="T45" fmla="*/ 0 h 75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60"/>
              <a:gd name="T70" fmla="*/ 0 h 755"/>
              <a:gd name="T71" fmla="*/ 160 w 160"/>
              <a:gd name="T72" fmla="*/ 755 h 75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60" h="755">
                <a:moveTo>
                  <a:pt x="80" y="0"/>
                </a:moveTo>
                <a:lnTo>
                  <a:pt x="105" y="4"/>
                </a:lnTo>
                <a:lnTo>
                  <a:pt x="127" y="15"/>
                </a:lnTo>
                <a:lnTo>
                  <a:pt x="144" y="33"/>
                </a:lnTo>
                <a:lnTo>
                  <a:pt x="155" y="54"/>
                </a:lnTo>
                <a:lnTo>
                  <a:pt x="160" y="81"/>
                </a:lnTo>
                <a:lnTo>
                  <a:pt x="160" y="675"/>
                </a:lnTo>
                <a:lnTo>
                  <a:pt x="155" y="700"/>
                </a:lnTo>
                <a:lnTo>
                  <a:pt x="144" y="723"/>
                </a:lnTo>
                <a:lnTo>
                  <a:pt x="127" y="740"/>
                </a:lnTo>
                <a:lnTo>
                  <a:pt x="105" y="751"/>
                </a:lnTo>
                <a:lnTo>
                  <a:pt x="80" y="755"/>
                </a:lnTo>
                <a:lnTo>
                  <a:pt x="55" y="751"/>
                </a:lnTo>
                <a:lnTo>
                  <a:pt x="32" y="740"/>
                </a:lnTo>
                <a:lnTo>
                  <a:pt x="15" y="723"/>
                </a:lnTo>
                <a:lnTo>
                  <a:pt x="4" y="700"/>
                </a:lnTo>
                <a:lnTo>
                  <a:pt x="0" y="675"/>
                </a:lnTo>
                <a:lnTo>
                  <a:pt x="0" y="81"/>
                </a:lnTo>
                <a:lnTo>
                  <a:pt x="4" y="54"/>
                </a:lnTo>
                <a:lnTo>
                  <a:pt x="15" y="33"/>
                </a:lnTo>
                <a:lnTo>
                  <a:pt x="32" y="15"/>
                </a:lnTo>
                <a:lnTo>
                  <a:pt x="55" y="4"/>
                </a:lnTo>
                <a:lnTo>
                  <a:pt x="80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4" name="Freeform 188" descr="넓은 상향 대각선"/>
          <p:cNvSpPr>
            <a:spLocks noChangeAspect="1"/>
          </p:cNvSpPr>
          <p:nvPr/>
        </p:nvSpPr>
        <p:spPr bwMode="auto">
          <a:xfrm>
            <a:off x="5664555" y="4841581"/>
            <a:ext cx="44824" cy="41598"/>
          </a:xfrm>
          <a:custGeom>
            <a:avLst/>
            <a:gdLst>
              <a:gd name="T0" fmla="*/ 0 w 593"/>
              <a:gd name="T1" fmla="*/ 0 h 568"/>
              <a:gd name="T2" fmla="*/ 0 w 593"/>
              <a:gd name="T3" fmla="*/ 0 h 568"/>
              <a:gd name="T4" fmla="*/ 0 w 593"/>
              <a:gd name="T5" fmla="*/ 0 h 568"/>
              <a:gd name="T6" fmla="*/ 0 w 593"/>
              <a:gd name="T7" fmla="*/ 0 h 568"/>
              <a:gd name="T8" fmla="*/ 0 w 593"/>
              <a:gd name="T9" fmla="*/ 0 h 568"/>
              <a:gd name="T10" fmla="*/ 0 w 593"/>
              <a:gd name="T11" fmla="*/ 0 h 568"/>
              <a:gd name="T12" fmla="*/ 0 w 593"/>
              <a:gd name="T13" fmla="*/ 0 h 568"/>
              <a:gd name="T14" fmla="*/ 0 w 593"/>
              <a:gd name="T15" fmla="*/ 0 h 568"/>
              <a:gd name="T16" fmla="*/ 0 w 593"/>
              <a:gd name="T17" fmla="*/ 0 h 568"/>
              <a:gd name="T18" fmla="*/ 0 w 593"/>
              <a:gd name="T19" fmla="*/ 0 h 568"/>
              <a:gd name="T20" fmla="*/ 0 w 593"/>
              <a:gd name="T21" fmla="*/ 0 h 568"/>
              <a:gd name="T22" fmla="*/ 0 w 593"/>
              <a:gd name="T23" fmla="*/ 0 h 568"/>
              <a:gd name="T24" fmla="*/ 0 w 593"/>
              <a:gd name="T25" fmla="*/ 0 h 568"/>
              <a:gd name="T26" fmla="*/ 0 w 593"/>
              <a:gd name="T27" fmla="*/ 0 h 568"/>
              <a:gd name="T28" fmla="*/ 0 w 593"/>
              <a:gd name="T29" fmla="*/ 0 h 568"/>
              <a:gd name="T30" fmla="*/ 0 w 593"/>
              <a:gd name="T31" fmla="*/ 0 h 568"/>
              <a:gd name="T32" fmla="*/ 0 w 593"/>
              <a:gd name="T33" fmla="*/ 0 h 568"/>
              <a:gd name="T34" fmla="*/ 0 w 593"/>
              <a:gd name="T35" fmla="*/ 0 h 568"/>
              <a:gd name="T36" fmla="*/ 0 w 593"/>
              <a:gd name="T37" fmla="*/ 0 h 568"/>
              <a:gd name="T38" fmla="*/ 0 w 593"/>
              <a:gd name="T39" fmla="*/ 0 h 568"/>
              <a:gd name="T40" fmla="*/ 0 w 593"/>
              <a:gd name="T41" fmla="*/ 0 h 568"/>
              <a:gd name="T42" fmla="*/ 0 w 593"/>
              <a:gd name="T43" fmla="*/ 0 h 568"/>
              <a:gd name="T44" fmla="*/ 0 w 593"/>
              <a:gd name="T45" fmla="*/ 0 h 568"/>
              <a:gd name="T46" fmla="*/ 0 w 593"/>
              <a:gd name="T47" fmla="*/ 0 h 568"/>
              <a:gd name="T48" fmla="*/ 0 w 593"/>
              <a:gd name="T49" fmla="*/ 0 h 568"/>
              <a:gd name="T50" fmla="*/ 0 w 593"/>
              <a:gd name="T51" fmla="*/ 0 h 568"/>
              <a:gd name="T52" fmla="*/ 0 w 593"/>
              <a:gd name="T53" fmla="*/ 0 h 5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93"/>
              <a:gd name="T82" fmla="*/ 0 h 568"/>
              <a:gd name="T83" fmla="*/ 593 w 593"/>
              <a:gd name="T84" fmla="*/ 568 h 56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93" h="568">
                <a:moveTo>
                  <a:pt x="516" y="0"/>
                </a:moveTo>
                <a:lnTo>
                  <a:pt x="535" y="3"/>
                </a:lnTo>
                <a:lnTo>
                  <a:pt x="555" y="11"/>
                </a:lnTo>
                <a:lnTo>
                  <a:pt x="570" y="25"/>
                </a:lnTo>
                <a:lnTo>
                  <a:pt x="583" y="42"/>
                </a:lnTo>
                <a:lnTo>
                  <a:pt x="591" y="62"/>
                </a:lnTo>
                <a:lnTo>
                  <a:pt x="593" y="83"/>
                </a:lnTo>
                <a:lnTo>
                  <a:pt x="590" y="102"/>
                </a:lnTo>
                <a:lnTo>
                  <a:pt x="581" y="122"/>
                </a:lnTo>
                <a:lnTo>
                  <a:pt x="567" y="139"/>
                </a:lnTo>
                <a:lnTo>
                  <a:pt x="134" y="547"/>
                </a:lnTo>
                <a:lnTo>
                  <a:pt x="118" y="559"/>
                </a:lnTo>
                <a:lnTo>
                  <a:pt x="98" y="566"/>
                </a:lnTo>
                <a:lnTo>
                  <a:pt x="77" y="568"/>
                </a:lnTo>
                <a:lnTo>
                  <a:pt x="57" y="565"/>
                </a:lnTo>
                <a:lnTo>
                  <a:pt x="38" y="557"/>
                </a:lnTo>
                <a:lnTo>
                  <a:pt x="21" y="542"/>
                </a:lnTo>
                <a:lnTo>
                  <a:pt x="10" y="526"/>
                </a:lnTo>
                <a:lnTo>
                  <a:pt x="1" y="506"/>
                </a:lnTo>
                <a:lnTo>
                  <a:pt x="0" y="485"/>
                </a:lnTo>
                <a:lnTo>
                  <a:pt x="3" y="465"/>
                </a:lnTo>
                <a:lnTo>
                  <a:pt x="11" y="446"/>
                </a:lnTo>
                <a:lnTo>
                  <a:pt x="25" y="429"/>
                </a:lnTo>
                <a:lnTo>
                  <a:pt x="458" y="21"/>
                </a:lnTo>
                <a:lnTo>
                  <a:pt x="475" y="10"/>
                </a:lnTo>
                <a:lnTo>
                  <a:pt x="495" y="1"/>
                </a:lnTo>
                <a:lnTo>
                  <a:pt x="516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5" name="Freeform 189" descr="넓은 상향 대각선"/>
          <p:cNvSpPr>
            <a:spLocks noChangeAspect="1"/>
          </p:cNvSpPr>
          <p:nvPr/>
        </p:nvSpPr>
        <p:spPr bwMode="auto">
          <a:xfrm>
            <a:off x="5569529" y="4841581"/>
            <a:ext cx="42134" cy="41598"/>
          </a:xfrm>
          <a:custGeom>
            <a:avLst/>
            <a:gdLst>
              <a:gd name="T0" fmla="*/ 0 w 593"/>
              <a:gd name="T1" fmla="*/ 0 h 568"/>
              <a:gd name="T2" fmla="*/ 0 w 593"/>
              <a:gd name="T3" fmla="*/ 0 h 568"/>
              <a:gd name="T4" fmla="*/ 0 w 593"/>
              <a:gd name="T5" fmla="*/ 0 h 568"/>
              <a:gd name="T6" fmla="*/ 0 w 593"/>
              <a:gd name="T7" fmla="*/ 0 h 568"/>
              <a:gd name="T8" fmla="*/ 0 w 593"/>
              <a:gd name="T9" fmla="*/ 0 h 568"/>
              <a:gd name="T10" fmla="*/ 0 w 593"/>
              <a:gd name="T11" fmla="*/ 0 h 568"/>
              <a:gd name="T12" fmla="*/ 0 w 593"/>
              <a:gd name="T13" fmla="*/ 0 h 568"/>
              <a:gd name="T14" fmla="*/ 0 w 593"/>
              <a:gd name="T15" fmla="*/ 0 h 568"/>
              <a:gd name="T16" fmla="*/ 0 w 593"/>
              <a:gd name="T17" fmla="*/ 0 h 568"/>
              <a:gd name="T18" fmla="*/ 0 w 593"/>
              <a:gd name="T19" fmla="*/ 0 h 568"/>
              <a:gd name="T20" fmla="*/ 0 w 593"/>
              <a:gd name="T21" fmla="*/ 0 h 568"/>
              <a:gd name="T22" fmla="*/ 0 w 593"/>
              <a:gd name="T23" fmla="*/ 0 h 568"/>
              <a:gd name="T24" fmla="*/ 0 w 593"/>
              <a:gd name="T25" fmla="*/ 0 h 568"/>
              <a:gd name="T26" fmla="*/ 0 w 593"/>
              <a:gd name="T27" fmla="*/ 0 h 568"/>
              <a:gd name="T28" fmla="*/ 0 w 593"/>
              <a:gd name="T29" fmla="*/ 0 h 568"/>
              <a:gd name="T30" fmla="*/ 0 w 593"/>
              <a:gd name="T31" fmla="*/ 0 h 568"/>
              <a:gd name="T32" fmla="*/ 0 w 593"/>
              <a:gd name="T33" fmla="*/ 0 h 568"/>
              <a:gd name="T34" fmla="*/ 0 w 593"/>
              <a:gd name="T35" fmla="*/ 0 h 568"/>
              <a:gd name="T36" fmla="*/ 0 w 593"/>
              <a:gd name="T37" fmla="*/ 0 h 568"/>
              <a:gd name="T38" fmla="*/ 0 w 593"/>
              <a:gd name="T39" fmla="*/ 0 h 568"/>
              <a:gd name="T40" fmla="*/ 0 w 593"/>
              <a:gd name="T41" fmla="*/ 0 h 568"/>
              <a:gd name="T42" fmla="*/ 0 w 593"/>
              <a:gd name="T43" fmla="*/ 0 h 568"/>
              <a:gd name="T44" fmla="*/ 0 w 593"/>
              <a:gd name="T45" fmla="*/ 0 h 568"/>
              <a:gd name="T46" fmla="*/ 0 w 593"/>
              <a:gd name="T47" fmla="*/ 0 h 568"/>
              <a:gd name="T48" fmla="*/ 0 w 593"/>
              <a:gd name="T49" fmla="*/ 0 h 568"/>
              <a:gd name="T50" fmla="*/ 0 w 593"/>
              <a:gd name="T51" fmla="*/ 0 h 568"/>
              <a:gd name="T52" fmla="*/ 0 w 593"/>
              <a:gd name="T53" fmla="*/ 0 h 56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93"/>
              <a:gd name="T82" fmla="*/ 0 h 568"/>
              <a:gd name="T83" fmla="*/ 593 w 593"/>
              <a:gd name="T84" fmla="*/ 568 h 56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93" h="568">
                <a:moveTo>
                  <a:pt x="77" y="0"/>
                </a:moveTo>
                <a:lnTo>
                  <a:pt x="98" y="1"/>
                </a:lnTo>
                <a:lnTo>
                  <a:pt x="118" y="10"/>
                </a:lnTo>
                <a:lnTo>
                  <a:pt x="134" y="21"/>
                </a:lnTo>
                <a:lnTo>
                  <a:pt x="568" y="429"/>
                </a:lnTo>
                <a:lnTo>
                  <a:pt x="582" y="446"/>
                </a:lnTo>
                <a:lnTo>
                  <a:pt x="590" y="465"/>
                </a:lnTo>
                <a:lnTo>
                  <a:pt x="593" y="485"/>
                </a:lnTo>
                <a:lnTo>
                  <a:pt x="590" y="506"/>
                </a:lnTo>
                <a:lnTo>
                  <a:pt x="583" y="526"/>
                </a:lnTo>
                <a:lnTo>
                  <a:pt x="570" y="542"/>
                </a:lnTo>
                <a:lnTo>
                  <a:pt x="554" y="557"/>
                </a:lnTo>
                <a:lnTo>
                  <a:pt x="535" y="565"/>
                </a:lnTo>
                <a:lnTo>
                  <a:pt x="516" y="568"/>
                </a:lnTo>
                <a:lnTo>
                  <a:pt x="495" y="566"/>
                </a:lnTo>
                <a:lnTo>
                  <a:pt x="475" y="559"/>
                </a:lnTo>
                <a:lnTo>
                  <a:pt x="458" y="547"/>
                </a:lnTo>
                <a:lnTo>
                  <a:pt x="25" y="139"/>
                </a:lnTo>
                <a:lnTo>
                  <a:pt x="11" y="122"/>
                </a:lnTo>
                <a:lnTo>
                  <a:pt x="3" y="102"/>
                </a:lnTo>
                <a:lnTo>
                  <a:pt x="0" y="83"/>
                </a:lnTo>
                <a:lnTo>
                  <a:pt x="1" y="62"/>
                </a:lnTo>
                <a:lnTo>
                  <a:pt x="10" y="42"/>
                </a:lnTo>
                <a:lnTo>
                  <a:pt x="21" y="25"/>
                </a:lnTo>
                <a:lnTo>
                  <a:pt x="38" y="11"/>
                </a:lnTo>
                <a:lnTo>
                  <a:pt x="57" y="3"/>
                </a:lnTo>
                <a:lnTo>
                  <a:pt x="77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0" name="Freeform 191" descr="넓은 상향 대각선"/>
          <p:cNvSpPr>
            <a:spLocks noChangeAspect="1" noEditPoints="1"/>
          </p:cNvSpPr>
          <p:nvPr/>
        </p:nvSpPr>
        <p:spPr bwMode="auto">
          <a:xfrm>
            <a:off x="5523966" y="4911762"/>
            <a:ext cx="228073" cy="302172"/>
          </a:xfrm>
          <a:custGeom>
            <a:avLst/>
            <a:gdLst>
              <a:gd name="T0" fmla="*/ 0 w 1736"/>
              <a:gd name="T1" fmla="*/ 0 h 2320"/>
              <a:gd name="T2" fmla="*/ 0 w 1736"/>
              <a:gd name="T3" fmla="*/ 0 h 2320"/>
              <a:gd name="T4" fmla="*/ 0 w 1736"/>
              <a:gd name="T5" fmla="*/ 0 h 2320"/>
              <a:gd name="T6" fmla="*/ 0 w 1736"/>
              <a:gd name="T7" fmla="*/ 0 h 2320"/>
              <a:gd name="T8" fmla="*/ 0 w 1736"/>
              <a:gd name="T9" fmla="*/ 0 h 2320"/>
              <a:gd name="T10" fmla="*/ 0 w 1736"/>
              <a:gd name="T11" fmla="*/ 0 h 2320"/>
              <a:gd name="T12" fmla="*/ 0 w 1736"/>
              <a:gd name="T13" fmla="*/ 0 h 2320"/>
              <a:gd name="T14" fmla="*/ 0 w 1736"/>
              <a:gd name="T15" fmla="*/ 0 h 2320"/>
              <a:gd name="T16" fmla="*/ 0 w 1736"/>
              <a:gd name="T17" fmla="*/ 0 h 2320"/>
              <a:gd name="T18" fmla="*/ 0 w 1736"/>
              <a:gd name="T19" fmla="*/ 0 h 2320"/>
              <a:gd name="T20" fmla="*/ 0 w 1736"/>
              <a:gd name="T21" fmla="*/ 0 h 2320"/>
              <a:gd name="T22" fmla="*/ 0 w 1736"/>
              <a:gd name="T23" fmla="*/ 0 h 2320"/>
              <a:gd name="T24" fmla="*/ 0 w 1736"/>
              <a:gd name="T25" fmla="*/ 0 h 2320"/>
              <a:gd name="T26" fmla="*/ 0 w 1736"/>
              <a:gd name="T27" fmla="*/ 0 h 2320"/>
              <a:gd name="T28" fmla="*/ 0 w 1736"/>
              <a:gd name="T29" fmla="*/ 0 h 2320"/>
              <a:gd name="T30" fmla="*/ 0 w 1736"/>
              <a:gd name="T31" fmla="*/ 0 h 2320"/>
              <a:gd name="T32" fmla="*/ 0 w 1736"/>
              <a:gd name="T33" fmla="*/ 0 h 2320"/>
              <a:gd name="T34" fmla="*/ 0 w 1736"/>
              <a:gd name="T35" fmla="*/ 0 h 2320"/>
              <a:gd name="T36" fmla="*/ 0 w 1736"/>
              <a:gd name="T37" fmla="*/ 0 h 2320"/>
              <a:gd name="T38" fmla="*/ 0 w 1736"/>
              <a:gd name="T39" fmla="*/ 0 h 2320"/>
              <a:gd name="T40" fmla="*/ 0 w 1736"/>
              <a:gd name="T41" fmla="*/ 0 h 2320"/>
              <a:gd name="T42" fmla="*/ 0 w 1736"/>
              <a:gd name="T43" fmla="*/ 0 h 2320"/>
              <a:gd name="T44" fmla="*/ 0 w 1736"/>
              <a:gd name="T45" fmla="*/ 0 h 2320"/>
              <a:gd name="T46" fmla="*/ 0 w 1736"/>
              <a:gd name="T47" fmla="*/ 0 h 2320"/>
              <a:gd name="T48" fmla="*/ 0 w 1736"/>
              <a:gd name="T49" fmla="*/ 0 h 2320"/>
              <a:gd name="T50" fmla="*/ 0 w 1736"/>
              <a:gd name="T51" fmla="*/ 0 h 2320"/>
              <a:gd name="T52" fmla="*/ 0 w 1736"/>
              <a:gd name="T53" fmla="*/ 0 h 2320"/>
              <a:gd name="T54" fmla="*/ 0 w 1736"/>
              <a:gd name="T55" fmla="*/ 0 h 2320"/>
              <a:gd name="T56" fmla="*/ 0 w 1736"/>
              <a:gd name="T57" fmla="*/ 0 h 2320"/>
              <a:gd name="T58" fmla="*/ 0 w 1736"/>
              <a:gd name="T59" fmla="*/ 0 h 2320"/>
              <a:gd name="T60" fmla="*/ 0 w 1736"/>
              <a:gd name="T61" fmla="*/ 0 h 2320"/>
              <a:gd name="T62" fmla="*/ 0 w 1736"/>
              <a:gd name="T63" fmla="*/ 0 h 2320"/>
              <a:gd name="T64" fmla="*/ 0 w 1736"/>
              <a:gd name="T65" fmla="*/ 0 h 2320"/>
              <a:gd name="T66" fmla="*/ 0 w 1736"/>
              <a:gd name="T67" fmla="*/ 0 h 2320"/>
              <a:gd name="T68" fmla="*/ 0 w 1736"/>
              <a:gd name="T69" fmla="*/ 0 h 2320"/>
              <a:gd name="T70" fmla="*/ 0 w 1736"/>
              <a:gd name="T71" fmla="*/ 0 h 2320"/>
              <a:gd name="T72" fmla="*/ 0 w 1736"/>
              <a:gd name="T73" fmla="*/ 0 h 2320"/>
              <a:gd name="T74" fmla="*/ 0 w 1736"/>
              <a:gd name="T75" fmla="*/ 0 h 2320"/>
              <a:gd name="T76" fmla="*/ 0 w 1736"/>
              <a:gd name="T77" fmla="*/ 0 h 2320"/>
              <a:gd name="T78" fmla="*/ 0 w 1736"/>
              <a:gd name="T79" fmla="*/ 0 h 2320"/>
              <a:gd name="T80" fmla="*/ 0 w 1736"/>
              <a:gd name="T81" fmla="*/ 0 h 2320"/>
              <a:gd name="T82" fmla="*/ 0 w 1736"/>
              <a:gd name="T83" fmla="*/ 0 h 2320"/>
              <a:gd name="T84" fmla="*/ 0 w 1736"/>
              <a:gd name="T85" fmla="*/ 0 h 2320"/>
              <a:gd name="T86" fmla="*/ 0 w 1736"/>
              <a:gd name="T87" fmla="*/ 0 h 2320"/>
              <a:gd name="T88" fmla="*/ 0 w 1736"/>
              <a:gd name="T89" fmla="*/ 0 h 2320"/>
              <a:gd name="T90" fmla="*/ 0 w 1736"/>
              <a:gd name="T91" fmla="*/ 0 h 2320"/>
              <a:gd name="T92" fmla="*/ 0 w 1736"/>
              <a:gd name="T93" fmla="*/ 0 h 2320"/>
              <a:gd name="T94" fmla="*/ 0 w 1736"/>
              <a:gd name="T95" fmla="*/ 0 h 2320"/>
              <a:gd name="T96" fmla="*/ 0 w 1736"/>
              <a:gd name="T97" fmla="*/ 0 h 2320"/>
              <a:gd name="T98" fmla="*/ 0 w 1736"/>
              <a:gd name="T99" fmla="*/ 0 h 2320"/>
              <a:gd name="T100" fmla="*/ 0 w 1736"/>
              <a:gd name="T101" fmla="*/ 0 h 2320"/>
              <a:gd name="T102" fmla="*/ 0 w 1736"/>
              <a:gd name="T103" fmla="*/ 0 h 2320"/>
              <a:gd name="T104" fmla="*/ 0 w 1736"/>
              <a:gd name="T105" fmla="*/ 0 h 2320"/>
              <a:gd name="T106" fmla="*/ 0 w 1736"/>
              <a:gd name="T107" fmla="*/ 0 h 2320"/>
              <a:gd name="T108" fmla="*/ 0 w 1736"/>
              <a:gd name="T109" fmla="*/ 0 h 2320"/>
              <a:gd name="T110" fmla="*/ 0 w 1736"/>
              <a:gd name="T111" fmla="*/ 0 h 232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736"/>
              <a:gd name="T169" fmla="*/ 0 h 2320"/>
              <a:gd name="T170" fmla="*/ 1736 w 1736"/>
              <a:gd name="T171" fmla="*/ 2320 h 2320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736" h="2320">
                <a:moveTo>
                  <a:pt x="868" y="132"/>
                </a:moveTo>
                <a:lnTo>
                  <a:pt x="804" y="135"/>
                </a:lnTo>
                <a:lnTo>
                  <a:pt x="743" y="146"/>
                </a:lnTo>
                <a:lnTo>
                  <a:pt x="684" y="164"/>
                </a:lnTo>
                <a:lnTo>
                  <a:pt x="629" y="187"/>
                </a:lnTo>
                <a:lnTo>
                  <a:pt x="575" y="216"/>
                </a:lnTo>
                <a:lnTo>
                  <a:pt x="527" y="252"/>
                </a:lnTo>
                <a:lnTo>
                  <a:pt x="483" y="292"/>
                </a:lnTo>
                <a:lnTo>
                  <a:pt x="443" y="336"/>
                </a:lnTo>
                <a:lnTo>
                  <a:pt x="407" y="384"/>
                </a:lnTo>
                <a:lnTo>
                  <a:pt x="378" y="436"/>
                </a:lnTo>
                <a:lnTo>
                  <a:pt x="355" y="493"/>
                </a:lnTo>
                <a:lnTo>
                  <a:pt x="337" y="552"/>
                </a:lnTo>
                <a:lnTo>
                  <a:pt x="326" y="613"/>
                </a:lnTo>
                <a:lnTo>
                  <a:pt x="323" y="677"/>
                </a:lnTo>
                <a:lnTo>
                  <a:pt x="326" y="741"/>
                </a:lnTo>
                <a:lnTo>
                  <a:pt x="337" y="801"/>
                </a:lnTo>
                <a:lnTo>
                  <a:pt x="355" y="860"/>
                </a:lnTo>
                <a:lnTo>
                  <a:pt x="378" y="917"/>
                </a:lnTo>
                <a:lnTo>
                  <a:pt x="407" y="969"/>
                </a:lnTo>
                <a:lnTo>
                  <a:pt x="443" y="1017"/>
                </a:lnTo>
                <a:lnTo>
                  <a:pt x="483" y="1061"/>
                </a:lnTo>
                <a:lnTo>
                  <a:pt x="527" y="1101"/>
                </a:lnTo>
                <a:lnTo>
                  <a:pt x="575" y="1137"/>
                </a:lnTo>
                <a:lnTo>
                  <a:pt x="629" y="1166"/>
                </a:lnTo>
                <a:lnTo>
                  <a:pt x="684" y="1190"/>
                </a:lnTo>
                <a:lnTo>
                  <a:pt x="743" y="1207"/>
                </a:lnTo>
                <a:lnTo>
                  <a:pt x="804" y="1218"/>
                </a:lnTo>
                <a:lnTo>
                  <a:pt x="868" y="1221"/>
                </a:lnTo>
                <a:lnTo>
                  <a:pt x="924" y="1218"/>
                </a:lnTo>
                <a:lnTo>
                  <a:pt x="977" y="1210"/>
                </a:lnTo>
                <a:lnTo>
                  <a:pt x="1030" y="1198"/>
                </a:lnTo>
                <a:lnTo>
                  <a:pt x="1081" y="1179"/>
                </a:lnTo>
                <a:lnTo>
                  <a:pt x="1127" y="1156"/>
                </a:lnTo>
                <a:lnTo>
                  <a:pt x="1173" y="1129"/>
                </a:lnTo>
                <a:lnTo>
                  <a:pt x="1214" y="1097"/>
                </a:lnTo>
                <a:lnTo>
                  <a:pt x="1254" y="1063"/>
                </a:lnTo>
                <a:lnTo>
                  <a:pt x="1294" y="1017"/>
                </a:lnTo>
                <a:lnTo>
                  <a:pt x="1328" y="969"/>
                </a:lnTo>
                <a:lnTo>
                  <a:pt x="1357" y="917"/>
                </a:lnTo>
                <a:lnTo>
                  <a:pt x="1381" y="860"/>
                </a:lnTo>
                <a:lnTo>
                  <a:pt x="1399" y="801"/>
                </a:lnTo>
                <a:lnTo>
                  <a:pt x="1410" y="741"/>
                </a:lnTo>
                <a:lnTo>
                  <a:pt x="1412" y="677"/>
                </a:lnTo>
                <a:lnTo>
                  <a:pt x="1410" y="613"/>
                </a:lnTo>
                <a:lnTo>
                  <a:pt x="1399" y="552"/>
                </a:lnTo>
                <a:lnTo>
                  <a:pt x="1381" y="493"/>
                </a:lnTo>
                <a:lnTo>
                  <a:pt x="1357" y="436"/>
                </a:lnTo>
                <a:lnTo>
                  <a:pt x="1328" y="384"/>
                </a:lnTo>
                <a:lnTo>
                  <a:pt x="1294" y="336"/>
                </a:lnTo>
                <a:lnTo>
                  <a:pt x="1254" y="292"/>
                </a:lnTo>
                <a:lnTo>
                  <a:pt x="1209" y="252"/>
                </a:lnTo>
                <a:lnTo>
                  <a:pt x="1160" y="216"/>
                </a:lnTo>
                <a:lnTo>
                  <a:pt x="1108" y="187"/>
                </a:lnTo>
                <a:lnTo>
                  <a:pt x="1052" y="164"/>
                </a:lnTo>
                <a:lnTo>
                  <a:pt x="992" y="146"/>
                </a:lnTo>
                <a:lnTo>
                  <a:pt x="932" y="135"/>
                </a:lnTo>
                <a:lnTo>
                  <a:pt x="868" y="132"/>
                </a:lnTo>
                <a:close/>
                <a:moveTo>
                  <a:pt x="868" y="0"/>
                </a:moveTo>
                <a:lnTo>
                  <a:pt x="937" y="4"/>
                </a:lnTo>
                <a:lnTo>
                  <a:pt x="1005" y="14"/>
                </a:lnTo>
                <a:lnTo>
                  <a:pt x="1070" y="30"/>
                </a:lnTo>
                <a:lnTo>
                  <a:pt x="1131" y="54"/>
                </a:lnTo>
                <a:lnTo>
                  <a:pt x="1191" y="82"/>
                </a:lnTo>
                <a:lnTo>
                  <a:pt x="1246" y="115"/>
                </a:lnTo>
                <a:lnTo>
                  <a:pt x="1298" y="154"/>
                </a:lnTo>
                <a:lnTo>
                  <a:pt x="1346" y="198"/>
                </a:lnTo>
                <a:lnTo>
                  <a:pt x="1390" y="246"/>
                </a:lnTo>
                <a:lnTo>
                  <a:pt x="1429" y="299"/>
                </a:lnTo>
                <a:lnTo>
                  <a:pt x="1463" y="354"/>
                </a:lnTo>
                <a:lnTo>
                  <a:pt x="1491" y="413"/>
                </a:lnTo>
                <a:lnTo>
                  <a:pt x="1514" y="475"/>
                </a:lnTo>
                <a:lnTo>
                  <a:pt x="1531" y="541"/>
                </a:lnTo>
                <a:lnTo>
                  <a:pt x="1540" y="607"/>
                </a:lnTo>
                <a:lnTo>
                  <a:pt x="1545" y="677"/>
                </a:lnTo>
                <a:lnTo>
                  <a:pt x="1540" y="746"/>
                </a:lnTo>
                <a:lnTo>
                  <a:pt x="1531" y="812"/>
                </a:lnTo>
                <a:lnTo>
                  <a:pt x="1514" y="878"/>
                </a:lnTo>
                <a:lnTo>
                  <a:pt x="1491" y="940"/>
                </a:lnTo>
                <a:lnTo>
                  <a:pt x="1463" y="999"/>
                </a:lnTo>
                <a:lnTo>
                  <a:pt x="1429" y="1055"/>
                </a:lnTo>
                <a:lnTo>
                  <a:pt x="1390" y="1107"/>
                </a:lnTo>
                <a:lnTo>
                  <a:pt x="1346" y="1155"/>
                </a:lnTo>
                <a:lnTo>
                  <a:pt x="1306" y="1192"/>
                </a:lnTo>
                <a:lnTo>
                  <a:pt x="1264" y="1225"/>
                </a:lnTo>
                <a:lnTo>
                  <a:pt x="1218" y="1256"/>
                </a:lnTo>
                <a:lnTo>
                  <a:pt x="1170" y="1282"/>
                </a:lnTo>
                <a:lnTo>
                  <a:pt x="1235" y="1309"/>
                </a:lnTo>
                <a:lnTo>
                  <a:pt x="1295" y="1342"/>
                </a:lnTo>
                <a:lnTo>
                  <a:pt x="1353" y="1381"/>
                </a:lnTo>
                <a:lnTo>
                  <a:pt x="1407" y="1422"/>
                </a:lnTo>
                <a:lnTo>
                  <a:pt x="1459" y="1470"/>
                </a:lnTo>
                <a:lnTo>
                  <a:pt x="1507" y="1523"/>
                </a:lnTo>
                <a:lnTo>
                  <a:pt x="1550" y="1579"/>
                </a:lnTo>
                <a:lnTo>
                  <a:pt x="1589" y="1638"/>
                </a:lnTo>
                <a:lnTo>
                  <a:pt x="1622" y="1702"/>
                </a:lnTo>
                <a:lnTo>
                  <a:pt x="1651" y="1768"/>
                </a:lnTo>
                <a:lnTo>
                  <a:pt x="1673" y="1837"/>
                </a:lnTo>
                <a:lnTo>
                  <a:pt x="1689" y="1908"/>
                </a:lnTo>
                <a:lnTo>
                  <a:pt x="1689" y="1912"/>
                </a:lnTo>
                <a:lnTo>
                  <a:pt x="1691" y="1915"/>
                </a:lnTo>
                <a:lnTo>
                  <a:pt x="1736" y="2246"/>
                </a:lnTo>
                <a:lnTo>
                  <a:pt x="1736" y="2266"/>
                </a:lnTo>
                <a:lnTo>
                  <a:pt x="1729" y="2286"/>
                </a:lnTo>
                <a:lnTo>
                  <a:pt x="1717" y="2302"/>
                </a:lnTo>
                <a:lnTo>
                  <a:pt x="1700" y="2313"/>
                </a:lnTo>
                <a:lnTo>
                  <a:pt x="1681" y="2320"/>
                </a:lnTo>
                <a:lnTo>
                  <a:pt x="1660" y="2319"/>
                </a:lnTo>
                <a:lnTo>
                  <a:pt x="1641" y="2312"/>
                </a:lnTo>
                <a:lnTo>
                  <a:pt x="1624" y="2301"/>
                </a:lnTo>
                <a:lnTo>
                  <a:pt x="1612" y="2284"/>
                </a:lnTo>
                <a:lnTo>
                  <a:pt x="1607" y="2264"/>
                </a:lnTo>
                <a:lnTo>
                  <a:pt x="1561" y="1936"/>
                </a:lnTo>
                <a:lnTo>
                  <a:pt x="1545" y="1867"/>
                </a:lnTo>
                <a:lnTo>
                  <a:pt x="1523" y="1800"/>
                </a:lnTo>
                <a:lnTo>
                  <a:pt x="1494" y="1738"/>
                </a:lnTo>
                <a:lnTo>
                  <a:pt x="1458" y="1677"/>
                </a:lnTo>
                <a:lnTo>
                  <a:pt x="1418" y="1622"/>
                </a:lnTo>
                <a:lnTo>
                  <a:pt x="1372" y="1570"/>
                </a:lnTo>
                <a:lnTo>
                  <a:pt x="1323" y="1523"/>
                </a:lnTo>
                <a:lnTo>
                  <a:pt x="1268" y="1481"/>
                </a:lnTo>
                <a:lnTo>
                  <a:pt x="1210" y="1444"/>
                </a:lnTo>
                <a:lnTo>
                  <a:pt x="1147" y="1414"/>
                </a:lnTo>
                <a:lnTo>
                  <a:pt x="1082" y="1389"/>
                </a:lnTo>
                <a:lnTo>
                  <a:pt x="1013" y="1371"/>
                </a:lnTo>
                <a:lnTo>
                  <a:pt x="943" y="1360"/>
                </a:lnTo>
                <a:lnTo>
                  <a:pt x="868" y="1356"/>
                </a:lnTo>
                <a:lnTo>
                  <a:pt x="797" y="1360"/>
                </a:lnTo>
                <a:lnTo>
                  <a:pt x="727" y="1371"/>
                </a:lnTo>
                <a:lnTo>
                  <a:pt x="658" y="1389"/>
                </a:lnTo>
                <a:lnTo>
                  <a:pt x="593" y="1413"/>
                </a:lnTo>
                <a:lnTo>
                  <a:pt x="531" y="1443"/>
                </a:lnTo>
                <a:lnTo>
                  <a:pt x="473" y="1479"/>
                </a:lnTo>
                <a:lnTo>
                  <a:pt x="418" y="1520"/>
                </a:lnTo>
                <a:lnTo>
                  <a:pt x="369" y="1567"/>
                </a:lnTo>
                <a:lnTo>
                  <a:pt x="323" y="1618"/>
                </a:lnTo>
                <a:lnTo>
                  <a:pt x="283" y="1673"/>
                </a:lnTo>
                <a:lnTo>
                  <a:pt x="247" y="1731"/>
                </a:lnTo>
                <a:lnTo>
                  <a:pt x="219" y="1794"/>
                </a:lnTo>
                <a:lnTo>
                  <a:pt x="195" y="1859"/>
                </a:lnTo>
                <a:lnTo>
                  <a:pt x="179" y="1928"/>
                </a:lnTo>
                <a:lnTo>
                  <a:pt x="179" y="1930"/>
                </a:lnTo>
                <a:lnTo>
                  <a:pt x="177" y="1934"/>
                </a:lnTo>
                <a:lnTo>
                  <a:pt x="176" y="1944"/>
                </a:lnTo>
                <a:lnTo>
                  <a:pt x="174" y="1958"/>
                </a:lnTo>
                <a:lnTo>
                  <a:pt x="172" y="1979"/>
                </a:lnTo>
                <a:lnTo>
                  <a:pt x="168" y="2005"/>
                </a:lnTo>
                <a:lnTo>
                  <a:pt x="163" y="2034"/>
                </a:lnTo>
                <a:lnTo>
                  <a:pt x="157" y="2079"/>
                </a:lnTo>
                <a:lnTo>
                  <a:pt x="150" y="2127"/>
                </a:lnTo>
                <a:lnTo>
                  <a:pt x="143" y="2171"/>
                </a:lnTo>
                <a:lnTo>
                  <a:pt x="137" y="2211"/>
                </a:lnTo>
                <a:lnTo>
                  <a:pt x="135" y="2233"/>
                </a:lnTo>
                <a:lnTo>
                  <a:pt x="132" y="2250"/>
                </a:lnTo>
                <a:lnTo>
                  <a:pt x="130" y="2259"/>
                </a:lnTo>
                <a:lnTo>
                  <a:pt x="129" y="2264"/>
                </a:lnTo>
                <a:lnTo>
                  <a:pt x="124" y="2284"/>
                </a:lnTo>
                <a:lnTo>
                  <a:pt x="111" y="2301"/>
                </a:lnTo>
                <a:lnTo>
                  <a:pt x="95" y="2312"/>
                </a:lnTo>
                <a:lnTo>
                  <a:pt x="75" y="2319"/>
                </a:lnTo>
                <a:lnTo>
                  <a:pt x="55" y="2319"/>
                </a:lnTo>
                <a:lnTo>
                  <a:pt x="35" y="2313"/>
                </a:lnTo>
                <a:lnTo>
                  <a:pt x="19" y="2301"/>
                </a:lnTo>
                <a:lnTo>
                  <a:pt x="6" y="2286"/>
                </a:lnTo>
                <a:lnTo>
                  <a:pt x="0" y="2266"/>
                </a:lnTo>
                <a:lnTo>
                  <a:pt x="0" y="2244"/>
                </a:lnTo>
                <a:lnTo>
                  <a:pt x="0" y="2240"/>
                </a:lnTo>
                <a:lnTo>
                  <a:pt x="2" y="2229"/>
                </a:lnTo>
                <a:lnTo>
                  <a:pt x="5" y="2211"/>
                </a:lnTo>
                <a:lnTo>
                  <a:pt x="8" y="2188"/>
                </a:lnTo>
                <a:lnTo>
                  <a:pt x="12" y="2160"/>
                </a:lnTo>
                <a:lnTo>
                  <a:pt x="16" y="2131"/>
                </a:lnTo>
                <a:lnTo>
                  <a:pt x="20" y="2098"/>
                </a:lnTo>
                <a:lnTo>
                  <a:pt x="27" y="2060"/>
                </a:lnTo>
                <a:lnTo>
                  <a:pt x="33" y="2023"/>
                </a:lnTo>
                <a:lnTo>
                  <a:pt x="37" y="1987"/>
                </a:lnTo>
                <a:lnTo>
                  <a:pt x="42" y="1956"/>
                </a:lnTo>
                <a:lnTo>
                  <a:pt x="45" y="1930"/>
                </a:lnTo>
                <a:lnTo>
                  <a:pt x="48" y="1914"/>
                </a:lnTo>
                <a:lnTo>
                  <a:pt x="49" y="1908"/>
                </a:lnTo>
                <a:lnTo>
                  <a:pt x="49" y="1906"/>
                </a:lnTo>
                <a:lnTo>
                  <a:pt x="49" y="1904"/>
                </a:lnTo>
                <a:lnTo>
                  <a:pt x="49" y="1903"/>
                </a:lnTo>
                <a:lnTo>
                  <a:pt x="51" y="1903"/>
                </a:lnTo>
                <a:lnTo>
                  <a:pt x="51" y="1900"/>
                </a:lnTo>
                <a:lnTo>
                  <a:pt x="70" y="1819"/>
                </a:lnTo>
                <a:lnTo>
                  <a:pt x="97" y="1742"/>
                </a:lnTo>
                <a:lnTo>
                  <a:pt x="133" y="1669"/>
                </a:lnTo>
                <a:lnTo>
                  <a:pt x="174" y="1598"/>
                </a:lnTo>
                <a:lnTo>
                  <a:pt x="221" y="1534"/>
                </a:lnTo>
                <a:lnTo>
                  <a:pt x="275" y="1475"/>
                </a:lnTo>
                <a:lnTo>
                  <a:pt x="334" y="1419"/>
                </a:lnTo>
                <a:lnTo>
                  <a:pt x="388" y="1378"/>
                </a:lnTo>
                <a:lnTo>
                  <a:pt x="444" y="1342"/>
                </a:lnTo>
                <a:lnTo>
                  <a:pt x="504" y="1309"/>
                </a:lnTo>
                <a:lnTo>
                  <a:pt x="567" y="1282"/>
                </a:lnTo>
                <a:lnTo>
                  <a:pt x="519" y="1256"/>
                </a:lnTo>
                <a:lnTo>
                  <a:pt x="473" y="1225"/>
                </a:lnTo>
                <a:lnTo>
                  <a:pt x="429" y="1192"/>
                </a:lnTo>
                <a:lnTo>
                  <a:pt x="389" y="1155"/>
                </a:lnTo>
                <a:lnTo>
                  <a:pt x="347" y="1107"/>
                </a:lnTo>
                <a:lnTo>
                  <a:pt x="307" y="1055"/>
                </a:lnTo>
                <a:lnTo>
                  <a:pt x="274" y="999"/>
                </a:lnTo>
                <a:lnTo>
                  <a:pt x="245" y="940"/>
                </a:lnTo>
                <a:lnTo>
                  <a:pt x="223" y="878"/>
                </a:lnTo>
                <a:lnTo>
                  <a:pt x="205" y="812"/>
                </a:lnTo>
                <a:lnTo>
                  <a:pt x="195" y="746"/>
                </a:lnTo>
                <a:lnTo>
                  <a:pt x="191" y="677"/>
                </a:lnTo>
                <a:lnTo>
                  <a:pt x="195" y="607"/>
                </a:lnTo>
                <a:lnTo>
                  <a:pt x="205" y="541"/>
                </a:lnTo>
                <a:lnTo>
                  <a:pt x="223" y="475"/>
                </a:lnTo>
                <a:lnTo>
                  <a:pt x="245" y="413"/>
                </a:lnTo>
                <a:lnTo>
                  <a:pt x="274" y="354"/>
                </a:lnTo>
                <a:lnTo>
                  <a:pt x="307" y="299"/>
                </a:lnTo>
                <a:lnTo>
                  <a:pt x="347" y="246"/>
                </a:lnTo>
                <a:lnTo>
                  <a:pt x="389" y="198"/>
                </a:lnTo>
                <a:lnTo>
                  <a:pt x="437" y="154"/>
                </a:lnTo>
                <a:lnTo>
                  <a:pt x="490" y="115"/>
                </a:lnTo>
                <a:lnTo>
                  <a:pt x="545" y="82"/>
                </a:lnTo>
                <a:lnTo>
                  <a:pt x="604" y="54"/>
                </a:lnTo>
                <a:lnTo>
                  <a:pt x="667" y="30"/>
                </a:lnTo>
                <a:lnTo>
                  <a:pt x="732" y="14"/>
                </a:lnTo>
                <a:lnTo>
                  <a:pt x="798" y="4"/>
                </a:lnTo>
                <a:lnTo>
                  <a:pt x="868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1" name="Freeform 192" descr="넓은 상향 대각선"/>
          <p:cNvSpPr>
            <a:spLocks noChangeAspect="1"/>
          </p:cNvSpPr>
          <p:nvPr/>
        </p:nvSpPr>
        <p:spPr bwMode="auto">
          <a:xfrm>
            <a:off x="5598235" y="4979548"/>
            <a:ext cx="15802" cy="15643"/>
          </a:xfrm>
          <a:custGeom>
            <a:avLst/>
            <a:gdLst>
              <a:gd name="T0" fmla="*/ 0 w 121"/>
              <a:gd name="T1" fmla="*/ 0 h 121"/>
              <a:gd name="T2" fmla="*/ 0 w 121"/>
              <a:gd name="T3" fmla="*/ 0 h 121"/>
              <a:gd name="T4" fmla="*/ 0 w 121"/>
              <a:gd name="T5" fmla="*/ 0 h 121"/>
              <a:gd name="T6" fmla="*/ 0 w 121"/>
              <a:gd name="T7" fmla="*/ 0 h 121"/>
              <a:gd name="T8" fmla="*/ 0 w 121"/>
              <a:gd name="T9" fmla="*/ 0 h 121"/>
              <a:gd name="T10" fmla="*/ 0 w 121"/>
              <a:gd name="T11" fmla="*/ 0 h 121"/>
              <a:gd name="T12" fmla="*/ 0 w 121"/>
              <a:gd name="T13" fmla="*/ 0 h 121"/>
              <a:gd name="T14" fmla="*/ 0 w 121"/>
              <a:gd name="T15" fmla="*/ 0 h 121"/>
              <a:gd name="T16" fmla="*/ 0 w 121"/>
              <a:gd name="T17" fmla="*/ 0 h 121"/>
              <a:gd name="T18" fmla="*/ 0 w 121"/>
              <a:gd name="T19" fmla="*/ 0 h 121"/>
              <a:gd name="T20" fmla="*/ 0 w 121"/>
              <a:gd name="T21" fmla="*/ 0 h 121"/>
              <a:gd name="T22" fmla="*/ 0 w 121"/>
              <a:gd name="T23" fmla="*/ 0 h 121"/>
              <a:gd name="T24" fmla="*/ 0 w 121"/>
              <a:gd name="T25" fmla="*/ 0 h 121"/>
              <a:gd name="T26" fmla="*/ 0 w 121"/>
              <a:gd name="T27" fmla="*/ 0 h 121"/>
              <a:gd name="T28" fmla="*/ 0 w 121"/>
              <a:gd name="T29" fmla="*/ 0 h 121"/>
              <a:gd name="T30" fmla="*/ 0 w 121"/>
              <a:gd name="T31" fmla="*/ 0 h 121"/>
              <a:gd name="T32" fmla="*/ 0 w 121"/>
              <a:gd name="T33" fmla="*/ 0 h 121"/>
              <a:gd name="T34" fmla="*/ 0 w 121"/>
              <a:gd name="T35" fmla="*/ 0 h 121"/>
              <a:gd name="T36" fmla="*/ 0 w 121"/>
              <a:gd name="T37" fmla="*/ 0 h 121"/>
              <a:gd name="T38" fmla="*/ 0 w 121"/>
              <a:gd name="T39" fmla="*/ 0 h 121"/>
              <a:gd name="T40" fmla="*/ 0 w 121"/>
              <a:gd name="T41" fmla="*/ 0 h 12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21"/>
              <a:gd name="T64" fmla="*/ 0 h 121"/>
              <a:gd name="T65" fmla="*/ 121 w 121"/>
              <a:gd name="T66" fmla="*/ 121 h 12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21" h="121">
                <a:moveTo>
                  <a:pt x="60" y="0"/>
                </a:moveTo>
                <a:lnTo>
                  <a:pt x="79" y="4"/>
                </a:lnTo>
                <a:lnTo>
                  <a:pt x="96" y="12"/>
                </a:lnTo>
                <a:lnTo>
                  <a:pt x="108" y="24"/>
                </a:lnTo>
                <a:lnTo>
                  <a:pt x="117" y="41"/>
                </a:lnTo>
                <a:lnTo>
                  <a:pt x="121" y="60"/>
                </a:lnTo>
                <a:lnTo>
                  <a:pt x="117" y="80"/>
                </a:lnTo>
                <a:lnTo>
                  <a:pt x="108" y="96"/>
                </a:lnTo>
                <a:lnTo>
                  <a:pt x="96" y="110"/>
                </a:lnTo>
                <a:lnTo>
                  <a:pt x="79" y="118"/>
                </a:lnTo>
                <a:lnTo>
                  <a:pt x="60" y="121"/>
                </a:lnTo>
                <a:lnTo>
                  <a:pt x="41" y="118"/>
                </a:lnTo>
                <a:lnTo>
                  <a:pt x="24" y="110"/>
                </a:lnTo>
                <a:lnTo>
                  <a:pt x="11" y="96"/>
                </a:lnTo>
                <a:lnTo>
                  <a:pt x="2" y="80"/>
                </a:lnTo>
                <a:lnTo>
                  <a:pt x="0" y="60"/>
                </a:lnTo>
                <a:lnTo>
                  <a:pt x="2" y="41"/>
                </a:lnTo>
                <a:lnTo>
                  <a:pt x="11" y="24"/>
                </a:lnTo>
                <a:lnTo>
                  <a:pt x="24" y="12"/>
                </a:lnTo>
                <a:lnTo>
                  <a:pt x="41" y="4"/>
                </a:lnTo>
                <a:lnTo>
                  <a:pt x="60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2" name="Freeform 193" descr="넓은 상향 대각선"/>
          <p:cNvSpPr>
            <a:spLocks noChangeAspect="1"/>
          </p:cNvSpPr>
          <p:nvPr/>
        </p:nvSpPr>
        <p:spPr bwMode="auto">
          <a:xfrm>
            <a:off x="5661969" y="4979548"/>
            <a:ext cx="15802" cy="15643"/>
          </a:xfrm>
          <a:custGeom>
            <a:avLst/>
            <a:gdLst>
              <a:gd name="T0" fmla="*/ 0 w 121"/>
              <a:gd name="T1" fmla="*/ 0 h 121"/>
              <a:gd name="T2" fmla="*/ 0 w 121"/>
              <a:gd name="T3" fmla="*/ 0 h 121"/>
              <a:gd name="T4" fmla="*/ 0 w 121"/>
              <a:gd name="T5" fmla="*/ 0 h 121"/>
              <a:gd name="T6" fmla="*/ 0 w 121"/>
              <a:gd name="T7" fmla="*/ 0 h 121"/>
              <a:gd name="T8" fmla="*/ 0 w 121"/>
              <a:gd name="T9" fmla="*/ 0 h 121"/>
              <a:gd name="T10" fmla="*/ 0 w 121"/>
              <a:gd name="T11" fmla="*/ 0 h 121"/>
              <a:gd name="T12" fmla="*/ 0 w 121"/>
              <a:gd name="T13" fmla="*/ 0 h 121"/>
              <a:gd name="T14" fmla="*/ 0 w 121"/>
              <a:gd name="T15" fmla="*/ 0 h 121"/>
              <a:gd name="T16" fmla="*/ 0 w 121"/>
              <a:gd name="T17" fmla="*/ 0 h 121"/>
              <a:gd name="T18" fmla="*/ 0 w 121"/>
              <a:gd name="T19" fmla="*/ 0 h 121"/>
              <a:gd name="T20" fmla="*/ 0 w 121"/>
              <a:gd name="T21" fmla="*/ 0 h 121"/>
              <a:gd name="T22" fmla="*/ 0 w 121"/>
              <a:gd name="T23" fmla="*/ 0 h 121"/>
              <a:gd name="T24" fmla="*/ 0 w 121"/>
              <a:gd name="T25" fmla="*/ 0 h 121"/>
              <a:gd name="T26" fmla="*/ 0 w 121"/>
              <a:gd name="T27" fmla="*/ 0 h 121"/>
              <a:gd name="T28" fmla="*/ 0 w 121"/>
              <a:gd name="T29" fmla="*/ 0 h 121"/>
              <a:gd name="T30" fmla="*/ 0 w 121"/>
              <a:gd name="T31" fmla="*/ 0 h 121"/>
              <a:gd name="T32" fmla="*/ 0 w 121"/>
              <a:gd name="T33" fmla="*/ 0 h 121"/>
              <a:gd name="T34" fmla="*/ 0 w 121"/>
              <a:gd name="T35" fmla="*/ 0 h 121"/>
              <a:gd name="T36" fmla="*/ 0 w 121"/>
              <a:gd name="T37" fmla="*/ 0 h 121"/>
              <a:gd name="T38" fmla="*/ 0 w 121"/>
              <a:gd name="T39" fmla="*/ 0 h 121"/>
              <a:gd name="T40" fmla="*/ 0 w 121"/>
              <a:gd name="T41" fmla="*/ 0 h 12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21"/>
              <a:gd name="T64" fmla="*/ 0 h 121"/>
              <a:gd name="T65" fmla="*/ 121 w 121"/>
              <a:gd name="T66" fmla="*/ 121 h 12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21" h="121">
                <a:moveTo>
                  <a:pt x="61" y="0"/>
                </a:moveTo>
                <a:lnTo>
                  <a:pt x="80" y="4"/>
                </a:lnTo>
                <a:lnTo>
                  <a:pt x="97" y="12"/>
                </a:lnTo>
                <a:lnTo>
                  <a:pt x="109" y="24"/>
                </a:lnTo>
                <a:lnTo>
                  <a:pt x="117" y="41"/>
                </a:lnTo>
                <a:lnTo>
                  <a:pt x="121" y="60"/>
                </a:lnTo>
                <a:lnTo>
                  <a:pt x="117" y="80"/>
                </a:lnTo>
                <a:lnTo>
                  <a:pt x="109" y="96"/>
                </a:lnTo>
                <a:lnTo>
                  <a:pt x="97" y="110"/>
                </a:lnTo>
                <a:lnTo>
                  <a:pt x="80" y="118"/>
                </a:lnTo>
                <a:lnTo>
                  <a:pt x="61" y="121"/>
                </a:lnTo>
                <a:lnTo>
                  <a:pt x="42" y="118"/>
                </a:lnTo>
                <a:lnTo>
                  <a:pt x="25" y="110"/>
                </a:lnTo>
                <a:lnTo>
                  <a:pt x="11" y="96"/>
                </a:lnTo>
                <a:lnTo>
                  <a:pt x="3" y="80"/>
                </a:lnTo>
                <a:lnTo>
                  <a:pt x="0" y="60"/>
                </a:lnTo>
                <a:lnTo>
                  <a:pt x="3" y="41"/>
                </a:lnTo>
                <a:lnTo>
                  <a:pt x="11" y="24"/>
                </a:lnTo>
                <a:lnTo>
                  <a:pt x="25" y="12"/>
                </a:lnTo>
                <a:lnTo>
                  <a:pt x="42" y="4"/>
                </a:lnTo>
                <a:lnTo>
                  <a:pt x="61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0" name="Freeform 194" descr="넓은 상향 대각선"/>
          <p:cNvSpPr>
            <a:spLocks noChangeAspect="1" noEditPoints="1"/>
          </p:cNvSpPr>
          <p:nvPr/>
        </p:nvSpPr>
        <p:spPr bwMode="auto">
          <a:xfrm>
            <a:off x="5462588" y="5449144"/>
            <a:ext cx="349250" cy="279400"/>
          </a:xfrm>
          <a:custGeom>
            <a:avLst/>
            <a:gdLst>
              <a:gd name="T0" fmla="*/ 0 w 3774"/>
              <a:gd name="T1" fmla="*/ 0 h 3110"/>
              <a:gd name="T2" fmla="*/ 0 w 3774"/>
              <a:gd name="T3" fmla="*/ 0 h 3110"/>
              <a:gd name="T4" fmla="*/ 0 w 3774"/>
              <a:gd name="T5" fmla="*/ 0 h 3110"/>
              <a:gd name="T6" fmla="*/ 0 w 3774"/>
              <a:gd name="T7" fmla="*/ 0 h 3110"/>
              <a:gd name="T8" fmla="*/ 0 w 3774"/>
              <a:gd name="T9" fmla="*/ 0 h 3110"/>
              <a:gd name="T10" fmla="*/ 0 w 3774"/>
              <a:gd name="T11" fmla="*/ 0 h 3110"/>
              <a:gd name="T12" fmla="*/ 0 w 3774"/>
              <a:gd name="T13" fmla="*/ 0 h 3110"/>
              <a:gd name="T14" fmla="*/ 0 w 3774"/>
              <a:gd name="T15" fmla="*/ 0 h 3110"/>
              <a:gd name="T16" fmla="*/ 0 w 3774"/>
              <a:gd name="T17" fmla="*/ 0 h 3110"/>
              <a:gd name="T18" fmla="*/ 0 w 3774"/>
              <a:gd name="T19" fmla="*/ 0 h 3110"/>
              <a:gd name="T20" fmla="*/ 0 w 3774"/>
              <a:gd name="T21" fmla="*/ 0 h 3110"/>
              <a:gd name="T22" fmla="*/ 0 w 3774"/>
              <a:gd name="T23" fmla="*/ 0 h 3110"/>
              <a:gd name="T24" fmla="*/ 0 w 3774"/>
              <a:gd name="T25" fmla="*/ 0 h 3110"/>
              <a:gd name="T26" fmla="*/ 0 w 3774"/>
              <a:gd name="T27" fmla="*/ 0 h 3110"/>
              <a:gd name="T28" fmla="*/ 0 w 3774"/>
              <a:gd name="T29" fmla="*/ 0 h 3110"/>
              <a:gd name="T30" fmla="*/ 0 w 3774"/>
              <a:gd name="T31" fmla="*/ 0 h 3110"/>
              <a:gd name="T32" fmla="*/ 0 w 3774"/>
              <a:gd name="T33" fmla="*/ 0 h 3110"/>
              <a:gd name="T34" fmla="*/ 0 w 3774"/>
              <a:gd name="T35" fmla="*/ 0 h 3110"/>
              <a:gd name="T36" fmla="*/ 0 w 3774"/>
              <a:gd name="T37" fmla="*/ 0 h 3110"/>
              <a:gd name="T38" fmla="*/ 0 w 3774"/>
              <a:gd name="T39" fmla="*/ 0 h 3110"/>
              <a:gd name="T40" fmla="*/ 0 w 3774"/>
              <a:gd name="T41" fmla="*/ 0 h 3110"/>
              <a:gd name="T42" fmla="*/ 0 w 3774"/>
              <a:gd name="T43" fmla="*/ 0 h 3110"/>
              <a:gd name="T44" fmla="*/ 0 w 3774"/>
              <a:gd name="T45" fmla="*/ 0 h 3110"/>
              <a:gd name="T46" fmla="*/ 0 w 3774"/>
              <a:gd name="T47" fmla="*/ 0 h 3110"/>
              <a:gd name="T48" fmla="*/ 0 w 3774"/>
              <a:gd name="T49" fmla="*/ 0 h 3110"/>
              <a:gd name="T50" fmla="*/ 0 w 3774"/>
              <a:gd name="T51" fmla="*/ 0 h 3110"/>
              <a:gd name="T52" fmla="*/ 0 w 3774"/>
              <a:gd name="T53" fmla="*/ 0 h 3110"/>
              <a:gd name="T54" fmla="*/ 0 w 3774"/>
              <a:gd name="T55" fmla="*/ 0 h 3110"/>
              <a:gd name="T56" fmla="*/ 0 w 3774"/>
              <a:gd name="T57" fmla="*/ 0 h 3110"/>
              <a:gd name="T58" fmla="*/ 0 w 3774"/>
              <a:gd name="T59" fmla="*/ 0 h 3110"/>
              <a:gd name="T60" fmla="*/ 0 w 3774"/>
              <a:gd name="T61" fmla="*/ 0 h 3110"/>
              <a:gd name="T62" fmla="*/ 0 w 3774"/>
              <a:gd name="T63" fmla="*/ 0 h 3110"/>
              <a:gd name="T64" fmla="*/ 0 w 3774"/>
              <a:gd name="T65" fmla="*/ 0 h 3110"/>
              <a:gd name="T66" fmla="*/ 0 w 3774"/>
              <a:gd name="T67" fmla="*/ 0 h 3110"/>
              <a:gd name="T68" fmla="*/ 0 w 3774"/>
              <a:gd name="T69" fmla="*/ 0 h 311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74"/>
              <a:gd name="T106" fmla="*/ 0 h 3110"/>
              <a:gd name="T107" fmla="*/ 3774 w 3774"/>
              <a:gd name="T108" fmla="*/ 3110 h 311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74" h="3110">
                <a:moveTo>
                  <a:pt x="3238" y="1133"/>
                </a:moveTo>
                <a:lnTo>
                  <a:pt x="3321" y="1848"/>
                </a:lnTo>
                <a:lnTo>
                  <a:pt x="3498" y="1133"/>
                </a:lnTo>
                <a:lnTo>
                  <a:pt x="3238" y="1133"/>
                </a:lnTo>
                <a:close/>
                <a:moveTo>
                  <a:pt x="3021" y="1124"/>
                </a:moveTo>
                <a:lnTo>
                  <a:pt x="2653" y="2231"/>
                </a:lnTo>
                <a:lnTo>
                  <a:pt x="3149" y="2231"/>
                </a:lnTo>
                <a:lnTo>
                  <a:pt x="3021" y="1124"/>
                </a:lnTo>
                <a:close/>
                <a:moveTo>
                  <a:pt x="2362" y="736"/>
                </a:moveTo>
                <a:lnTo>
                  <a:pt x="2362" y="2430"/>
                </a:lnTo>
                <a:lnTo>
                  <a:pt x="2922" y="736"/>
                </a:lnTo>
                <a:lnTo>
                  <a:pt x="2362" y="736"/>
                </a:lnTo>
                <a:close/>
                <a:moveTo>
                  <a:pt x="1089" y="369"/>
                </a:moveTo>
                <a:lnTo>
                  <a:pt x="367" y="1091"/>
                </a:lnTo>
                <a:lnTo>
                  <a:pt x="1089" y="1091"/>
                </a:lnTo>
                <a:lnTo>
                  <a:pt x="1089" y="369"/>
                </a:lnTo>
                <a:close/>
                <a:moveTo>
                  <a:pt x="1304" y="215"/>
                </a:moveTo>
                <a:lnTo>
                  <a:pt x="1304" y="1306"/>
                </a:lnTo>
                <a:lnTo>
                  <a:pt x="215" y="1306"/>
                </a:lnTo>
                <a:lnTo>
                  <a:pt x="215" y="2895"/>
                </a:lnTo>
                <a:lnTo>
                  <a:pt x="2147" y="2895"/>
                </a:lnTo>
                <a:lnTo>
                  <a:pt x="2147" y="215"/>
                </a:lnTo>
                <a:lnTo>
                  <a:pt x="1304" y="215"/>
                </a:lnTo>
                <a:close/>
                <a:moveTo>
                  <a:pt x="1153" y="0"/>
                </a:moveTo>
                <a:lnTo>
                  <a:pt x="2362" y="0"/>
                </a:lnTo>
                <a:lnTo>
                  <a:pt x="2362" y="521"/>
                </a:lnTo>
                <a:lnTo>
                  <a:pt x="3167" y="521"/>
                </a:lnTo>
                <a:lnTo>
                  <a:pt x="3213" y="918"/>
                </a:lnTo>
                <a:lnTo>
                  <a:pt x="3774" y="918"/>
                </a:lnTo>
                <a:lnTo>
                  <a:pt x="3394" y="2446"/>
                </a:lnTo>
                <a:lnTo>
                  <a:pt x="2583" y="2446"/>
                </a:lnTo>
                <a:lnTo>
                  <a:pt x="2362" y="3110"/>
                </a:lnTo>
                <a:lnTo>
                  <a:pt x="0" y="3110"/>
                </a:lnTo>
                <a:lnTo>
                  <a:pt x="0" y="1155"/>
                </a:lnTo>
                <a:lnTo>
                  <a:pt x="1153" y="0"/>
                </a:lnTo>
                <a:close/>
              </a:path>
            </a:pathLst>
          </a:custGeom>
          <a:pattFill prst="wdUpDiag">
            <a:fgClr>
              <a:schemeClr val="bg1">
                <a:lumMod val="7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74378" y="6013376"/>
            <a:ext cx="323850" cy="303882"/>
            <a:chOff x="5474378" y="6013376"/>
            <a:chExt cx="323850" cy="303882"/>
          </a:xfrm>
        </p:grpSpPr>
        <p:sp>
          <p:nvSpPr>
            <p:cNvPr id="172" name="Freeform 196" descr="넓은 상향 대각선"/>
            <p:cNvSpPr>
              <a:spLocks noChangeAspect="1" noEditPoints="1"/>
            </p:cNvSpPr>
            <p:nvPr/>
          </p:nvSpPr>
          <p:spPr bwMode="auto">
            <a:xfrm>
              <a:off x="5508037" y="6212598"/>
              <a:ext cx="290191" cy="104660"/>
            </a:xfrm>
            <a:custGeom>
              <a:avLst/>
              <a:gdLst>
                <a:gd name="T0" fmla="*/ 0 w 3202"/>
                <a:gd name="T1" fmla="*/ 0 h 1121"/>
                <a:gd name="T2" fmla="*/ 0 w 3202"/>
                <a:gd name="T3" fmla="*/ 0 h 1121"/>
                <a:gd name="T4" fmla="*/ 0 w 3202"/>
                <a:gd name="T5" fmla="*/ 0 h 1121"/>
                <a:gd name="T6" fmla="*/ 0 w 3202"/>
                <a:gd name="T7" fmla="*/ 0 h 1121"/>
                <a:gd name="T8" fmla="*/ 0 w 3202"/>
                <a:gd name="T9" fmla="*/ 0 h 1121"/>
                <a:gd name="T10" fmla="*/ 0 w 3202"/>
                <a:gd name="T11" fmla="*/ 0 h 1121"/>
                <a:gd name="T12" fmla="*/ 0 w 3202"/>
                <a:gd name="T13" fmla="*/ 0 h 1121"/>
                <a:gd name="T14" fmla="*/ 0 w 3202"/>
                <a:gd name="T15" fmla="*/ 0 h 1121"/>
                <a:gd name="T16" fmla="*/ 0 w 3202"/>
                <a:gd name="T17" fmla="*/ 0 h 1121"/>
                <a:gd name="T18" fmla="*/ 0 w 3202"/>
                <a:gd name="T19" fmla="*/ 0 h 1121"/>
                <a:gd name="T20" fmla="*/ 0 w 3202"/>
                <a:gd name="T21" fmla="*/ 0 h 1121"/>
                <a:gd name="T22" fmla="*/ 0 w 3202"/>
                <a:gd name="T23" fmla="*/ 0 h 1121"/>
                <a:gd name="T24" fmla="*/ 0 w 3202"/>
                <a:gd name="T25" fmla="*/ 0 h 1121"/>
                <a:gd name="T26" fmla="*/ 0 w 3202"/>
                <a:gd name="T27" fmla="*/ 0 h 1121"/>
                <a:gd name="T28" fmla="*/ 0 w 3202"/>
                <a:gd name="T29" fmla="*/ 0 h 1121"/>
                <a:gd name="T30" fmla="*/ 0 w 3202"/>
                <a:gd name="T31" fmla="*/ 0 h 1121"/>
                <a:gd name="T32" fmla="*/ 0 w 3202"/>
                <a:gd name="T33" fmla="*/ 0 h 1121"/>
                <a:gd name="T34" fmla="*/ 0 w 3202"/>
                <a:gd name="T35" fmla="*/ 0 h 1121"/>
                <a:gd name="T36" fmla="*/ 0 w 3202"/>
                <a:gd name="T37" fmla="*/ 0 h 1121"/>
                <a:gd name="T38" fmla="*/ 0 w 3202"/>
                <a:gd name="T39" fmla="*/ 0 h 1121"/>
                <a:gd name="T40" fmla="*/ 0 w 3202"/>
                <a:gd name="T41" fmla="*/ 0 h 1121"/>
                <a:gd name="T42" fmla="*/ 0 w 3202"/>
                <a:gd name="T43" fmla="*/ 0 h 1121"/>
                <a:gd name="T44" fmla="*/ 0 w 3202"/>
                <a:gd name="T45" fmla="*/ 0 h 1121"/>
                <a:gd name="T46" fmla="*/ 0 w 3202"/>
                <a:gd name="T47" fmla="*/ 0 h 1121"/>
                <a:gd name="T48" fmla="*/ 0 w 3202"/>
                <a:gd name="T49" fmla="*/ 0 h 1121"/>
                <a:gd name="T50" fmla="*/ 0 w 3202"/>
                <a:gd name="T51" fmla="*/ 0 h 1121"/>
                <a:gd name="T52" fmla="*/ 0 w 3202"/>
                <a:gd name="T53" fmla="*/ 0 h 1121"/>
                <a:gd name="T54" fmla="*/ 0 w 3202"/>
                <a:gd name="T55" fmla="*/ 0 h 1121"/>
                <a:gd name="T56" fmla="*/ 0 w 3202"/>
                <a:gd name="T57" fmla="*/ 0 h 1121"/>
                <a:gd name="T58" fmla="*/ 0 w 3202"/>
                <a:gd name="T59" fmla="*/ 0 h 1121"/>
                <a:gd name="T60" fmla="*/ 0 w 3202"/>
                <a:gd name="T61" fmla="*/ 0 h 1121"/>
                <a:gd name="T62" fmla="*/ 0 w 3202"/>
                <a:gd name="T63" fmla="*/ 0 h 1121"/>
                <a:gd name="T64" fmla="*/ 0 w 3202"/>
                <a:gd name="T65" fmla="*/ 0 h 1121"/>
                <a:gd name="T66" fmla="*/ 0 w 3202"/>
                <a:gd name="T67" fmla="*/ 0 h 1121"/>
                <a:gd name="T68" fmla="*/ 0 w 3202"/>
                <a:gd name="T69" fmla="*/ 0 h 1121"/>
                <a:gd name="T70" fmla="*/ 0 w 3202"/>
                <a:gd name="T71" fmla="*/ 0 h 1121"/>
                <a:gd name="T72" fmla="*/ 0 w 3202"/>
                <a:gd name="T73" fmla="*/ 0 h 1121"/>
                <a:gd name="T74" fmla="*/ 0 w 3202"/>
                <a:gd name="T75" fmla="*/ 0 h 1121"/>
                <a:gd name="T76" fmla="*/ 0 w 3202"/>
                <a:gd name="T77" fmla="*/ 0 h 1121"/>
                <a:gd name="T78" fmla="*/ 0 w 3202"/>
                <a:gd name="T79" fmla="*/ 0 h 1121"/>
                <a:gd name="T80" fmla="*/ 0 w 3202"/>
                <a:gd name="T81" fmla="*/ 0 h 1121"/>
                <a:gd name="T82" fmla="*/ 0 w 3202"/>
                <a:gd name="T83" fmla="*/ 0 h 1121"/>
                <a:gd name="T84" fmla="*/ 0 w 3202"/>
                <a:gd name="T85" fmla="*/ 0 h 1121"/>
                <a:gd name="T86" fmla="*/ 0 w 3202"/>
                <a:gd name="T87" fmla="*/ 0 h 1121"/>
                <a:gd name="T88" fmla="*/ 0 w 3202"/>
                <a:gd name="T89" fmla="*/ 0 h 112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202"/>
                <a:gd name="T136" fmla="*/ 0 h 1121"/>
                <a:gd name="T137" fmla="*/ 3202 w 3202"/>
                <a:gd name="T138" fmla="*/ 1121 h 112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202" h="1121">
                  <a:moveTo>
                    <a:pt x="561" y="320"/>
                  </a:moveTo>
                  <a:lnTo>
                    <a:pt x="529" y="324"/>
                  </a:lnTo>
                  <a:lnTo>
                    <a:pt x="498" y="332"/>
                  </a:lnTo>
                  <a:lnTo>
                    <a:pt x="471" y="348"/>
                  </a:lnTo>
                  <a:lnTo>
                    <a:pt x="448" y="367"/>
                  </a:lnTo>
                  <a:lnTo>
                    <a:pt x="429" y="391"/>
                  </a:lnTo>
                  <a:lnTo>
                    <a:pt x="413" y="418"/>
                  </a:lnTo>
                  <a:lnTo>
                    <a:pt x="405" y="448"/>
                  </a:lnTo>
                  <a:lnTo>
                    <a:pt x="401" y="481"/>
                  </a:lnTo>
                  <a:lnTo>
                    <a:pt x="405" y="512"/>
                  </a:lnTo>
                  <a:lnTo>
                    <a:pt x="413" y="543"/>
                  </a:lnTo>
                  <a:lnTo>
                    <a:pt x="429" y="570"/>
                  </a:lnTo>
                  <a:lnTo>
                    <a:pt x="448" y="593"/>
                  </a:lnTo>
                  <a:lnTo>
                    <a:pt x="471" y="613"/>
                  </a:lnTo>
                  <a:lnTo>
                    <a:pt x="498" y="628"/>
                  </a:lnTo>
                  <a:lnTo>
                    <a:pt x="529" y="637"/>
                  </a:lnTo>
                  <a:lnTo>
                    <a:pt x="561" y="640"/>
                  </a:lnTo>
                  <a:lnTo>
                    <a:pt x="593" y="637"/>
                  </a:lnTo>
                  <a:lnTo>
                    <a:pt x="623" y="628"/>
                  </a:lnTo>
                  <a:lnTo>
                    <a:pt x="650" y="613"/>
                  </a:lnTo>
                  <a:lnTo>
                    <a:pt x="674" y="593"/>
                  </a:lnTo>
                  <a:lnTo>
                    <a:pt x="694" y="570"/>
                  </a:lnTo>
                  <a:lnTo>
                    <a:pt x="708" y="543"/>
                  </a:lnTo>
                  <a:lnTo>
                    <a:pt x="718" y="512"/>
                  </a:lnTo>
                  <a:lnTo>
                    <a:pt x="721" y="481"/>
                  </a:lnTo>
                  <a:lnTo>
                    <a:pt x="718" y="448"/>
                  </a:lnTo>
                  <a:lnTo>
                    <a:pt x="708" y="418"/>
                  </a:lnTo>
                  <a:lnTo>
                    <a:pt x="694" y="391"/>
                  </a:lnTo>
                  <a:lnTo>
                    <a:pt x="674" y="367"/>
                  </a:lnTo>
                  <a:lnTo>
                    <a:pt x="650" y="348"/>
                  </a:lnTo>
                  <a:lnTo>
                    <a:pt x="623" y="332"/>
                  </a:lnTo>
                  <a:lnTo>
                    <a:pt x="593" y="324"/>
                  </a:lnTo>
                  <a:lnTo>
                    <a:pt x="561" y="320"/>
                  </a:lnTo>
                  <a:close/>
                  <a:moveTo>
                    <a:pt x="2721" y="80"/>
                  </a:moveTo>
                  <a:lnTo>
                    <a:pt x="2721" y="481"/>
                  </a:lnTo>
                  <a:lnTo>
                    <a:pt x="2881" y="481"/>
                  </a:lnTo>
                  <a:lnTo>
                    <a:pt x="2881" y="80"/>
                  </a:lnTo>
                  <a:lnTo>
                    <a:pt x="2721" y="80"/>
                  </a:lnTo>
                  <a:close/>
                  <a:moveTo>
                    <a:pt x="2401" y="80"/>
                  </a:moveTo>
                  <a:lnTo>
                    <a:pt x="2401" y="481"/>
                  </a:lnTo>
                  <a:lnTo>
                    <a:pt x="2561" y="481"/>
                  </a:lnTo>
                  <a:lnTo>
                    <a:pt x="2561" y="80"/>
                  </a:lnTo>
                  <a:lnTo>
                    <a:pt x="2401" y="80"/>
                  </a:lnTo>
                  <a:close/>
                  <a:moveTo>
                    <a:pt x="2081" y="80"/>
                  </a:moveTo>
                  <a:lnTo>
                    <a:pt x="2081" y="481"/>
                  </a:lnTo>
                  <a:lnTo>
                    <a:pt x="2241" y="481"/>
                  </a:lnTo>
                  <a:lnTo>
                    <a:pt x="2241" y="80"/>
                  </a:lnTo>
                  <a:lnTo>
                    <a:pt x="2081" y="80"/>
                  </a:lnTo>
                  <a:close/>
                  <a:moveTo>
                    <a:pt x="1761" y="80"/>
                  </a:moveTo>
                  <a:lnTo>
                    <a:pt x="1761" y="481"/>
                  </a:lnTo>
                  <a:lnTo>
                    <a:pt x="1921" y="481"/>
                  </a:lnTo>
                  <a:lnTo>
                    <a:pt x="1921" y="80"/>
                  </a:lnTo>
                  <a:lnTo>
                    <a:pt x="1761" y="80"/>
                  </a:lnTo>
                  <a:close/>
                  <a:moveTo>
                    <a:pt x="161" y="0"/>
                  </a:moveTo>
                  <a:lnTo>
                    <a:pt x="3041" y="0"/>
                  </a:lnTo>
                  <a:lnTo>
                    <a:pt x="3073" y="3"/>
                  </a:lnTo>
                  <a:lnTo>
                    <a:pt x="3104" y="13"/>
                  </a:lnTo>
                  <a:lnTo>
                    <a:pt x="3131" y="27"/>
                  </a:lnTo>
                  <a:lnTo>
                    <a:pt x="3155" y="46"/>
                  </a:lnTo>
                  <a:lnTo>
                    <a:pt x="3174" y="70"/>
                  </a:lnTo>
                  <a:lnTo>
                    <a:pt x="3189" y="98"/>
                  </a:lnTo>
                  <a:lnTo>
                    <a:pt x="3198" y="128"/>
                  </a:lnTo>
                  <a:lnTo>
                    <a:pt x="3202" y="160"/>
                  </a:lnTo>
                  <a:lnTo>
                    <a:pt x="3202" y="961"/>
                  </a:lnTo>
                  <a:lnTo>
                    <a:pt x="3198" y="992"/>
                  </a:lnTo>
                  <a:lnTo>
                    <a:pt x="3189" y="1023"/>
                  </a:lnTo>
                  <a:lnTo>
                    <a:pt x="3174" y="1050"/>
                  </a:lnTo>
                  <a:lnTo>
                    <a:pt x="3155" y="1074"/>
                  </a:lnTo>
                  <a:lnTo>
                    <a:pt x="3131" y="1094"/>
                  </a:lnTo>
                  <a:lnTo>
                    <a:pt x="3104" y="1108"/>
                  </a:lnTo>
                  <a:lnTo>
                    <a:pt x="3073" y="1118"/>
                  </a:lnTo>
                  <a:lnTo>
                    <a:pt x="3041" y="1121"/>
                  </a:lnTo>
                  <a:lnTo>
                    <a:pt x="161" y="1121"/>
                  </a:lnTo>
                  <a:lnTo>
                    <a:pt x="129" y="1118"/>
                  </a:lnTo>
                  <a:lnTo>
                    <a:pt x="98" y="1108"/>
                  </a:lnTo>
                  <a:lnTo>
                    <a:pt x="71" y="1094"/>
                  </a:lnTo>
                  <a:lnTo>
                    <a:pt x="47" y="1074"/>
                  </a:lnTo>
                  <a:lnTo>
                    <a:pt x="27" y="1050"/>
                  </a:lnTo>
                  <a:lnTo>
                    <a:pt x="13" y="1023"/>
                  </a:lnTo>
                  <a:lnTo>
                    <a:pt x="3" y="992"/>
                  </a:lnTo>
                  <a:lnTo>
                    <a:pt x="0" y="961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7" y="70"/>
                  </a:lnTo>
                  <a:lnTo>
                    <a:pt x="47" y="46"/>
                  </a:lnTo>
                  <a:lnTo>
                    <a:pt x="71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73" name="Freeform 197" descr="넓은 상향 대각선"/>
            <p:cNvSpPr>
              <a:spLocks noChangeAspect="1"/>
            </p:cNvSpPr>
            <p:nvPr/>
          </p:nvSpPr>
          <p:spPr bwMode="auto">
            <a:xfrm>
              <a:off x="5621748" y="6039082"/>
              <a:ext cx="43665" cy="97316"/>
            </a:xfrm>
            <a:custGeom>
              <a:avLst/>
              <a:gdLst>
                <a:gd name="T0" fmla="*/ 0 w 480"/>
                <a:gd name="T1" fmla="*/ 0 h 1065"/>
                <a:gd name="T2" fmla="*/ 0 w 480"/>
                <a:gd name="T3" fmla="*/ 0 h 1065"/>
                <a:gd name="T4" fmla="*/ 0 w 480"/>
                <a:gd name="T5" fmla="*/ 0 h 1065"/>
                <a:gd name="T6" fmla="*/ 0 w 480"/>
                <a:gd name="T7" fmla="*/ 0 h 1065"/>
                <a:gd name="T8" fmla="*/ 0 w 480"/>
                <a:gd name="T9" fmla="*/ 0 h 1065"/>
                <a:gd name="T10" fmla="*/ 0 w 480"/>
                <a:gd name="T11" fmla="*/ 0 h 1065"/>
                <a:gd name="T12" fmla="*/ 0 w 480"/>
                <a:gd name="T13" fmla="*/ 0 h 1065"/>
                <a:gd name="T14" fmla="*/ 0 w 480"/>
                <a:gd name="T15" fmla="*/ 0 h 1065"/>
                <a:gd name="T16" fmla="*/ 0 w 480"/>
                <a:gd name="T17" fmla="*/ 0 h 1065"/>
                <a:gd name="T18" fmla="*/ 0 w 480"/>
                <a:gd name="T19" fmla="*/ 0 h 1065"/>
                <a:gd name="T20" fmla="*/ 0 w 480"/>
                <a:gd name="T21" fmla="*/ 0 h 1065"/>
                <a:gd name="T22" fmla="*/ 0 w 480"/>
                <a:gd name="T23" fmla="*/ 0 h 1065"/>
                <a:gd name="T24" fmla="*/ 0 w 480"/>
                <a:gd name="T25" fmla="*/ 0 h 1065"/>
                <a:gd name="T26" fmla="*/ 0 w 480"/>
                <a:gd name="T27" fmla="*/ 0 h 1065"/>
                <a:gd name="T28" fmla="*/ 0 w 480"/>
                <a:gd name="T29" fmla="*/ 0 h 1065"/>
                <a:gd name="T30" fmla="*/ 0 w 480"/>
                <a:gd name="T31" fmla="*/ 0 h 1065"/>
                <a:gd name="T32" fmla="*/ 0 w 480"/>
                <a:gd name="T33" fmla="*/ 0 h 1065"/>
                <a:gd name="T34" fmla="*/ 0 w 480"/>
                <a:gd name="T35" fmla="*/ 0 h 1065"/>
                <a:gd name="T36" fmla="*/ 0 w 480"/>
                <a:gd name="T37" fmla="*/ 0 h 1065"/>
                <a:gd name="T38" fmla="*/ 0 w 480"/>
                <a:gd name="T39" fmla="*/ 0 h 1065"/>
                <a:gd name="T40" fmla="*/ 0 w 480"/>
                <a:gd name="T41" fmla="*/ 0 h 1065"/>
                <a:gd name="T42" fmla="*/ 0 w 480"/>
                <a:gd name="T43" fmla="*/ 0 h 1065"/>
                <a:gd name="T44" fmla="*/ 0 w 480"/>
                <a:gd name="T45" fmla="*/ 0 h 1065"/>
                <a:gd name="T46" fmla="*/ 0 w 480"/>
                <a:gd name="T47" fmla="*/ 0 h 1065"/>
                <a:gd name="T48" fmla="*/ 0 w 480"/>
                <a:gd name="T49" fmla="*/ 0 h 1065"/>
                <a:gd name="T50" fmla="*/ 0 w 480"/>
                <a:gd name="T51" fmla="*/ 0 h 1065"/>
                <a:gd name="T52" fmla="*/ 0 w 480"/>
                <a:gd name="T53" fmla="*/ 0 h 1065"/>
                <a:gd name="T54" fmla="*/ 0 w 480"/>
                <a:gd name="T55" fmla="*/ 0 h 1065"/>
                <a:gd name="T56" fmla="*/ 0 w 480"/>
                <a:gd name="T57" fmla="*/ 0 h 1065"/>
                <a:gd name="T58" fmla="*/ 0 w 480"/>
                <a:gd name="T59" fmla="*/ 0 h 1065"/>
                <a:gd name="T60" fmla="*/ 0 w 480"/>
                <a:gd name="T61" fmla="*/ 0 h 1065"/>
                <a:gd name="T62" fmla="*/ 0 w 480"/>
                <a:gd name="T63" fmla="*/ 0 h 1065"/>
                <a:gd name="T64" fmla="*/ 0 w 480"/>
                <a:gd name="T65" fmla="*/ 0 h 1065"/>
                <a:gd name="T66" fmla="*/ 0 w 480"/>
                <a:gd name="T67" fmla="*/ 0 h 1065"/>
                <a:gd name="T68" fmla="*/ 0 w 480"/>
                <a:gd name="T69" fmla="*/ 0 h 1065"/>
                <a:gd name="T70" fmla="*/ 0 w 480"/>
                <a:gd name="T71" fmla="*/ 0 h 1065"/>
                <a:gd name="T72" fmla="*/ 0 w 480"/>
                <a:gd name="T73" fmla="*/ 0 h 1065"/>
                <a:gd name="T74" fmla="*/ 0 w 480"/>
                <a:gd name="T75" fmla="*/ 0 h 1065"/>
                <a:gd name="T76" fmla="*/ 0 w 480"/>
                <a:gd name="T77" fmla="*/ 0 h 1065"/>
                <a:gd name="T78" fmla="*/ 0 w 480"/>
                <a:gd name="T79" fmla="*/ 0 h 1065"/>
                <a:gd name="T80" fmla="*/ 0 w 480"/>
                <a:gd name="T81" fmla="*/ 0 h 1065"/>
                <a:gd name="T82" fmla="*/ 0 w 480"/>
                <a:gd name="T83" fmla="*/ 0 h 1065"/>
                <a:gd name="T84" fmla="*/ 0 w 480"/>
                <a:gd name="T85" fmla="*/ 0 h 1065"/>
                <a:gd name="T86" fmla="*/ 0 w 480"/>
                <a:gd name="T87" fmla="*/ 0 h 1065"/>
                <a:gd name="T88" fmla="*/ 0 w 480"/>
                <a:gd name="T89" fmla="*/ 0 h 1065"/>
                <a:gd name="T90" fmla="*/ 0 w 480"/>
                <a:gd name="T91" fmla="*/ 0 h 1065"/>
                <a:gd name="T92" fmla="*/ 0 w 480"/>
                <a:gd name="T93" fmla="*/ 0 h 1065"/>
                <a:gd name="T94" fmla="*/ 0 w 480"/>
                <a:gd name="T95" fmla="*/ 0 h 1065"/>
                <a:gd name="T96" fmla="*/ 0 w 480"/>
                <a:gd name="T97" fmla="*/ 0 h 1065"/>
                <a:gd name="T98" fmla="*/ 0 w 480"/>
                <a:gd name="T99" fmla="*/ 0 h 1065"/>
                <a:gd name="T100" fmla="*/ 0 w 480"/>
                <a:gd name="T101" fmla="*/ 0 h 106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80"/>
                <a:gd name="T154" fmla="*/ 0 h 1065"/>
                <a:gd name="T155" fmla="*/ 480 w 480"/>
                <a:gd name="T156" fmla="*/ 1065 h 106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80" h="1065">
                  <a:moveTo>
                    <a:pt x="117" y="0"/>
                  </a:moveTo>
                  <a:lnTo>
                    <a:pt x="140" y="2"/>
                  </a:lnTo>
                  <a:lnTo>
                    <a:pt x="163" y="8"/>
                  </a:lnTo>
                  <a:lnTo>
                    <a:pt x="167" y="10"/>
                  </a:lnTo>
                  <a:lnTo>
                    <a:pt x="175" y="13"/>
                  </a:lnTo>
                  <a:lnTo>
                    <a:pt x="187" y="18"/>
                  </a:lnTo>
                  <a:lnTo>
                    <a:pt x="201" y="26"/>
                  </a:lnTo>
                  <a:lnTo>
                    <a:pt x="219" y="36"/>
                  </a:lnTo>
                  <a:lnTo>
                    <a:pt x="237" y="48"/>
                  </a:lnTo>
                  <a:lnTo>
                    <a:pt x="258" y="63"/>
                  </a:lnTo>
                  <a:lnTo>
                    <a:pt x="281" y="80"/>
                  </a:lnTo>
                  <a:lnTo>
                    <a:pt x="304" y="100"/>
                  </a:lnTo>
                  <a:lnTo>
                    <a:pt x="327" y="123"/>
                  </a:lnTo>
                  <a:lnTo>
                    <a:pt x="349" y="148"/>
                  </a:lnTo>
                  <a:lnTo>
                    <a:pt x="372" y="178"/>
                  </a:lnTo>
                  <a:lnTo>
                    <a:pt x="394" y="209"/>
                  </a:lnTo>
                  <a:lnTo>
                    <a:pt x="414" y="244"/>
                  </a:lnTo>
                  <a:lnTo>
                    <a:pt x="432" y="284"/>
                  </a:lnTo>
                  <a:lnTo>
                    <a:pt x="449" y="325"/>
                  </a:lnTo>
                  <a:lnTo>
                    <a:pt x="462" y="371"/>
                  </a:lnTo>
                  <a:lnTo>
                    <a:pt x="472" y="421"/>
                  </a:lnTo>
                  <a:lnTo>
                    <a:pt x="478" y="474"/>
                  </a:lnTo>
                  <a:lnTo>
                    <a:pt x="480" y="532"/>
                  </a:lnTo>
                  <a:lnTo>
                    <a:pt x="478" y="590"/>
                  </a:lnTo>
                  <a:lnTo>
                    <a:pt x="472" y="644"/>
                  </a:lnTo>
                  <a:lnTo>
                    <a:pt x="462" y="693"/>
                  </a:lnTo>
                  <a:lnTo>
                    <a:pt x="449" y="740"/>
                  </a:lnTo>
                  <a:lnTo>
                    <a:pt x="432" y="781"/>
                  </a:lnTo>
                  <a:lnTo>
                    <a:pt x="414" y="820"/>
                  </a:lnTo>
                  <a:lnTo>
                    <a:pt x="394" y="855"/>
                  </a:lnTo>
                  <a:lnTo>
                    <a:pt x="372" y="887"/>
                  </a:lnTo>
                  <a:lnTo>
                    <a:pt x="349" y="916"/>
                  </a:lnTo>
                  <a:lnTo>
                    <a:pt x="327" y="941"/>
                  </a:lnTo>
                  <a:lnTo>
                    <a:pt x="304" y="964"/>
                  </a:lnTo>
                  <a:lnTo>
                    <a:pt x="281" y="984"/>
                  </a:lnTo>
                  <a:lnTo>
                    <a:pt x="258" y="1001"/>
                  </a:lnTo>
                  <a:lnTo>
                    <a:pt x="237" y="1017"/>
                  </a:lnTo>
                  <a:lnTo>
                    <a:pt x="219" y="1029"/>
                  </a:lnTo>
                  <a:lnTo>
                    <a:pt x="201" y="1038"/>
                  </a:lnTo>
                  <a:lnTo>
                    <a:pt x="187" y="1046"/>
                  </a:lnTo>
                  <a:lnTo>
                    <a:pt x="175" y="1052"/>
                  </a:lnTo>
                  <a:lnTo>
                    <a:pt x="167" y="1055"/>
                  </a:lnTo>
                  <a:lnTo>
                    <a:pt x="163" y="1057"/>
                  </a:lnTo>
                  <a:lnTo>
                    <a:pt x="141" y="1062"/>
                  </a:lnTo>
                  <a:lnTo>
                    <a:pt x="120" y="1065"/>
                  </a:lnTo>
                  <a:lnTo>
                    <a:pt x="96" y="1062"/>
                  </a:lnTo>
                  <a:lnTo>
                    <a:pt x="73" y="1055"/>
                  </a:lnTo>
                  <a:lnTo>
                    <a:pt x="53" y="1044"/>
                  </a:lnTo>
                  <a:lnTo>
                    <a:pt x="34" y="1029"/>
                  </a:lnTo>
                  <a:lnTo>
                    <a:pt x="19" y="1010"/>
                  </a:lnTo>
                  <a:lnTo>
                    <a:pt x="8" y="987"/>
                  </a:lnTo>
                  <a:lnTo>
                    <a:pt x="1" y="964"/>
                  </a:lnTo>
                  <a:lnTo>
                    <a:pt x="0" y="940"/>
                  </a:lnTo>
                  <a:lnTo>
                    <a:pt x="3" y="917"/>
                  </a:lnTo>
                  <a:lnTo>
                    <a:pt x="10" y="896"/>
                  </a:lnTo>
                  <a:lnTo>
                    <a:pt x="22" y="876"/>
                  </a:lnTo>
                  <a:lnTo>
                    <a:pt x="36" y="858"/>
                  </a:lnTo>
                  <a:lnTo>
                    <a:pt x="55" y="843"/>
                  </a:lnTo>
                  <a:lnTo>
                    <a:pt x="77" y="832"/>
                  </a:lnTo>
                  <a:lnTo>
                    <a:pt x="82" y="830"/>
                  </a:lnTo>
                  <a:lnTo>
                    <a:pt x="90" y="827"/>
                  </a:lnTo>
                  <a:lnTo>
                    <a:pt x="100" y="820"/>
                  </a:lnTo>
                  <a:lnTo>
                    <a:pt x="112" y="813"/>
                  </a:lnTo>
                  <a:lnTo>
                    <a:pt x="126" y="802"/>
                  </a:lnTo>
                  <a:lnTo>
                    <a:pt x="141" y="789"/>
                  </a:lnTo>
                  <a:lnTo>
                    <a:pt x="156" y="773"/>
                  </a:lnTo>
                  <a:lnTo>
                    <a:pt x="172" y="755"/>
                  </a:lnTo>
                  <a:lnTo>
                    <a:pt x="187" y="733"/>
                  </a:lnTo>
                  <a:lnTo>
                    <a:pt x="201" y="709"/>
                  </a:lnTo>
                  <a:lnTo>
                    <a:pt x="214" y="681"/>
                  </a:lnTo>
                  <a:lnTo>
                    <a:pt x="224" y="649"/>
                  </a:lnTo>
                  <a:lnTo>
                    <a:pt x="233" y="614"/>
                  </a:lnTo>
                  <a:lnTo>
                    <a:pt x="238" y="575"/>
                  </a:lnTo>
                  <a:lnTo>
                    <a:pt x="240" y="532"/>
                  </a:lnTo>
                  <a:lnTo>
                    <a:pt x="238" y="490"/>
                  </a:lnTo>
                  <a:lnTo>
                    <a:pt x="233" y="450"/>
                  </a:lnTo>
                  <a:lnTo>
                    <a:pt x="224" y="416"/>
                  </a:lnTo>
                  <a:lnTo>
                    <a:pt x="214" y="384"/>
                  </a:lnTo>
                  <a:lnTo>
                    <a:pt x="201" y="356"/>
                  </a:lnTo>
                  <a:lnTo>
                    <a:pt x="187" y="332"/>
                  </a:lnTo>
                  <a:lnTo>
                    <a:pt x="172" y="310"/>
                  </a:lnTo>
                  <a:lnTo>
                    <a:pt x="156" y="291"/>
                  </a:lnTo>
                  <a:lnTo>
                    <a:pt x="141" y="276"/>
                  </a:lnTo>
                  <a:lnTo>
                    <a:pt x="126" y="263"/>
                  </a:lnTo>
                  <a:lnTo>
                    <a:pt x="112" y="252"/>
                  </a:lnTo>
                  <a:lnTo>
                    <a:pt x="99" y="243"/>
                  </a:lnTo>
                  <a:lnTo>
                    <a:pt x="89" y="238"/>
                  </a:lnTo>
                  <a:lnTo>
                    <a:pt x="80" y="233"/>
                  </a:lnTo>
                  <a:lnTo>
                    <a:pt x="76" y="231"/>
                  </a:lnTo>
                  <a:lnTo>
                    <a:pt x="54" y="219"/>
                  </a:lnTo>
                  <a:lnTo>
                    <a:pt x="36" y="205"/>
                  </a:lnTo>
                  <a:lnTo>
                    <a:pt x="21" y="186"/>
                  </a:lnTo>
                  <a:lnTo>
                    <a:pt x="10" y="167"/>
                  </a:lnTo>
                  <a:lnTo>
                    <a:pt x="4" y="145"/>
                  </a:lnTo>
                  <a:lnTo>
                    <a:pt x="1" y="122"/>
                  </a:lnTo>
                  <a:lnTo>
                    <a:pt x="3" y="98"/>
                  </a:lnTo>
                  <a:lnTo>
                    <a:pt x="9" y="75"/>
                  </a:lnTo>
                  <a:lnTo>
                    <a:pt x="21" y="54"/>
                  </a:lnTo>
                  <a:lnTo>
                    <a:pt x="35" y="36"/>
                  </a:lnTo>
                  <a:lnTo>
                    <a:pt x="53" y="21"/>
                  </a:lnTo>
                  <a:lnTo>
                    <a:pt x="72" y="10"/>
                  </a:lnTo>
                  <a:lnTo>
                    <a:pt x="94" y="3"/>
                  </a:lnTo>
                  <a:lnTo>
                    <a:pt x="117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74" name="Freeform 198" descr="넓은 상향 대각선"/>
            <p:cNvSpPr>
              <a:spLocks noChangeAspect="1"/>
            </p:cNvSpPr>
            <p:nvPr/>
          </p:nvSpPr>
          <p:spPr bwMode="auto">
            <a:xfrm>
              <a:off x="5657226" y="6013376"/>
              <a:ext cx="56401" cy="153318"/>
            </a:xfrm>
            <a:custGeom>
              <a:avLst/>
              <a:gdLst>
                <a:gd name="T0" fmla="*/ 0 w 640"/>
                <a:gd name="T1" fmla="*/ 0 h 1680"/>
                <a:gd name="T2" fmla="*/ 0 w 640"/>
                <a:gd name="T3" fmla="*/ 0 h 1680"/>
                <a:gd name="T4" fmla="*/ 0 w 640"/>
                <a:gd name="T5" fmla="*/ 0 h 1680"/>
                <a:gd name="T6" fmla="*/ 0 w 640"/>
                <a:gd name="T7" fmla="*/ 0 h 1680"/>
                <a:gd name="T8" fmla="*/ 0 w 640"/>
                <a:gd name="T9" fmla="*/ 0 h 1680"/>
                <a:gd name="T10" fmla="*/ 0 w 640"/>
                <a:gd name="T11" fmla="*/ 0 h 1680"/>
                <a:gd name="T12" fmla="*/ 0 w 640"/>
                <a:gd name="T13" fmla="*/ 0 h 1680"/>
                <a:gd name="T14" fmla="*/ 0 w 640"/>
                <a:gd name="T15" fmla="*/ 0 h 1680"/>
                <a:gd name="T16" fmla="*/ 0 w 640"/>
                <a:gd name="T17" fmla="*/ 0 h 1680"/>
                <a:gd name="T18" fmla="*/ 0 w 640"/>
                <a:gd name="T19" fmla="*/ 0 h 1680"/>
                <a:gd name="T20" fmla="*/ 0 w 640"/>
                <a:gd name="T21" fmla="*/ 0 h 1680"/>
                <a:gd name="T22" fmla="*/ 0 w 640"/>
                <a:gd name="T23" fmla="*/ 0 h 1680"/>
                <a:gd name="T24" fmla="*/ 0 w 640"/>
                <a:gd name="T25" fmla="*/ 0 h 1680"/>
                <a:gd name="T26" fmla="*/ 0 w 640"/>
                <a:gd name="T27" fmla="*/ 0 h 1680"/>
                <a:gd name="T28" fmla="*/ 0 w 640"/>
                <a:gd name="T29" fmla="*/ 0 h 1680"/>
                <a:gd name="T30" fmla="*/ 0 w 640"/>
                <a:gd name="T31" fmla="*/ 0 h 1680"/>
                <a:gd name="T32" fmla="*/ 0 w 640"/>
                <a:gd name="T33" fmla="*/ 0 h 1680"/>
                <a:gd name="T34" fmla="*/ 0 w 640"/>
                <a:gd name="T35" fmla="*/ 0 h 1680"/>
                <a:gd name="T36" fmla="*/ 0 w 640"/>
                <a:gd name="T37" fmla="*/ 0 h 1680"/>
                <a:gd name="T38" fmla="*/ 0 w 640"/>
                <a:gd name="T39" fmla="*/ 0 h 1680"/>
                <a:gd name="T40" fmla="*/ 0 w 640"/>
                <a:gd name="T41" fmla="*/ 0 h 1680"/>
                <a:gd name="T42" fmla="*/ 0 w 640"/>
                <a:gd name="T43" fmla="*/ 0 h 1680"/>
                <a:gd name="T44" fmla="*/ 0 w 640"/>
                <a:gd name="T45" fmla="*/ 0 h 1680"/>
                <a:gd name="T46" fmla="*/ 0 w 640"/>
                <a:gd name="T47" fmla="*/ 0 h 1680"/>
                <a:gd name="T48" fmla="*/ 0 w 640"/>
                <a:gd name="T49" fmla="*/ 0 h 1680"/>
                <a:gd name="T50" fmla="*/ 0 w 640"/>
                <a:gd name="T51" fmla="*/ 0 h 1680"/>
                <a:gd name="T52" fmla="*/ 0 w 640"/>
                <a:gd name="T53" fmla="*/ 0 h 1680"/>
                <a:gd name="T54" fmla="*/ 0 w 640"/>
                <a:gd name="T55" fmla="*/ 0 h 1680"/>
                <a:gd name="T56" fmla="*/ 0 w 640"/>
                <a:gd name="T57" fmla="*/ 0 h 1680"/>
                <a:gd name="T58" fmla="*/ 0 w 640"/>
                <a:gd name="T59" fmla="*/ 0 h 1680"/>
                <a:gd name="T60" fmla="*/ 0 w 640"/>
                <a:gd name="T61" fmla="*/ 0 h 1680"/>
                <a:gd name="T62" fmla="*/ 0 w 640"/>
                <a:gd name="T63" fmla="*/ 0 h 1680"/>
                <a:gd name="T64" fmla="*/ 0 w 640"/>
                <a:gd name="T65" fmla="*/ 0 h 1680"/>
                <a:gd name="T66" fmla="*/ 0 w 640"/>
                <a:gd name="T67" fmla="*/ 0 h 1680"/>
                <a:gd name="T68" fmla="*/ 0 w 640"/>
                <a:gd name="T69" fmla="*/ 0 h 1680"/>
                <a:gd name="T70" fmla="*/ 0 w 640"/>
                <a:gd name="T71" fmla="*/ 0 h 1680"/>
                <a:gd name="T72" fmla="*/ 0 w 640"/>
                <a:gd name="T73" fmla="*/ 0 h 1680"/>
                <a:gd name="T74" fmla="*/ 0 w 640"/>
                <a:gd name="T75" fmla="*/ 0 h 1680"/>
                <a:gd name="T76" fmla="*/ 0 w 640"/>
                <a:gd name="T77" fmla="*/ 0 h 1680"/>
                <a:gd name="T78" fmla="*/ 0 w 640"/>
                <a:gd name="T79" fmla="*/ 0 h 1680"/>
                <a:gd name="T80" fmla="*/ 0 w 640"/>
                <a:gd name="T81" fmla="*/ 0 h 1680"/>
                <a:gd name="T82" fmla="*/ 0 w 640"/>
                <a:gd name="T83" fmla="*/ 0 h 1680"/>
                <a:gd name="T84" fmla="*/ 0 w 640"/>
                <a:gd name="T85" fmla="*/ 0 h 1680"/>
                <a:gd name="T86" fmla="*/ 0 w 640"/>
                <a:gd name="T87" fmla="*/ 0 h 1680"/>
                <a:gd name="T88" fmla="*/ 0 w 640"/>
                <a:gd name="T89" fmla="*/ 0 h 1680"/>
                <a:gd name="T90" fmla="*/ 0 w 640"/>
                <a:gd name="T91" fmla="*/ 0 h 1680"/>
                <a:gd name="T92" fmla="*/ 0 w 640"/>
                <a:gd name="T93" fmla="*/ 0 h 1680"/>
                <a:gd name="T94" fmla="*/ 0 w 640"/>
                <a:gd name="T95" fmla="*/ 0 h 1680"/>
                <a:gd name="T96" fmla="*/ 0 w 640"/>
                <a:gd name="T97" fmla="*/ 0 h 1680"/>
                <a:gd name="T98" fmla="*/ 0 w 640"/>
                <a:gd name="T99" fmla="*/ 0 h 1680"/>
                <a:gd name="T100" fmla="*/ 0 w 640"/>
                <a:gd name="T101" fmla="*/ 0 h 1680"/>
                <a:gd name="T102" fmla="*/ 0 w 640"/>
                <a:gd name="T103" fmla="*/ 0 h 1680"/>
                <a:gd name="T104" fmla="*/ 0 w 640"/>
                <a:gd name="T105" fmla="*/ 0 h 1680"/>
                <a:gd name="T106" fmla="*/ 0 w 640"/>
                <a:gd name="T107" fmla="*/ 0 h 1680"/>
                <a:gd name="T108" fmla="*/ 0 w 640"/>
                <a:gd name="T109" fmla="*/ 0 h 1680"/>
                <a:gd name="T110" fmla="*/ 0 w 640"/>
                <a:gd name="T111" fmla="*/ 0 h 1680"/>
                <a:gd name="T112" fmla="*/ 0 w 640"/>
                <a:gd name="T113" fmla="*/ 0 h 1680"/>
                <a:gd name="T114" fmla="*/ 0 w 640"/>
                <a:gd name="T115" fmla="*/ 0 h 1680"/>
                <a:gd name="T116" fmla="*/ 0 w 640"/>
                <a:gd name="T117" fmla="*/ 0 h 1680"/>
                <a:gd name="T118" fmla="*/ 0 w 640"/>
                <a:gd name="T119" fmla="*/ 0 h 1680"/>
                <a:gd name="T120" fmla="*/ 0 w 640"/>
                <a:gd name="T121" fmla="*/ 0 h 1680"/>
                <a:gd name="T122" fmla="*/ 0 w 640"/>
                <a:gd name="T123" fmla="*/ 0 h 1680"/>
                <a:gd name="T124" fmla="*/ 0 w 640"/>
                <a:gd name="T125" fmla="*/ 0 h 16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40"/>
                <a:gd name="T190" fmla="*/ 0 h 1680"/>
                <a:gd name="T191" fmla="*/ 640 w 640"/>
                <a:gd name="T192" fmla="*/ 1680 h 16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40" h="1680">
                  <a:moveTo>
                    <a:pt x="117" y="0"/>
                  </a:moveTo>
                  <a:lnTo>
                    <a:pt x="141" y="2"/>
                  </a:lnTo>
                  <a:lnTo>
                    <a:pt x="164" y="9"/>
                  </a:lnTo>
                  <a:lnTo>
                    <a:pt x="169" y="10"/>
                  </a:lnTo>
                  <a:lnTo>
                    <a:pt x="177" y="14"/>
                  </a:lnTo>
                  <a:lnTo>
                    <a:pt x="188" y="20"/>
                  </a:lnTo>
                  <a:lnTo>
                    <a:pt x="204" y="28"/>
                  </a:lnTo>
                  <a:lnTo>
                    <a:pt x="221" y="37"/>
                  </a:lnTo>
                  <a:lnTo>
                    <a:pt x="242" y="49"/>
                  </a:lnTo>
                  <a:lnTo>
                    <a:pt x="264" y="64"/>
                  </a:lnTo>
                  <a:lnTo>
                    <a:pt x="288" y="81"/>
                  </a:lnTo>
                  <a:lnTo>
                    <a:pt x="314" y="101"/>
                  </a:lnTo>
                  <a:lnTo>
                    <a:pt x="340" y="122"/>
                  </a:lnTo>
                  <a:lnTo>
                    <a:pt x="367" y="148"/>
                  </a:lnTo>
                  <a:lnTo>
                    <a:pt x="396" y="175"/>
                  </a:lnTo>
                  <a:lnTo>
                    <a:pt x="424" y="205"/>
                  </a:lnTo>
                  <a:lnTo>
                    <a:pt x="451" y="239"/>
                  </a:lnTo>
                  <a:lnTo>
                    <a:pt x="479" y="276"/>
                  </a:lnTo>
                  <a:lnTo>
                    <a:pt x="505" y="316"/>
                  </a:lnTo>
                  <a:lnTo>
                    <a:pt x="529" y="359"/>
                  </a:lnTo>
                  <a:lnTo>
                    <a:pt x="553" y="406"/>
                  </a:lnTo>
                  <a:lnTo>
                    <a:pt x="573" y="457"/>
                  </a:lnTo>
                  <a:lnTo>
                    <a:pt x="592" y="511"/>
                  </a:lnTo>
                  <a:lnTo>
                    <a:pt x="608" y="569"/>
                  </a:lnTo>
                  <a:lnTo>
                    <a:pt x="621" y="631"/>
                  </a:lnTo>
                  <a:lnTo>
                    <a:pt x="631" y="696"/>
                  </a:lnTo>
                  <a:lnTo>
                    <a:pt x="638" y="766"/>
                  </a:lnTo>
                  <a:lnTo>
                    <a:pt x="640" y="840"/>
                  </a:lnTo>
                  <a:lnTo>
                    <a:pt x="638" y="914"/>
                  </a:lnTo>
                  <a:lnTo>
                    <a:pt x="631" y="984"/>
                  </a:lnTo>
                  <a:lnTo>
                    <a:pt x="621" y="1050"/>
                  </a:lnTo>
                  <a:lnTo>
                    <a:pt x="608" y="1112"/>
                  </a:lnTo>
                  <a:lnTo>
                    <a:pt x="592" y="1170"/>
                  </a:lnTo>
                  <a:lnTo>
                    <a:pt x="573" y="1223"/>
                  </a:lnTo>
                  <a:lnTo>
                    <a:pt x="553" y="1274"/>
                  </a:lnTo>
                  <a:lnTo>
                    <a:pt x="529" y="1321"/>
                  </a:lnTo>
                  <a:lnTo>
                    <a:pt x="505" y="1364"/>
                  </a:lnTo>
                  <a:lnTo>
                    <a:pt x="479" y="1404"/>
                  </a:lnTo>
                  <a:lnTo>
                    <a:pt x="451" y="1441"/>
                  </a:lnTo>
                  <a:lnTo>
                    <a:pt x="424" y="1475"/>
                  </a:lnTo>
                  <a:lnTo>
                    <a:pt x="396" y="1506"/>
                  </a:lnTo>
                  <a:lnTo>
                    <a:pt x="367" y="1533"/>
                  </a:lnTo>
                  <a:lnTo>
                    <a:pt x="340" y="1558"/>
                  </a:lnTo>
                  <a:lnTo>
                    <a:pt x="314" y="1580"/>
                  </a:lnTo>
                  <a:lnTo>
                    <a:pt x="288" y="1600"/>
                  </a:lnTo>
                  <a:lnTo>
                    <a:pt x="264" y="1617"/>
                  </a:lnTo>
                  <a:lnTo>
                    <a:pt x="242" y="1631"/>
                  </a:lnTo>
                  <a:lnTo>
                    <a:pt x="221" y="1643"/>
                  </a:lnTo>
                  <a:lnTo>
                    <a:pt x="204" y="1653"/>
                  </a:lnTo>
                  <a:lnTo>
                    <a:pt x="188" y="1661"/>
                  </a:lnTo>
                  <a:lnTo>
                    <a:pt x="177" y="1666"/>
                  </a:lnTo>
                  <a:lnTo>
                    <a:pt x="169" y="1669"/>
                  </a:lnTo>
                  <a:lnTo>
                    <a:pt x="164" y="1672"/>
                  </a:lnTo>
                  <a:lnTo>
                    <a:pt x="143" y="1678"/>
                  </a:lnTo>
                  <a:lnTo>
                    <a:pt x="120" y="1680"/>
                  </a:lnTo>
                  <a:lnTo>
                    <a:pt x="97" y="1678"/>
                  </a:lnTo>
                  <a:lnTo>
                    <a:pt x="74" y="1672"/>
                  </a:lnTo>
                  <a:lnTo>
                    <a:pt x="53" y="1661"/>
                  </a:lnTo>
                  <a:lnTo>
                    <a:pt x="36" y="1645"/>
                  </a:lnTo>
                  <a:lnTo>
                    <a:pt x="20" y="1627"/>
                  </a:lnTo>
                  <a:lnTo>
                    <a:pt x="8" y="1605"/>
                  </a:lnTo>
                  <a:lnTo>
                    <a:pt x="2" y="1581"/>
                  </a:lnTo>
                  <a:lnTo>
                    <a:pt x="0" y="1558"/>
                  </a:lnTo>
                  <a:lnTo>
                    <a:pt x="3" y="1535"/>
                  </a:lnTo>
                  <a:lnTo>
                    <a:pt x="9" y="1513"/>
                  </a:lnTo>
                  <a:lnTo>
                    <a:pt x="20" y="1493"/>
                  </a:lnTo>
                  <a:lnTo>
                    <a:pt x="36" y="1475"/>
                  </a:lnTo>
                  <a:lnTo>
                    <a:pt x="54" y="1460"/>
                  </a:lnTo>
                  <a:lnTo>
                    <a:pt x="76" y="1449"/>
                  </a:lnTo>
                  <a:lnTo>
                    <a:pt x="79" y="1447"/>
                  </a:lnTo>
                  <a:lnTo>
                    <a:pt x="86" y="1444"/>
                  </a:lnTo>
                  <a:lnTo>
                    <a:pt x="96" y="1439"/>
                  </a:lnTo>
                  <a:lnTo>
                    <a:pt x="109" y="1432"/>
                  </a:lnTo>
                  <a:lnTo>
                    <a:pt x="123" y="1423"/>
                  </a:lnTo>
                  <a:lnTo>
                    <a:pt x="140" y="1411"/>
                  </a:lnTo>
                  <a:lnTo>
                    <a:pt x="159" y="1398"/>
                  </a:lnTo>
                  <a:lnTo>
                    <a:pt x="179" y="1381"/>
                  </a:lnTo>
                  <a:lnTo>
                    <a:pt x="199" y="1363"/>
                  </a:lnTo>
                  <a:lnTo>
                    <a:pt x="221" y="1341"/>
                  </a:lnTo>
                  <a:lnTo>
                    <a:pt x="242" y="1317"/>
                  </a:lnTo>
                  <a:lnTo>
                    <a:pt x="264" y="1291"/>
                  </a:lnTo>
                  <a:lnTo>
                    <a:pt x="285" y="1260"/>
                  </a:lnTo>
                  <a:lnTo>
                    <a:pt x="305" y="1228"/>
                  </a:lnTo>
                  <a:lnTo>
                    <a:pt x="325" y="1192"/>
                  </a:lnTo>
                  <a:lnTo>
                    <a:pt x="343" y="1152"/>
                  </a:lnTo>
                  <a:lnTo>
                    <a:pt x="359" y="1110"/>
                  </a:lnTo>
                  <a:lnTo>
                    <a:pt x="373" y="1063"/>
                  </a:lnTo>
                  <a:lnTo>
                    <a:pt x="384" y="1013"/>
                  </a:lnTo>
                  <a:lnTo>
                    <a:pt x="392" y="959"/>
                  </a:lnTo>
                  <a:lnTo>
                    <a:pt x="398" y="901"/>
                  </a:lnTo>
                  <a:lnTo>
                    <a:pt x="400" y="840"/>
                  </a:lnTo>
                  <a:lnTo>
                    <a:pt x="398" y="779"/>
                  </a:lnTo>
                  <a:lnTo>
                    <a:pt x="392" y="721"/>
                  </a:lnTo>
                  <a:lnTo>
                    <a:pt x="384" y="667"/>
                  </a:lnTo>
                  <a:lnTo>
                    <a:pt x="373" y="618"/>
                  </a:lnTo>
                  <a:lnTo>
                    <a:pt x="359" y="571"/>
                  </a:lnTo>
                  <a:lnTo>
                    <a:pt x="342" y="528"/>
                  </a:lnTo>
                  <a:lnTo>
                    <a:pt x="325" y="489"/>
                  </a:lnTo>
                  <a:lnTo>
                    <a:pt x="305" y="453"/>
                  </a:lnTo>
                  <a:lnTo>
                    <a:pt x="285" y="419"/>
                  </a:lnTo>
                  <a:lnTo>
                    <a:pt x="264" y="390"/>
                  </a:lnTo>
                  <a:lnTo>
                    <a:pt x="242" y="362"/>
                  </a:lnTo>
                  <a:lnTo>
                    <a:pt x="220" y="338"/>
                  </a:lnTo>
                  <a:lnTo>
                    <a:pt x="199" y="318"/>
                  </a:lnTo>
                  <a:lnTo>
                    <a:pt x="179" y="299"/>
                  </a:lnTo>
                  <a:lnTo>
                    <a:pt x="158" y="283"/>
                  </a:lnTo>
                  <a:lnTo>
                    <a:pt x="139" y="269"/>
                  </a:lnTo>
                  <a:lnTo>
                    <a:pt x="123" y="258"/>
                  </a:lnTo>
                  <a:lnTo>
                    <a:pt x="108" y="249"/>
                  </a:lnTo>
                  <a:lnTo>
                    <a:pt x="95" y="241"/>
                  </a:lnTo>
                  <a:lnTo>
                    <a:pt x="85" y="236"/>
                  </a:lnTo>
                  <a:lnTo>
                    <a:pt x="78" y="233"/>
                  </a:lnTo>
                  <a:lnTo>
                    <a:pt x="75" y="232"/>
                  </a:lnTo>
                  <a:lnTo>
                    <a:pt x="53" y="220"/>
                  </a:lnTo>
                  <a:lnTo>
                    <a:pt x="36" y="204"/>
                  </a:lnTo>
                  <a:lnTo>
                    <a:pt x="20" y="187"/>
                  </a:lnTo>
                  <a:lnTo>
                    <a:pt x="9" y="166"/>
                  </a:lnTo>
                  <a:lnTo>
                    <a:pt x="3" y="144"/>
                  </a:lnTo>
                  <a:lnTo>
                    <a:pt x="1" y="121"/>
                  </a:lnTo>
                  <a:lnTo>
                    <a:pt x="3" y="98"/>
                  </a:lnTo>
                  <a:lnTo>
                    <a:pt x="9" y="74"/>
                  </a:lnTo>
                  <a:lnTo>
                    <a:pt x="20" y="54"/>
                  </a:lnTo>
                  <a:lnTo>
                    <a:pt x="36" y="35"/>
                  </a:lnTo>
                  <a:lnTo>
                    <a:pt x="53" y="21"/>
                  </a:lnTo>
                  <a:lnTo>
                    <a:pt x="74" y="10"/>
                  </a:lnTo>
                  <a:lnTo>
                    <a:pt x="96" y="2"/>
                  </a:lnTo>
                  <a:lnTo>
                    <a:pt x="117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75" name="Freeform 199" descr="넓은 상향 대각선"/>
            <p:cNvSpPr>
              <a:spLocks noChangeAspect="1"/>
            </p:cNvSpPr>
            <p:nvPr/>
          </p:nvSpPr>
          <p:spPr bwMode="auto">
            <a:xfrm>
              <a:off x="5526231" y="6039082"/>
              <a:ext cx="43665" cy="97316"/>
            </a:xfrm>
            <a:custGeom>
              <a:avLst/>
              <a:gdLst>
                <a:gd name="T0" fmla="*/ 0 w 480"/>
                <a:gd name="T1" fmla="*/ 0 h 1065"/>
                <a:gd name="T2" fmla="*/ 0 w 480"/>
                <a:gd name="T3" fmla="*/ 0 h 1065"/>
                <a:gd name="T4" fmla="*/ 0 w 480"/>
                <a:gd name="T5" fmla="*/ 0 h 1065"/>
                <a:gd name="T6" fmla="*/ 0 w 480"/>
                <a:gd name="T7" fmla="*/ 0 h 1065"/>
                <a:gd name="T8" fmla="*/ 0 w 480"/>
                <a:gd name="T9" fmla="*/ 0 h 1065"/>
                <a:gd name="T10" fmla="*/ 0 w 480"/>
                <a:gd name="T11" fmla="*/ 0 h 1065"/>
                <a:gd name="T12" fmla="*/ 0 w 480"/>
                <a:gd name="T13" fmla="*/ 0 h 1065"/>
                <a:gd name="T14" fmla="*/ 0 w 480"/>
                <a:gd name="T15" fmla="*/ 0 h 1065"/>
                <a:gd name="T16" fmla="*/ 0 w 480"/>
                <a:gd name="T17" fmla="*/ 0 h 1065"/>
                <a:gd name="T18" fmla="*/ 0 w 480"/>
                <a:gd name="T19" fmla="*/ 0 h 1065"/>
                <a:gd name="T20" fmla="*/ 0 w 480"/>
                <a:gd name="T21" fmla="*/ 0 h 1065"/>
                <a:gd name="T22" fmla="*/ 0 w 480"/>
                <a:gd name="T23" fmla="*/ 0 h 1065"/>
                <a:gd name="T24" fmla="*/ 0 w 480"/>
                <a:gd name="T25" fmla="*/ 0 h 1065"/>
                <a:gd name="T26" fmla="*/ 0 w 480"/>
                <a:gd name="T27" fmla="*/ 0 h 1065"/>
                <a:gd name="T28" fmla="*/ 0 w 480"/>
                <a:gd name="T29" fmla="*/ 0 h 1065"/>
                <a:gd name="T30" fmla="*/ 0 w 480"/>
                <a:gd name="T31" fmla="*/ 0 h 1065"/>
                <a:gd name="T32" fmla="*/ 0 w 480"/>
                <a:gd name="T33" fmla="*/ 0 h 1065"/>
                <a:gd name="T34" fmla="*/ 0 w 480"/>
                <a:gd name="T35" fmla="*/ 0 h 1065"/>
                <a:gd name="T36" fmla="*/ 0 w 480"/>
                <a:gd name="T37" fmla="*/ 0 h 1065"/>
                <a:gd name="T38" fmla="*/ 0 w 480"/>
                <a:gd name="T39" fmla="*/ 0 h 1065"/>
                <a:gd name="T40" fmla="*/ 0 w 480"/>
                <a:gd name="T41" fmla="*/ 0 h 1065"/>
                <a:gd name="T42" fmla="*/ 0 w 480"/>
                <a:gd name="T43" fmla="*/ 0 h 1065"/>
                <a:gd name="T44" fmla="*/ 0 w 480"/>
                <a:gd name="T45" fmla="*/ 0 h 1065"/>
                <a:gd name="T46" fmla="*/ 0 w 480"/>
                <a:gd name="T47" fmla="*/ 0 h 1065"/>
                <a:gd name="T48" fmla="*/ 0 w 480"/>
                <a:gd name="T49" fmla="*/ 0 h 1065"/>
                <a:gd name="T50" fmla="*/ 0 w 480"/>
                <a:gd name="T51" fmla="*/ 0 h 1065"/>
                <a:gd name="T52" fmla="*/ 0 w 480"/>
                <a:gd name="T53" fmla="*/ 0 h 1065"/>
                <a:gd name="T54" fmla="*/ 0 w 480"/>
                <a:gd name="T55" fmla="*/ 0 h 1065"/>
                <a:gd name="T56" fmla="*/ 0 w 480"/>
                <a:gd name="T57" fmla="*/ 0 h 1065"/>
                <a:gd name="T58" fmla="*/ 0 w 480"/>
                <a:gd name="T59" fmla="*/ 0 h 1065"/>
                <a:gd name="T60" fmla="*/ 0 w 480"/>
                <a:gd name="T61" fmla="*/ 0 h 1065"/>
                <a:gd name="T62" fmla="*/ 0 w 480"/>
                <a:gd name="T63" fmla="*/ 0 h 1065"/>
                <a:gd name="T64" fmla="*/ 0 w 480"/>
                <a:gd name="T65" fmla="*/ 0 h 1065"/>
                <a:gd name="T66" fmla="*/ 0 w 480"/>
                <a:gd name="T67" fmla="*/ 0 h 1065"/>
                <a:gd name="T68" fmla="*/ 0 w 480"/>
                <a:gd name="T69" fmla="*/ 0 h 1065"/>
                <a:gd name="T70" fmla="*/ 0 w 480"/>
                <a:gd name="T71" fmla="*/ 0 h 1065"/>
                <a:gd name="T72" fmla="*/ 0 w 480"/>
                <a:gd name="T73" fmla="*/ 0 h 1065"/>
                <a:gd name="T74" fmla="*/ 0 w 480"/>
                <a:gd name="T75" fmla="*/ 0 h 1065"/>
                <a:gd name="T76" fmla="*/ 0 w 480"/>
                <a:gd name="T77" fmla="*/ 0 h 1065"/>
                <a:gd name="T78" fmla="*/ 0 w 480"/>
                <a:gd name="T79" fmla="*/ 0 h 1065"/>
                <a:gd name="T80" fmla="*/ 0 w 480"/>
                <a:gd name="T81" fmla="*/ 0 h 1065"/>
                <a:gd name="T82" fmla="*/ 0 w 480"/>
                <a:gd name="T83" fmla="*/ 0 h 1065"/>
                <a:gd name="T84" fmla="*/ 0 w 480"/>
                <a:gd name="T85" fmla="*/ 0 h 1065"/>
                <a:gd name="T86" fmla="*/ 0 w 480"/>
                <a:gd name="T87" fmla="*/ 0 h 1065"/>
                <a:gd name="T88" fmla="*/ 0 w 480"/>
                <a:gd name="T89" fmla="*/ 0 h 1065"/>
                <a:gd name="T90" fmla="*/ 0 w 480"/>
                <a:gd name="T91" fmla="*/ 0 h 1065"/>
                <a:gd name="T92" fmla="*/ 0 w 480"/>
                <a:gd name="T93" fmla="*/ 0 h 1065"/>
                <a:gd name="T94" fmla="*/ 0 w 480"/>
                <a:gd name="T95" fmla="*/ 0 h 1065"/>
                <a:gd name="T96" fmla="*/ 0 w 480"/>
                <a:gd name="T97" fmla="*/ 0 h 1065"/>
                <a:gd name="T98" fmla="*/ 0 w 480"/>
                <a:gd name="T99" fmla="*/ 0 h 1065"/>
                <a:gd name="T100" fmla="*/ 0 w 480"/>
                <a:gd name="T101" fmla="*/ 0 h 106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80"/>
                <a:gd name="T154" fmla="*/ 0 h 1065"/>
                <a:gd name="T155" fmla="*/ 480 w 480"/>
                <a:gd name="T156" fmla="*/ 1065 h 106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80" h="1065">
                  <a:moveTo>
                    <a:pt x="364" y="0"/>
                  </a:moveTo>
                  <a:lnTo>
                    <a:pt x="387" y="3"/>
                  </a:lnTo>
                  <a:lnTo>
                    <a:pt x="409" y="11"/>
                  </a:lnTo>
                  <a:lnTo>
                    <a:pt x="428" y="22"/>
                  </a:lnTo>
                  <a:lnTo>
                    <a:pt x="447" y="37"/>
                  </a:lnTo>
                  <a:lnTo>
                    <a:pt x="461" y="56"/>
                  </a:lnTo>
                  <a:lnTo>
                    <a:pt x="472" y="76"/>
                  </a:lnTo>
                  <a:lnTo>
                    <a:pt x="479" y="100"/>
                  </a:lnTo>
                  <a:lnTo>
                    <a:pt x="480" y="123"/>
                  </a:lnTo>
                  <a:lnTo>
                    <a:pt x="477" y="146"/>
                  </a:lnTo>
                  <a:lnTo>
                    <a:pt x="470" y="168"/>
                  </a:lnTo>
                  <a:lnTo>
                    <a:pt x="459" y="188"/>
                  </a:lnTo>
                  <a:lnTo>
                    <a:pt x="444" y="206"/>
                  </a:lnTo>
                  <a:lnTo>
                    <a:pt x="426" y="220"/>
                  </a:lnTo>
                  <a:lnTo>
                    <a:pt x="404" y="231"/>
                  </a:lnTo>
                  <a:lnTo>
                    <a:pt x="399" y="233"/>
                  </a:lnTo>
                  <a:lnTo>
                    <a:pt x="391" y="238"/>
                  </a:lnTo>
                  <a:lnTo>
                    <a:pt x="380" y="244"/>
                  </a:lnTo>
                  <a:lnTo>
                    <a:pt x="368" y="252"/>
                  </a:lnTo>
                  <a:lnTo>
                    <a:pt x="354" y="263"/>
                  </a:lnTo>
                  <a:lnTo>
                    <a:pt x="339" y="276"/>
                  </a:lnTo>
                  <a:lnTo>
                    <a:pt x="324" y="291"/>
                  </a:lnTo>
                  <a:lnTo>
                    <a:pt x="307" y="310"/>
                  </a:lnTo>
                  <a:lnTo>
                    <a:pt x="293" y="332"/>
                  </a:lnTo>
                  <a:lnTo>
                    <a:pt x="279" y="357"/>
                  </a:lnTo>
                  <a:lnTo>
                    <a:pt x="266" y="384"/>
                  </a:lnTo>
                  <a:lnTo>
                    <a:pt x="255" y="416"/>
                  </a:lnTo>
                  <a:lnTo>
                    <a:pt x="247" y="450"/>
                  </a:lnTo>
                  <a:lnTo>
                    <a:pt x="242" y="490"/>
                  </a:lnTo>
                  <a:lnTo>
                    <a:pt x="240" y="532"/>
                  </a:lnTo>
                  <a:lnTo>
                    <a:pt x="242" y="575"/>
                  </a:lnTo>
                  <a:lnTo>
                    <a:pt x="247" y="614"/>
                  </a:lnTo>
                  <a:lnTo>
                    <a:pt x="256" y="649"/>
                  </a:lnTo>
                  <a:lnTo>
                    <a:pt x="266" y="681"/>
                  </a:lnTo>
                  <a:lnTo>
                    <a:pt x="279" y="709"/>
                  </a:lnTo>
                  <a:lnTo>
                    <a:pt x="293" y="733"/>
                  </a:lnTo>
                  <a:lnTo>
                    <a:pt x="308" y="755"/>
                  </a:lnTo>
                  <a:lnTo>
                    <a:pt x="324" y="773"/>
                  </a:lnTo>
                  <a:lnTo>
                    <a:pt x="339" y="789"/>
                  </a:lnTo>
                  <a:lnTo>
                    <a:pt x="354" y="802"/>
                  </a:lnTo>
                  <a:lnTo>
                    <a:pt x="368" y="813"/>
                  </a:lnTo>
                  <a:lnTo>
                    <a:pt x="381" y="821"/>
                  </a:lnTo>
                  <a:lnTo>
                    <a:pt x="391" y="827"/>
                  </a:lnTo>
                  <a:lnTo>
                    <a:pt x="400" y="831"/>
                  </a:lnTo>
                  <a:lnTo>
                    <a:pt x="404" y="833"/>
                  </a:lnTo>
                  <a:lnTo>
                    <a:pt x="426" y="844"/>
                  </a:lnTo>
                  <a:lnTo>
                    <a:pt x="444" y="860"/>
                  </a:lnTo>
                  <a:lnTo>
                    <a:pt x="459" y="878"/>
                  </a:lnTo>
                  <a:lnTo>
                    <a:pt x="470" y="898"/>
                  </a:lnTo>
                  <a:lnTo>
                    <a:pt x="476" y="920"/>
                  </a:lnTo>
                  <a:lnTo>
                    <a:pt x="479" y="942"/>
                  </a:lnTo>
                  <a:lnTo>
                    <a:pt x="477" y="965"/>
                  </a:lnTo>
                  <a:lnTo>
                    <a:pt x="471" y="989"/>
                  </a:lnTo>
                  <a:lnTo>
                    <a:pt x="459" y="1011"/>
                  </a:lnTo>
                  <a:lnTo>
                    <a:pt x="444" y="1030"/>
                  </a:lnTo>
                  <a:lnTo>
                    <a:pt x="426" y="1044"/>
                  </a:lnTo>
                  <a:lnTo>
                    <a:pt x="405" y="1056"/>
                  </a:lnTo>
                  <a:lnTo>
                    <a:pt x="383" y="1062"/>
                  </a:lnTo>
                  <a:lnTo>
                    <a:pt x="360" y="1065"/>
                  </a:lnTo>
                  <a:lnTo>
                    <a:pt x="338" y="1062"/>
                  </a:lnTo>
                  <a:lnTo>
                    <a:pt x="317" y="1057"/>
                  </a:lnTo>
                  <a:lnTo>
                    <a:pt x="313" y="1055"/>
                  </a:lnTo>
                  <a:lnTo>
                    <a:pt x="305" y="1052"/>
                  </a:lnTo>
                  <a:lnTo>
                    <a:pt x="293" y="1046"/>
                  </a:lnTo>
                  <a:lnTo>
                    <a:pt x="279" y="1038"/>
                  </a:lnTo>
                  <a:lnTo>
                    <a:pt x="261" y="1029"/>
                  </a:lnTo>
                  <a:lnTo>
                    <a:pt x="243" y="1017"/>
                  </a:lnTo>
                  <a:lnTo>
                    <a:pt x="222" y="1001"/>
                  </a:lnTo>
                  <a:lnTo>
                    <a:pt x="199" y="984"/>
                  </a:lnTo>
                  <a:lnTo>
                    <a:pt x="176" y="964"/>
                  </a:lnTo>
                  <a:lnTo>
                    <a:pt x="153" y="941"/>
                  </a:lnTo>
                  <a:lnTo>
                    <a:pt x="131" y="916"/>
                  </a:lnTo>
                  <a:lnTo>
                    <a:pt x="108" y="887"/>
                  </a:lnTo>
                  <a:lnTo>
                    <a:pt x="86" y="855"/>
                  </a:lnTo>
                  <a:lnTo>
                    <a:pt x="66" y="820"/>
                  </a:lnTo>
                  <a:lnTo>
                    <a:pt x="48" y="781"/>
                  </a:lnTo>
                  <a:lnTo>
                    <a:pt x="31" y="740"/>
                  </a:lnTo>
                  <a:lnTo>
                    <a:pt x="18" y="693"/>
                  </a:lnTo>
                  <a:lnTo>
                    <a:pt x="8" y="644"/>
                  </a:lnTo>
                  <a:lnTo>
                    <a:pt x="2" y="590"/>
                  </a:lnTo>
                  <a:lnTo>
                    <a:pt x="0" y="532"/>
                  </a:lnTo>
                  <a:lnTo>
                    <a:pt x="2" y="474"/>
                  </a:lnTo>
                  <a:lnTo>
                    <a:pt x="8" y="421"/>
                  </a:lnTo>
                  <a:lnTo>
                    <a:pt x="18" y="371"/>
                  </a:lnTo>
                  <a:lnTo>
                    <a:pt x="31" y="325"/>
                  </a:lnTo>
                  <a:lnTo>
                    <a:pt x="48" y="284"/>
                  </a:lnTo>
                  <a:lnTo>
                    <a:pt x="66" y="244"/>
                  </a:lnTo>
                  <a:lnTo>
                    <a:pt x="86" y="209"/>
                  </a:lnTo>
                  <a:lnTo>
                    <a:pt x="108" y="178"/>
                  </a:lnTo>
                  <a:lnTo>
                    <a:pt x="131" y="148"/>
                  </a:lnTo>
                  <a:lnTo>
                    <a:pt x="153" y="123"/>
                  </a:lnTo>
                  <a:lnTo>
                    <a:pt x="176" y="100"/>
                  </a:lnTo>
                  <a:lnTo>
                    <a:pt x="199" y="80"/>
                  </a:lnTo>
                  <a:lnTo>
                    <a:pt x="222" y="63"/>
                  </a:lnTo>
                  <a:lnTo>
                    <a:pt x="243" y="48"/>
                  </a:lnTo>
                  <a:lnTo>
                    <a:pt x="261" y="36"/>
                  </a:lnTo>
                  <a:lnTo>
                    <a:pt x="279" y="26"/>
                  </a:lnTo>
                  <a:lnTo>
                    <a:pt x="293" y="18"/>
                  </a:lnTo>
                  <a:lnTo>
                    <a:pt x="305" y="13"/>
                  </a:lnTo>
                  <a:lnTo>
                    <a:pt x="313" y="10"/>
                  </a:lnTo>
                  <a:lnTo>
                    <a:pt x="317" y="8"/>
                  </a:lnTo>
                  <a:lnTo>
                    <a:pt x="340" y="1"/>
                  </a:lnTo>
                  <a:lnTo>
                    <a:pt x="364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76" name="Freeform 200" descr="넓은 상향 대각선"/>
            <p:cNvSpPr>
              <a:spLocks noChangeAspect="1"/>
            </p:cNvSpPr>
            <p:nvPr/>
          </p:nvSpPr>
          <p:spPr bwMode="auto">
            <a:xfrm>
              <a:off x="5474378" y="6013376"/>
              <a:ext cx="59130" cy="153318"/>
            </a:xfrm>
            <a:custGeom>
              <a:avLst/>
              <a:gdLst>
                <a:gd name="T0" fmla="*/ 0 w 640"/>
                <a:gd name="T1" fmla="*/ 0 h 1680"/>
                <a:gd name="T2" fmla="*/ 0 w 640"/>
                <a:gd name="T3" fmla="*/ 0 h 1680"/>
                <a:gd name="T4" fmla="*/ 0 w 640"/>
                <a:gd name="T5" fmla="*/ 0 h 1680"/>
                <a:gd name="T6" fmla="*/ 0 w 640"/>
                <a:gd name="T7" fmla="*/ 0 h 1680"/>
                <a:gd name="T8" fmla="*/ 0 w 640"/>
                <a:gd name="T9" fmla="*/ 0 h 1680"/>
                <a:gd name="T10" fmla="*/ 0 w 640"/>
                <a:gd name="T11" fmla="*/ 0 h 1680"/>
                <a:gd name="T12" fmla="*/ 0 w 640"/>
                <a:gd name="T13" fmla="*/ 0 h 1680"/>
                <a:gd name="T14" fmla="*/ 0 w 640"/>
                <a:gd name="T15" fmla="*/ 0 h 1680"/>
                <a:gd name="T16" fmla="*/ 0 w 640"/>
                <a:gd name="T17" fmla="*/ 0 h 1680"/>
                <a:gd name="T18" fmla="*/ 0 w 640"/>
                <a:gd name="T19" fmla="*/ 0 h 1680"/>
                <a:gd name="T20" fmla="*/ 0 w 640"/>
                <a:gd name="T21" fmla="*/ 0 h 1680"/>
                <a:gd name="T22" fmla="*/ 0 w 640"/>
                <a:gd name="T23" fmla="*/ 0 h 1680"/>
                <a:gd name="T24" fmla="*/ 0 w 640"/>
                <a:gd name="T25" fmla="*/ 0 h 1680"/>
                <a:gd name="T26" fmla="*/ 0 w 640"/>
                <a:gd name="T27" fmla="*/ 0 h 1680"/>
                <a:gd name="T28" fmla="*/ 0 w 640"/>
                <a:gd name="T29" fmla="*/ 0 h 1680"/>
                <a:gd name="T30" fmla="*/ 0 w 640"/>
                <a:gd name="T31" fmla="*/ 0 h 1680"/>
                <a:gd name="T32" fmla="*/ 0 w 640"/>
                <a:gd name="T33" fmla="*/ 0 h 1680"/>
                <a:gd name="T34" fmla="*/ 0 w 640"/>
                <a:gd name="T35" fmla="*/ 0 h 1680"/>
                <a:gd name="T36" fmla="*/ 0 w 640"/>
                <a:gd name="T37" fmla="*/ 0 h 1680"/>
                <a:gd name="T38" fmla="*/ 0 w 640"/>
                <a:gd name="T39" fmla="*/ 0 h 1680"/>
                <a:gd name="T40" fmla="*/ 0 w 640"/>
                <a:gd name="T41" fmla="*/ 0 h 1680"/>
                <a:gd name="T42" fmla="*/ 0 w 640"/>
                <a:gd name="T43" fmla="*/ 0 h 1680"/>
                <a:gd name="T44" fmla="*/ 0 w 640"/>
                <a:gd name="T45" fmla="*/ 0 h 1680"/>
                <a:gd name="T46" fmla="*/ 0 w 640"/>
                <a:gd name="T47" fmla="*/ 0 h 1680"/>
                <a:gd name="T48" fmla="*/ 0 w 640"/>
                <a:gd name="T49" fmla="*/ 0 h 1680"/>
                <a:gd name="T50" fmla="*/ 0 w 640"/>
                <a:gd name="T51" fmla="*/ 0 h 1680"/>
                <a:gd name="T52" fmla="*/ 0 w 640"/>
                <a:gd name="T53" fmla="*/ 0 h 1680"/>
                <a:gd name="T54" fmla="*/ 0 w 640"/>
                <a:gd name="T55" fmla="*/ 0 h 1680"/>
                <a:gd name="T56" fmla="*/ 0 w 640"/>
                <a:gd name="T57" fmla="*/ 0 h 1680"/>
                <a:gd name="T58" fmla="*/ 0 w 640"/>
                <a:gd name="T59" fmla="*/ 0 h 1680"/>
                <a:gd name="T60" fmla="*/ 0 w 640"/>
                <a:gd name="T61" fmla="*/ 0 h 1680"/>
                <a:gd name="T62" fmla="*/ 0 w 640"/>
                <a:gd name="T63" fmla="*/ 0 h 1680"/>
                <a:gd name="T64" fmla="*/ 0 w 640"/>
                <a:gd name="T65" fmla="*/ 0 h 1680"/>
                <a:gd name="T66" fmla="*/ 0 w 640"/>
                <a:gd name="T67" fmla="*/ 0 h 1680"/>
                <a:gd name="T68" fmla="*/ 0 w 640"/>
                <a:gd name="T69" fmla="*/ 0 h 1680"/>
                <a:gd name="T70" fmla="*/ 0 w 640"/>
                <a:gd name="T71" fmla="*/ 0 h 1680"/>
                <a:gd name="T72" fmla="*/ 0 w 640"/>
                <a:gd name="T73" fmla="*/ 0 h 1680"/>
                <a:gd name="T74" fmla="*/ 0 w 640"/>
                <a:gd name="T75" fmla="*/ 0 h 1680"/>
                <a:gd name="T76" fmla="*/ 0 w 640"/>
                <a:gd name="T77" fmla="*/ 0 h 1680"/>
                <a:gd name="T78" fmla="*/ 0 w 640"/>
                <a:gd name="T79" fmla="*/ 0 h 1680"/>
                <a:gd name="T80" fmla="*/ 0 w 640"/>
                <a:gd name="T81" fmla="*/ 0 h 1680"/>
                <a:gd name="T82" fmla="*/ 0 w 640"/>
                <a:gd name="T83" fmla="*/ 0 h 1680"/>
                <a:gd name="T84" fmla="*/ 0 w 640"/>
                <a:gd name="T85" fmla="*/ 0 h 1680"/>
                <a:gd name="T86" fmla="*/ 0 w 640"/>
                <a:gd name="T87" fmla="*/ 0 h 1680"/>
                <a:gd name="T88" fmla="*/ 0 w 640"/>
                <a:gd name="T89" fmla="*/ 0 h 1680"/>
                <a:gd name="T90" fmla="*/ 0 w 640"/>
                <a:gd name="T91" fmla="*/ 0 h 1680"/>
                <a:gd name="T92" fmla="*/ 0 w 640"/>
                <a:gd name="T93" fmla="*/ 0 h 1680"/>
                <a:gd name="T94" fmla="*/ 0 w 640"/>
                <a:gd name="T95" fmla="*/ 0 h 1680"/>
                <a:gd name="T96" fmla="*/ 0 w 640"/>
                <a:gd name="T97" fmla="*/ 0 h 1680"/>
                <a:gd name="T98" fmla="*/ 0 w 640"/>
                <a:gd name="T99" fmla="*/ 0 h 1680"/>
                <a:gd name="T100" fmla="*/ 0 w 640"/>
                <a:gd name="T101" fmla="*/ 0 h 1680"/>
                <a:gd name="T102" fmla="*/ 0 w 640"/>
                <a:gd name="T103" fmla="*/ 0 h 1680"/>
                <a:gd name="T104" fmla="*/ 0 w 640"/>
                <a:gd name="T105" fmla="*/ 0 h 1680"/>
                <a:gd name="T106" fmla="*/ 0 w 640"/>
                <a:gd name="T107" fmla="*/ 0 h 1680"/>
                <a:gd name="T108" fmla="*/ 0 w 640"/>
                <a:gd name="T109" fmla="*/ 0 h 1680"/>
                <a:gd name="T110" fmla="*/ 0 w 640"/>
                <a:gd name="T111" fmla="*/ 0 h 1680"/>
                <a:gd name="T112" fmla="*/ 0 w 640"/>
                <a:gd name="T113" fmla="*/ 0 h 1680"/>
                <a:gd name="T114" fmla="*/ 0 w 640"/>
                <a:gd name="T115" fmla="*/ 0 h 1680"/>
                <a:gd name="T116" fmla="*/ 0 w 640"/>
                <a:gd name="T117" fmla="*/ 0 h 1680"/>
                <a:gd name="T118" fmla="*/ 0 w 640"/>
                <a:gd name="T119" fmla="*/ 0 h 1680"/>
                <a:gd name="T120" fmla="*/ 0 w 640"/>
                <a:gd name="T121" fmla="*/ 0 h 1680"/>
                <a:gd name="T122" fmla="*/ 0 w 640"/>
                <a:gd name="T123" fmla="*/ 0 h 1680"/>
                <a:gd name="T124" fmla="*/ 0 w 640"/>
                <a:gd name="T125" fmla="*/ 0 h 16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40"/>
                <a:gd name="T190" fmla="*/ 0 h 1680"/>
                <a:gd name="T191" fmla="*/ 640 w 640"/>
                <a:gd name="T192" fmla="*/ 1680 h 16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40" h="1680">
                  <a:moveTo>
                    <a:pt x="523" y="0"/>
                  </a:moveTo>
                  <a:lnTo>
                    <a:pt x="545" y="2"/>
                  </a:lnTo>
                  <a:lnTo>
                    <a:pt x="567" y="10"/>
                  </a:lnTo>
                  <a:lnTo>
                    <a:pt x="588" y="21"/>
                  </a:lnTo>
                  <a:lnTo>
                    <a:pt x="605" y="36"/>
                  </a:lnTo>
                  <a:lnTo>
                    <a:pt x="620" y="54"/>
                  </a:lnTo>
                  <a:lnTo>
                    <a:pt x="632" y="76"/>
                  </a:lnTo>
                  <a:lnTo>
                    <a:pt x="638" y="98"/>
                  </a:lnTo>
                  <a:lnTo>
                    <a:pt x="640" y="122"/>
                  </a:lnTo>
                  <a:lnTo>
                    <a:pt x="637" y="145"/>
                  </a:lnTo>
                  <a:lnTo>
                    <a:pt x="631" y="167"/>
                  </a:lnTo>
                  <a:lnTo>
                    <a:pt x="620" y="187"/>
                  </a:lnTo>
                  <a:lnTo>
                    <a:pt x="604" y="205"/>
                  </a:lnTo>
                  <a:lnTo>
                    <a:pt x="587" y="220"/>
                  </a:lnTo>
                  <a:lnTo>
                    <a:pt x="565" y="232"/>
                  </a:lnTo>
                  <a:lnTo>
                    <a:pt x="561" y="233"/>
                  </a:lnTo>
                  <a:lnTo>
                    <a:pt x="553" y="237"/>
                  </a:lnTo>
                  <a:lnTo>
                    <a:pt x="542" y="242"/>
                  </a:lnTo>
                  <a:lnTo>
                    <a:pt x="529" y="251"/>
                  </a:lnTo>
                  <a:lnTo>
                    <a:pt x="513" y="261"/>
                  </a:lnTo>
                  <a:lnTo>
                    <a:pt x="494" y="274"/>
                  </a:lnTo>
                  <a:lnTo>
                    <a:pt x="475" y="289"/>
                  </a:lnTo>
                  <a:lnTo>
                    <a:pt x="453" y="307"/>
                  </a:lnTo>
                  <a:lnTo>
                    <a:pt x="431" y="328"/>
                  </a:lnTo>
                  <a:lnTo>
                    <a:pt x="408" y="352"/>
                  </a:lnTo>
                  <a:lnTo>
                    <a:pt x="385" y="378"/>
                  </a:lnTo>
                  <a:lnTo>
                    <a:pt x="363" y="407"/>
                  </a:lnTo>
                  <a:lnTo>
                    <a:pt x="341" y="441"/>
                  </a:lnTo>
                  <a:lnTo>
                    <a:pt x="321" y="477"/>
                  </a:lnTo>
                  <a:lnTo>
                    <a:pt x="302" y="517"/>
                  </a:lnTo>
                  <a:lnTo>
                    <a:pt x="285" y="561"/>
                  </a:lnTo>
                  <a:lnTo>
                    <a:pt x="269" y="609"/>
                  </a:lnTo>
                  <a:lnTo>
                    <a:pt x="257" y="660"/>
                  </a:lnTo>
                  <a:lnTo>
                    <a:pt x="248" y="716"/>
                  </a:lnTo>
                  <a:lnTo>
                    <a:pt x="242" y="776"/>
                  </a:lnTo>
                  <a:lnTo>
                    <a:pt x="240" y="840"/>
                  </a:lnTo>
                  <a:lnTo>
                    <a:pt x="242" y="901"/>
                  </a:lnTo>
                  <a:lnTo>
                    <a:pt x="248" y="959"/>
                  </a:lnTo>
                  <a:lnTo>
                    <a:pt x="256" y="1013"/>
                  </a:lnTo>
                  <a:lnTo>
                    <a:pt x="267" y="1063"/>
                  </a:lnTo>
                  <a:lnTo>
                    <a:pt x="281" y="1110"/>
                  </a:lnTo>
                  <a:lnTo>
                    <a:pt x="298" y="1152"/>
                  </a:lnTo>
                  <a:lnTo>
                    <a:pt x="315" y="1192"/>
                  </a:lnTo>
                  <a:lnTo>
                    <a:pt x="335" y="1228"/>
                  </a:lnTo>
                  <a:lnTo>
                    <a:pt x="355" y="1260"/>
                  </a:lnTo>
                  <a:lnTo>
                    <a:pt x="376" y="1291"/>
                  </a:lnTo>
                  <a:lnTo>
                    <a:pt x="398" y="1317"/>
                  </a:lnTo>
                  <a:lnTo>
                    <a:pt x="420" y="1341"/>
                  </a:lnTo>
                  <a:lnTo>
                    <a:pt x="441" y="1363"/>
                  </a:lnTo>
                  <a:lnTo>
                    <a:pt x="461" y="1381"/>
                  </a:lnTo>
                  <a:lnTo>
                    <a:pt x="482" y="1398"/>
                  </a:lnTo>
                  <a:lnTo>
                    <a:pt x="501" y="1411"/>
                  </a:lnTo>
                  <a:lnTo>
                    <a:pt x="517" y="1423"/>
                  </a:lnTo>
                  <a:lnTo>
                    <a:pt x="532" y="1432"/>
                  </a:lnTo>
                  <a:lnTo>
                    <a:pt x="545" y="1439"/>
                  </a:lnTo>
                  <a:lnTo>
                    <a:pt x="555" y="1445"/>
                  </a:lnTo>
                  <a:lnTo>
                    <a:pt x="562" y="1448"/>
                  </a:lnTo>
                  <a:lnTo>
                    <a:pt x="565" y="1449"/>
                  </a:lnTo>
                  <a:lnTo>
                    <a:pt x="587" y="1461"/>
                  </a:lnTo>
                  <a:lnTo>
                    <a:pt x="604" y="1476"/>
                  </a:lnTo>
                  <a:lnTo>
                    <a:pt x="620" y="1494"/>
                  </a:lnTo>
                  <a:lnTo>
                    <a:pt x="631" y="1514"/>
                  </a:lnTo>
                  <a:lnTo>
                    <a:pt x="637" y="1536"/>
                  </a:lnTo>
                  <a:lnTo>
                    <a:pt x="639" y="1559"/>
                  </a:lnTo>
                  <a:lnTo>
                    <a:pt x="637" y="1582"/>
                  </a:lnTo>
                  <a:lnTo>
                    <a:pt x="631" y="1606"/>
                  </a:lnTo>
                  <a:lnTo>
                    <a:pt x="619" y="1627"/>
                  </a:lnTo>
                  <a:lnTo>
                    <a:pt x="603" y="1645"/>
                  </a:lnTo>
                  <a:lnTo>
                    <a:pt x="586" y="1661"/>
                  </a:lnTo>
                  <a:lnTo>
                    <a:pt x="565" y="1672"/>
                  </a:lnTo>
                  <a:lnTo>
                    <a:pt x="543" y="1678"/>
                  </a:lnTo>
                  <a:lnTo>
                    <a:pt x="519" y="1680"/>
                  </a:lnTo>
                  <a:lnTo>
                    <a:pt x="497" y="1678"/>
                  </a:lnTo>
                  <a:lnTo>
                    <a:pt x="476" y="1672"/>
                  </a:lnTo>
                  <a:lnTo>
                    <a:pt x="471" y="1669"/>
                  </a:lnTo>
                  <a:lnTo>
                    <a:pt x="463" y="1666"/>
                  </a:lnTo>
                  <a:lnTo>
                    <a:pt x="452" y="1661"/>
                  </a:lnTo>
                  <a:lnTo>
                    <a:pt x="436" y="1653"/>
                  </a:lnTo>
                  <a:lnTo>
                    <a:pt x="419" y="1643"/>
                  </a:lnTo>
                  <a:lnTo>
                    <a:pt x="398" y="1631"/>
                  </a:lnTo>
                  <a:lnTo>
                    <a:pt x="376" y="1617"/>
                  </a:lnTo>
                  <a:lnTo>
                    <a:pt x="352" y="1600"/>
                  </a:lnTo>
                  <a:lnTo>
                    <a:pt x="326" y="1580"/>
                  </a:lnTo>
                  <a:lnTo>
                    <a:pt x="300" y="1558"/>
                  </a:lnTo>
                  <a:lnTo>
                    <a:pt x="273" y="1533"/>
                  </a:lnTo>
                  <a:lnTo>
                    <a:pt x="244" y="1506"/>
                  </a:lnTo>
                  <a:lnTo>
                    <a:pt x="216" y="1475"/>
                  </a:lnTo>
                  <a:lnTo>
                    <a:pt x="189" y="1441"/>
                  </a:lnTo>
                  <a:lnTo>
                    <a:pt x="161" y="1404"/>
                  </a:lnTo>
                  <a:lnTo>
                    <a:pt x="135" y="1364"/>
                  </a:lnTo>
                  <a:lnTo>
                    <a:pt x="111" y="1321"/>
                  </a:lnTo>
                  <a:lnTo>
                    <a:pt x="87" y="1274"/>
                  </a:lnTo>
                  <a:lnTo>
                    <a:pt x="67" y="1223"/>
                  </a:lnTo>
                  <a:lnTo>
                    <a:pt x="48" y="1170"/>
                  </a:lnTo>
                  <a:lnTo>
                    <a:pt x="32" y="1112"/>
                  </a:lnTo>
                  <a:lnTo>
                    <a:pt x="19" y="1050"/>
                  </a:lnTo>
                  <a:lnTo>
                    <a:pt x="9" y="984"/>
                  </a:lnTo>
                  <a:lnTo>
                    <a:pt x="2" y="914"/>
                  </a:lnTo>
                  <a:lnTo>
                    <a:pt x="0" y="840"/>
                  </a:lnTo>
                  <a:lnTo>
                    <a:pt x="2" y="766"/>
                  </a:lnTo>
                  <a:lnTo>
                    <a:pt x="9" y="696"/>
                  </a:lnTo>
                  <a:lnTo>
                    <a:pt x="19" y="631"/>
                  </a:lnTo>
                  <a:lnTo>
                    <a:pt x="32" y="569"/>
                  </a:lnTo>
                  <a:lnTo>
                    <a:pt x="48" y="511"/>
                  </a:lnTo>
                  <a:lnTo>
                    <a:pt x="67" y="457"/>
                  </a:lnTo>
                  <a:lnTo>
                    <a:pt x="87" y="406"/>
                  </a:lnTo>
                  <a:lnTo>
                    <a:pt x="111" y="359"/>
                  </a:lnTo>
                  <a:lnTo>
                    <a:pt x="135" y="316"/>
                  </a:lnTo>
                  <a:lnTo>
                    <a:pt x="161" y="276"/>
                  </a:lnTo>
                  <a:lnTo>
                    <a:pt x="189" y="239"/>
                  </a:lnTo>
                  <a:lnTo>
                    <a:pt x="216" y="205"/>
                  </a:lnTo>
                  <a:lnTo>
                    <a:pt x="244" y="175"/>
                  </a:lnTo>
                  <a:lnTo>
                    <a:pt x="273" y="148"/>
                  </a:lnTo>
                  <a:lnTo>
                    <a:pt x="300" y="122"/>
                  </a:lnTo>
                  <a:lnTo>
                    <a:pt x="326" y="101"/>
                  </a:lnTo>
                  <a:lnTo>
                    <a:pt x="352" y="81"/>
                  </a:lnTo>
                  <a:lnTo>
                    <a:pt x="376" y="64"/>
                  </a:lnTo>
                  <a:lnTo>
                    <a:pt x="398" y="49"/>
                  </a:lnTo>
                  <a:lnTo>
                    <a:pt x="419" y="37"/>
                  </a:lnTo>
                  <a:lnTo>
                    <a:pt x="436" y="28"/>
                  </a:lnTo>
                  <a:lnTo>
                    <a:pt x="452" y="20"/>
                  </a:lnTo>
                  <a:lnTo>
                    <a:pt x="463" y="14"/>
                  </a:lnTo>
                  <a:lnTo>
                    <a:pt x="471" y="10"/>
                  </a:lnTo>
                  <a:lnTo>
                    <a:pt x="476" y="9"/>
                  </a:lnTo>
                  <a:lnTo>
                    <a:pt x="499" y="2"/>
                  </a:lnTo>
                  <a:lnTo>
                    <a:pt x="523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177" name="Freeform 201" descr="넓은 상향 대각선"/>
            <p:cNvSpPr>
              <a:spLocks noChangeAspect="1"/>
            </p:cNvSpPr>
            <p:nvPr/>
          </p:nvSpPr>
          <p:spPr bwMode="auto">
            <a:xfrm>
              <a:off x="5579902" y="6051017"/>
              <a:ext cx="28200" cy="145973"/>
            </a:xfrm>
            <a:custGeom>
              <a:avLst/>
              <a:gdLst>
                <a:gd name="T0" fmla="*/ 0 w 320"/>
                <a:gd name="T1" fmla="*/ 0 h 1600"/>
                <a:gd name="T2" fmla="*/ 0 w 320"/>
                <a:gd name="T3" fmla="*/ 0 h 1600"/>
                <a:gd name="T4" fmla="*/ 0 w 320"/>
                <a:gd name="T5" fmla="*/ 0 h 1600"/>
                <a:gd name="T6" fmla="*/ 0 w 320"/>
                <a:gd name="T7" fmla="*/ 0 h 1600"/>
                <a:gd name="T8" fmla="*/ 0 w 320"/>
                <a:gd name="T9" fmla="*/ 0 h 1600"/>
                <a:gd name="T10" fmla="*/ 0 w 320"/>
                <a:gd name="T11" fmla="*/ 0 h 1600"/>
                <a:gd name="T12" fmla="*/ 0 w 320"/>
                <a:gd name="T13" fmla="*/ 0 h 1600"/>
                <a:gd name="T14" fmla="*/ 0 w 320"/>
                <a:gd name="T15" fmla="*/ 0 h 1600"/>
                <a:gd name="T16" fmla="*/ 0 w 320"/>
                <a:gd name="T17" fmla="*/ 0 h 1600"/>
                <a:gd name="T18" fmla="*/ 0 w 320"/>
                <a:gd name="T19" fmla="*/ 0 h 1600"/>
                <a:gd name="T20" fmla="*/ 0 w 320"/>
                <a:gd name="T21" fmla="*/ 0 h 1600"/>
                <a:gd name="T22" fmla="*/ 0 w 320"/>
                <a:gd name="T23" fmla="*/ 0 h 1600"/>
                <a:gd name="T24" fmla="*/ 0 w 320"/>
                <a:gd name="T25" fmla="*/ 0 h 1600"/>
                <a:gd name="T26" fmla="*/ 0 w 320"/>
                <a:gd name="T27" fmla="*/ 0 h 1600"/>
                <a:gd name="T28" fmla="*/ 0 w 320"/>
                <a:gd name="T29" fmla="*/ 0 h 1600"/>
                <a:gd name="T30" fmla="*/ 0 w 320"/>
                <a:gd name="T31" fmla="*/ 0 h 1600"/>
                <a:gd name="T32" fmla="*/ 0 w 320"/>
                <a:gd name="T33" fmla="*/ 0 h 1600"/>
                <a:gd name="T34" fmla="*/ 0 w 320"/>
                <a:gd name="T35" fmla="*/ 0 h 1600"/>
                <a:gd name="T36" fmla="*/ 0 w 320"/>
                <a:gd name="T37" fmla="*/ 0 h 1600"/>
                <a:gd name="T38" fmla="*/ 0 w 320"/>
                <a:gd name="T39" fmla="*/ 0 h 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0"/>
                <a:gd name="T61" fmla="*/ 0 h 1600"/>
                <a:gd name="T62" fmla="*/ 320 w 320"/>
                <a:gd name="T63" fmla="*/ 1600 h 160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0" h="1600">
                  <a:moveTo>
                    <a:pt x="160" y="0"/>
                  </a:moveTo>
                  <a:lnTo>
                    <a:pt x="193" y="3"/>
                  </a:lnTo>
                  <a:lnTo>
                    <a:pt x="222" y="12"/>
                  </a:lnTo>
                  <a:lnTo>
                    <a:pt x="249" y="27"/>
                  </a:lnTo>
                  <a:lnTo>
                    <a:pt x="273" y="47"/>
                  </a:lnTo>
                  <a:lnTo>
                    <a:pt x="293" y="71"/>
                  </a:lnTo>
                  <a:lnTo>
                    <a:pt x="308" y="98"/>
                  </a:lnTo>
                  <a:lnTo>
                    <a:pt x="317" y="128"/>
                  </a:lnTo>
                  <a:lnTo>
                    <a:pt x="320" y="160"/>
                  </a:lnTo>
                  <a:lnTo>
                    <a:pt x="320" y="1600"/>
                  </a:lnTo>
                  <a:lnTo>
                    <a:pt x="0" y="1600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2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7"/>
                  </a:lnTo>
                  <a:lnTo>
                    <a:pt x="98" y="12"/>
                  </a:lnTo>
                  <a:lnTo>
                    <a:pt x="127" y="3"/>
                  </a:lnTo>
                  <a:lnTo>
                    <a:pt x="160" y="0"/>
                  </a:lnTo>
                  <a:close/>
                </a:path>
              </a:pathLst>
            </a:custGeom>
            <a:pattFill prst="wdUpDiag">
              <a:fgClr>
                <a:schemeClr val="bg1">
                  <a:lumMod val="75000"/>
                </a:schemeClr>
              </a:fgClr>
              <a:bgClr>
                <a:schemeClr val="tx1">
                  <a:lumMod val="50000"/>
                  <a:lumOff val="50000"/>
                </a:schemeClr>
              </a:bgClr>
            </a:pattFill>
            <a:ln w="6350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endPara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193" name="Rectangle 295"/>
          <p:cNvSpPr>
            <a:spLocks noChangeArrowheads="1"/>
          </p:cNvSpPr>
          <p:nvPr/>
        </p:nvSpPr>
        <p:spPr bwMode="auto">
          <a:xfrm>
            <a:off x="6242050" y="2634506"/>
            <a:ext cx="4810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en-US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응급 조치</a:t>
            </a:r>
          </a:p>
        </p:txBody>
      </p:sp>
      <p:sp>
        <p:nvSpPr>
          <p:cNvPr id="194" name="Rectangle 302"/>
          <p:cNvSpPr>
            <a:spLocks noChangeArrowheads="1"/>
          </p:cNvSpPr>
          <p:nvPr/>
        </p:nvSpPr>
        <p:spPr bwMode="auto">
          <a:xfrm>
            <a:off x="6242050" y="3209181"/>
            <a:ext cx="4810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en-US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자원 배정</a:t>
            </a:r>
          </a:p>
        </p:txBody>
      </p:sp>
      <p:sp>
        <p:nvSpPr>
          <p:cNvPr id="195" name="Rectangle 309"/>
          <p:cNvSpPr>
            <a:spLocks noChangeArrowheads="1"/>
          </p:cNvSpPr>
          <p:nvPr/>
        </p:nvSpPr>
        <p:spPr bwMode="auto">
          <a:xfrm>
            <a:off x="6019800" y="3785444"/>
            <a:ext cx="9255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en-US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근본적인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원인파악</a:t>
            </a:r>
          </a:p>
        </p:txBody>
      </p:sp>
      <p:sp>
        <p:nvSpPr>
          <p:cNvPr id="196" name="Rectangle 316"/>
          <p:cNvSpPr>
            <a:spLocks noChangeArrowheads="1"/>
          </p:cNvSpPr>
          <p:nvPr/>
        </p:nvSpPr>
        <p:spPr bwMode="auto">
          <a:xfrm>
            <a:off x="6130925" y="4361706"/>
            <a:ext cx="703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세부 시정조치</a:t>
            </a:r>
          </a:p>
        </p:txBody>
      </p:sp>
      <p:sp>
        <p:nvSpPr>
          <p:cNvPr id="197" name="Rectangle 334"/>
          <p:cNvSpPr>
            <a:spLocks noChangeArrowheads="1"/>
          </p:cNvSpPr>
          <p:nvPr/>
        </p:nvSpPr>
        <p:spPr bwMode="auto">
          <a:xfrm>
            <a:off x="6261100" y="5514231"/>
            <a:ext cx="4445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기록관리</a:t>
            </a:r>
          </a:p>
        </p:txBody>
      </p:sp>
      <p:sp>
        <p:nvSpPr>
          <p:cNvPr id="198" name="Rectangle 341"/>
          <p:cNvSpPr>
            <a:spLocks noChangeArrowheads="1"/>
          </p:cNvSpPr>
          <p:nvPr/>
        </p:nvSpPr>
        <p:spPr bwMode="auto">
          <a:xfrm>
            <a:off x="6149975" y="6014294"/>
            <a:ext cx="66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재발방지대책</a:t>
            </a:r>
            <a:b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수립 및 공유</a:t>
            </a:r>
          </a:p>
        </p:txBody>
      </p:sp>
      <p:sp>
        <p:nvSpPr>
          <p:cNvPr id="199" name="Rectangle 316"/>
          <p:cNvSpPr>
            <a:spLocks noChangeArrowheads="1"/>
          </p:cNvSpPr>
          <p:nvPr/>
        </p:nvSpPr>
        <p:spPr bwMode="auto">
          <a:xfrm>
            <a:off x="6130925" y="4937969"/>
            <a:ext cx="703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latinLnBrk="0"/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조치결과 확인</a:t>
            </a:r>
          </a:p>
        </p:txBody>
      </p:sp>
      <p:sp>
        <p:nvSpPr>
          <p:cNvPr id="200" name="Text Box 40"/>
          <p:cNvSpPr txBox="1">
            <a:spLocks noChangeArrowheads="1"/>
          </p:cNvSpPr>
          <p:nvPr/>
        </p:nvSpPr>
        <p:spPr bwMode="auto">
          <a:xfrm>
            <a:off x="7148513" y="2634506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 심화 방지를 위한 즉각적 조치</a:t>
            </a:r>
          </a:p>
        </p:txBody>
      </p:sp>
      <p:sp>
        <p:nvSpPr>
          <p:cNvPr id="201" name="Text Box 40"/>
          <p:cNvSpPr txBox="1">
            <a:spLocks noChangeArrowheads="1"/>
          </p:cNvSpPr>
          <p:nvPr/>
        </p:nvSpPr>
        <p:spPr bwMode="auto">
          <a:xfrm>
            <a:off x="7148513" y="3217119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문제해결 책임자 및 담당자 지정</a:t>
            </a:r>
          </a:p>
        </p:txBody>
      </p:sp>
      <p:sp>
        <p:nvSpPr>
          <p:cNvPr id="202" name="Text Box 40"/>
          <p:cNvSpPr txBox="1">
            <a:spLocks noChangeArrowheads="1"/>
          </p:cNvSpPr>
          <p:nvPr/>
        </p:nvSpPr>
        <p:spPr bwMode="auto">
          <a:xfrm>
            <a:off x="7148513" y="3793381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상세 분석을 통한 부적합 발생의 근본적인 원인 파악</a:t>
            </a:r>
          </a:p>
        </p:txBody>
      </p:sp>
      <p:sp>
        <p:nvSpPr>
          <p:cNvPr id="203" name="Text Box 40"/>
          <p:cNvSpPr txBox="1">
            <a:spLocks noChangeArrowheads="1"/>
          </p:cNvSpPr>
          <p:nvPr/>
        </p:nvSpPr>
        <p:spPr bwMode="auto">
          <a:xfrm>
            <a:off x="7148513" y="4369644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근본적인 문제해결을 위한 방안 마련 및 시정조치</a:t>
            </a:r>
          </a:p>
        </p:txBody>
      </p:sp>
      <p:sp>
        <p:nvSpPr>
          <p:cNvPr id="204" name="Text Box 40"/>
          <p:cNvSpPr txBox="1">
            <a:spLocks noChangeArrowheads="1"/>
          </p:cNvSpPr>
          <p:nvPr/>
        </p:nvSpPr>
        <p:spPr bwMode="auto">
          <a:xfrm>
            <a:off x="7148513" y="4945906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시정조치 결과에 대한 확인 및 평가</a:t>
            </a:r>
          </a:p>
        </p:txBody>
      </p:sp>
      <p:sp>
        <p:nvSpPr>
          <p:cNvPr id="205" name="Text Box 40"/>
          <p:cNvSpPr txBox="1">
            <a:spLocks noChangeArrowheads="1"/>
          </p:cNvSpPr>
          <p:nvPr/>
        </p:nvSpPr>
        <p:spPr bwMode="auto">
          <a:xfrm>
            <a:off x="7148513" y="5522169"/>
            <a:ext cx="235585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시정조치 내역을 예방책과 함께 상세히 기록 및 관리</a:t>
            </a:r>
          </a:p>
        </p:txBody>
      </p:sp>
      <p:sp>
        <p:nvSpPr>
          <p:cNvPr id="206" name="Text Box 40"/>
          <p:cNvSpPr txBox="1">
            <a:spLocks noChangeArrowheads="1"/>
          </p:cNvSpPr>
          <p:nvPr/>
        </p:nvSpPr>
        <p:spPr bwMode="auto">
          <a:xfrm>
            <a:off x="7148513" y="6030169"/>
            <a:ext cx="235585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발생했던 부적합 사항의 종합적인 재발방지 대책 </a:t>
            </a:r>
            <a:b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sz="9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수립 및 공유</a:t>
            </a:r>
          </a:p>
        </p:txBody>
      </p:sp>
      <p:sp>
        <p:nvSpPr>
          <p:cNvPr id="207" name="Freeform 74" descr="넓은 상향 대각선"/>
          <p:cNvSpPr>
            <a:spLocks/>
          </p:cNvSpPr>
          <p:nvPr/>
        </p:nvSpPr>
        <p:spPr bwMode="auto">
          <a:xfrm rot="3941727" flipV="1">
            <a:off x="4621213" y="3544144"/>
            <a:ext cx="409575" cy="612775"/>
          </a:xfrm>
          <a:custGeom>
            <a:avLst/>
            <a:gdLst>
              <a:gd name="T0" fmla="*/ 2147483647 w 640"/>
              <a:gd name="T1" fmla="*/ 2147483647 h 816"/>
              <a:gd name="T2" fmla="*/ 2147483647 w 640"/>
              <a:gd name="T3" fmla="*/ 2147483647 h 816"/>
              <a:gd name="T4" fmla="*/ 2147483647 w 640"/>
              <a:gd name="T5" fmla="*/ 2147483647 h 816"/>
              <a:gd name="T6" fmla="*/ 2147483647 w 640"/>
              <a:gd name="T7" fmla="*/ 2147483647 h 816"/>
              <a:gd name="T8" fmla="*/ 2147483647 w 640"/>
              <a:gd name="T9" fmla="*/ 2147483647 h 816"/>
              <a:gd name="T10" fmla="*/ 2147483647 w 640"/>
              <a:gd name="T11" fmla="*/ 2147483647 h 816"/>
              <a:gd name="T12" fmla="*/ 2147483647 w 640"/>
              <a:gd name="T13" fmla="*/ 2147483647 h 816"/>
              <a:gd name="T14" fmla="*/ 2147483647 w 640"/>
              <a:gd name="T15" fmla="*/ 2147483647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40"/>
              <a:gd name="T25" fmla="*/ 0 h 816"/>
              <a:gd name="T26" fmla="*/ 640 w 640"/>
              <a:gd name="T27" fmla="*/ 816 h 8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tx1">
                <a:lumMod val="50000"/>
                <a:lumOff val="50000"/>
              </a:schemeClr>
            </a:bgClr>
          </a:pattFill>
          <a:ln w="6350" cap="flat" cmpd="sng">
            <a:noFill/>
            <a:prstDash val="solid"/>
            <a:round/>
            <a:headEnd/>
            <a:tailEnd/>
          </a:ln>
        </p:spPr>
        <p:txBody>
          <a:bodyPr lIns="0" tIns="0" rIns="0" bIns="0" anchor="ctr"/>
          <a:lstStyle/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8" name="그림 47"/>
          <p:cNvPicPr>
            <a:picLocks noChangeAspect="1"/>
          </p:cNvPicPr>
          <p:nvPr/>
        </p:nvPicPr>
        <p:blipFill>
          <a:blip r:embed="rId4"/>
          <a:srcRect l="39310" t="24451" r="41476" b="47789"/>
          <a:stretch>
            <a:fillRect/>
          </a:stretch>
        </p:blipFill>
        <p:spPr bwMode="auto">
          <a:xfrm>
            <a:off x="4019550" y="5269756"/>
            <a:ext cx="1220788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" name="AutoShape 163"/>
          <p:cNvSpPr>
            <a:spLocks noChangeArrowheads="1"/>
          </p:cNvSpPr>
          <p:nvPr/>
        </p:nvSpPr>
        <p:spPr bwMode="auto">
          <a:xfrm>
            <a:off x="637339" y="2132856"/>
            <a:ext cx="835025" cy="16827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180975" indent="-180975" latinLnBrk="0">
              <a:buSzPct val="80000"/>
            </a:pPr>
            <a:r>
              <a:rPr kumimoji="0" lang="ko-KR" altLang="ko-KR" sz="1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rPr>
              <a:t>품질 검토 절차</a:t>
            </a:r>
          </a:p>
        </p:txBody>
      </p:sp>
      <p:grpSp>
        <p:nvGrpSpPr>
          <p:cNvPr id="209" name="Group 172">
            <a:extLst>
              <a:ext uri="{FF2B5EF4-FFF2-40B4-BE49-F238E27FC236}">
                <a16:creationId xmlns:a16="http://schemas.microsoft.com/office/drawing/2014/main" id="{509A09E3-DC14-4B6A-BE1A-710DFEEDE186}"/>
              </a:ext>
            </a:extLst>
          </p:cNvPr>
          <p:cNvGrpSpPr>
            <a:grpSpLocks/>
          </p:cNvGrpSpPr>
          <p:nvPr/>
        </p:nvGrpSpPr>
        <p:grpSpPr bwMode="auto">
          <a:xfrm>
            <a:off x="416496" y="2151787"/>
            <a:ext cx="144463" cy="144463"/>
            <a:chOff x="476" y="1697"/>
            <a:chExt cx="91" cy="91"/>
          </a:xfrm>
        </p:grpSpPr>
        <p:grpSp>
          <p:nvGrpSpPr>
            <p:cNvPr id="210" name="Group 171">
              <a:extLst>
                <a:ext uri="{FF2B5EF4-FFF2-40B4-BE49-F238E27FC236}">
                  <a16:creationId xmlns:a16="http://schemas.microsoft.com/office/drawing/2014/main" id="{3CC7008B-320B-4516-83A9-0D61F99F7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1697"/>
              <a:ext cx="91" cy="91"/>
              <a:chOff x="476" y="1697"/>
              <a:chExt cx="91" cy="91"/>
            </a:xfrm>
          </p:grpSpPr>
          <p:sp>
            <p:nvSpPr>
              <p:cNvPr id="212" name="Oval 64">
                <a:extLst>
                  <a:ext uri="{FF2B5EF4-FFF2-40B4-BE49-F238E27FC236}">
                    <a16:creationId xmlns:a16="http://schemas.microsoft.com/office/drawing/2014/main" id="{ABC7F0AA-21AC-4217-AED1-55A73FFF5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697"/>
                <a:ext cx="91" cy="91"/>
              </a:xfrm>
              <a:prstGeom prst="ellipse">
                <a:avLst/>
              </a:prstGeom>
              <a:solidFill>
                <a:srgbClr val="BD003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3" name="Arc 170">
                <a:extLst>
                  <a:ext uri="{FF2B5EF4-FFF2-40B4-BE49-F238E27FC236}">
                    <a16:creationId xmlns:a16="http://schemas.microsoft.com/office/drawing/2014/main" id="{A6930676-5702-426A-BAFB-78B9A7E57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" y="1697"/>
                <a:ext cx="91" cy="45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43200"/>
                  <a:gd name="T1" fmla="*/ 21601 h 21601"/>
                  <a:gd name="T2" fmla="*/ 43200 w 43200"/>
                  <a:gd name="T3" fmla="*/ 21600 h 21601"/>
                  <a:gd name="T4" fmla="*/ 21600 w 43200"/>
                  <a:gd name="T5" fmla="*/ 21600 h 2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1601" fill="none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601" stroke="0" extrusionOk="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11" name="AutoShape 155">
              <a:extLst>
                <a:ext uri="{FF2B5EF4-FFF2-40B4-BE49-F238E27FC236}">
                  <a16:creationId xmlns:a16="http://schemas.microsoft.com/office/drawing/2014/main" id="{F43F8682-B92A-48D6-BD75-DB686C9F1A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05" y="1723"/>
              <a:ext cx="46" cy="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A6B4B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6941" dir="2700000" algn="ctr" rotWithShape="0">
                      <a:srgbClr val="B5C5CC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121116" y="2132856"/>
            <a:ext cx="1524072" cy="168531"/>
            <a:chOff x="5097016" y="2132856"/>
            <a:chExt cx="1524072" cy="168531"/>
          </a:xfrm>
        </p:grpSpPr>
        <p:sp>
          <p:nvSpPr>
            <p:cNvPr id="112" name="AutoShape 163"/>
            <p:cNvSpPr>
              <a:spLocks noChangeArrowheads="1"/>
            </p:cNvSpPr>
            <p:nvPr/>
          </p:nvSpPr>
          <p:spPr bwMode="auto">
            <a:xfrm>
              <a:off x="5327275" y="2132856"/>
              <a:ext cx="1293813" cy="168275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180975" indent="-180975" latinLnBrk="0">
                <a:buSzPct val="80000"/>
              </a:pPr>
              <a:r>
                <a:rPr kumimoji="0" lang="ko-KR" altLang="ko-KR" sz="11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charset="0"/>
                </a:rPr>
                <a:t>시정 조치 절차 및 내용</a:t>
              </a:r>
            </a:p>
          </p:txBody>
        </p:sp>
        <p:grpSp>
          <p:nvGrpSpPr>
            <p:cNvPr id="214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7016" y="2156924"/>
              <a:ext cx="144463" cy="144463"/>
              <a:chOff x="476" y="1697"/>
              <a:chExt cx="91" cy="91"/>
            </a:xfrm>
          </p:grpSpPr>
          <p:grpSp>
            <p:nvGrpSpPr>
              <p:cNvPr id="215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217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218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216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개발 및 관리 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Rt3">
            <a:extLst>
              <a:ext uri="{FF2B5EF4-FFF2-40B4-BE49-F238E27FC236}">
                <a16:creationId xmlns:a16="http://schemas.microsoft.com/office/drawing/2014/main" id="{E17F1175-829D-4249-BDDB-8D39CD1DADC5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D25B4E9-5BBB-46A8-9CD4-3F4A476006FE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효과적인 소스코드 검토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D80E6F9-342E-4989-AAA5-92BBBED14991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1" name="AutoShape 1602">
                <a:extLst>
                  <a:ext uri="{FF2B5EF4-FFF2-40B4-BE49-F238E27FC236}">
                    <a16:creationId xmlns:a16="http://schemas.microsoft.com/office/drawing/2014/main" id="{198C302C-AFEA-4A66-BC87-06DEA7C30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603">
                <a:extLst>
                  <a:ext uri="{FF2B5EF4-FFF2-40B4-BE49-F238E27FC236}">
                    <a16:creationId xmlns:a16="http://schemas.microsoft.com/office/drawing/2014/main" id="{DC4A6E03-1A0F-4642-B89F-31F451C63B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AutoShape 1604">
                <a:extLst>
                  <a:ext uri="{FF2B5EF4-FFF2-40B4-BE49-F238E27FC236}">
                    <a16:creationId xmlns:a16="http://schemas.microsoft.com/office/drawing/2014/main" id="{3E784D5F-66B0-4AB4-9D3F-EB6728DCF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LcS5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29745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단계 초기부터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소스 코드 분석 툴인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PMD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소스코드를 체크함으로써 코딩 결함을 제거 및 예방하고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시험단계에서는 단순한 결함보다 사용자 요구사항의 완전한 구현 여부에 집중하도록 도와줌으로써 고품질의 시스템을 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2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2.4.6 </a:t>
            </a:r>
            <a:r>
              <a:rPr lang="ko-KR" altLang="en-US" dirty="0" smtClean="0"/>
              <a:t>소스코드 인스펙션</a:t>
            </a:r>
            <a:endParaRPr lang="ko-KR" altLang="en-US" dirty="0"/>
          </a:p>
        </p:txBody>
      </p:sp>
      <p:sp>
        <p:nvSpPr>
          <p:cNvPr id="22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2268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2.4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품질보증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4" name="AutoShape 280"/>
          <p:cNvSpPr>
            <a:spLocks noChangeArrowheads="1"/>
          </p:cNvSpPr>
          <p:nvPr/>
        </p:nvSpPr>
        <p:spPr bwMode="gray">
          <a:xfrm>
            <a:off x="254008" y="2177280"/>
            <a:ext cx="1316924" cy="2698357"/>
          </a:xfrm>
          <a:prstGeom prst="roundRect">
            <a:avLst>
              <a:gd name="adj" fmla="val 6260"/>
            </a:avLst>
          </a:prstGeom>
          <a:solidFill>
            <a:srgbClr val="005E9E"/>
          </a:solidFill>
          <a:ln>
            <a:noFill/>
          </a:ln>
          <a:extLst/>
        </p:spPr>
        <p:txBody>
          <a:bodyPr lIns="360000" tIns="0" rIns="0" bIns="0" anchor="ctr"/>
          <a:lstStyle>
            <a:lvl1pPr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소스 코드</a:t>
            </a:r>
            <a:endParaRPr lang="en-US" altLang="ko-KR" sz="12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pPr algn="l" eaLnBrk="1" latinLnBrk="0" hangingPunct="1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정적 분석</a:t>
            </a:r>
          </a:p>
        </p:txBody>
      </p:sp>
      <p:sp>
        <p:nvSpPr>
          <p:cNvPr id="205" name="AutoShape 282"/>
          <p:cNvSpPr>
            <a:spLocks noChangeArrowheads="1"/>
          </p:cNvSpPr>
          <p:nvPr/>
        </p:nvSpPr>
        <p:spPr bwMode="gray">
          <a:xfrm>
            <a:off x="254007" y="5003337"/>
            <a:ext cx="1316925" cy="1341432"/>
          </a:xfrm>
          <a:prstGeom prst="roundRect">
            <a:avLst>
              <a:gd name="adj" fmla="val 11847"/>
            </a:avLst>
          </a:prstGeom>
          <a:solidFill>
            <a:srgbClr val="005E9E"/>
          </a:solidFill>
          <a:ln>
            <a:noFill/>
          </a:ln>
          <a:extLst/>
        </p:spPr>
        <p:txBody>
          <a:bodyPr lIns="360000" tIns="0" rIns="0" bIns="0" anchor="ctr"/>
          <a:lstStyle>
            <a:lvl1pPr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결함 분석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07" name="Oval 295"/>
          <p:cNvSpPr>
            <a:spLocks noChangeArrowheads="1"/>
          </p:cNvSpPr>
          <p:nvPr/>
        </p:nvSpPr>
        <p:spPr bwMode="gray">
          <a:xfrm>
            <a:off x="793952" y="4834972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200" b="1" dirty="0">
              <a:solidFill>
                <a:srgbClr val="5F5F5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</p:txBody>
      </p:sp>
      <p:sp>
        <p:nvSpPr>
          <p:cNvPr id="208" name="AutoShape 297"/>
          <p:cNvSpPr>
            <a:spLocks noChangeArrowheads="1"/>
          </p:cNvSpPr>
          <p:nvPr/>
        </p:nvSpPr>
        <p:spPr bwMode="gray">
          <a:xfrm flipV="1">
            <a:off x="821307" y="4902715"/>
            <a:ext cx="163266" cy="123482"/>
          </a:xfrm>
          <a:prstGeom prst="triangle">
            <a:avLst>
              <a:gd name="adj" fmla="val 50000"/>
            </a:avLst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200" b="1" dirty="0">
              <a:solidFill>
                <a:srgbClr val="5F5F5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</p:txBody>
      </p:sp>
      <p:sp>
        <p:nvSpPr>
          <p:cNvPr id="209" name="AutoShape 298"/>
          <p:cNvSpPr>
            <a:spLocks noChangeArrowheads="1"/>
          </p:cNvSpPr>
          <p:nvPr/>
        </p:nvSpPr>
        <p:spPr bwMode="gray">
          <a:xfrm flipV="1">
            <a:off x="821307" y="4874722"/>
            <a:ext cx="163266" cy="12642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200" b="1" dirty="0">
              <a:solidFill>
                <a:srgbClr val="5F5F5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</p:txBody>
      </p:sp>
      <p:grpSp>
        <p:nvGrpSpPr>
          <p:cNvPr id="210" name="Group 310"/>
          <p:cNvGrpSpPr>
            <a:grpSpLocks/>
          </p:cNvGrpSpPr>
          <p:nvPr/>
        </p:nvGrpSpPr>
        <p:grpSpPr bwMode="auto">
          <a:xfrm>
            <a:off x="1701997" y="2177281"/>
            <a:ext cx="7864475" cy="1049074"/>
            <a:chOff x="845" y="4640"/>
            <a:chExt cx="3175" cy="365"/>
          </a:xfrm>
        </p:grpSpPr>
        <p:sp>
          <p:nvSpPr>
            <p:cNvPr id="211" name="Rectangle 61"/>
            <p:cNvSpPr>
              <a:spLocks noChangeArrowheads="1"/>
            </p:cNvSpPr>
            <p:nvPr/>
          </p:nvSpPr>
          <p:spPr bwMode="auto">
            <a:xfrm>
              <a:off x="845" y="4704"/>
              <a:ext cx="3175" cy="30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endParaRPr lang="ko-KR" altLang="en-US" sz="1200" dirty="0">
                <a:solidFill>
                  <a:srgbClr val="1C1C1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212" name="Rectangle 61"/>
            <p:cNvSpPr>
              <a:spLocks noChangeArrowheads="1"/>
            </p:cNvSpPr>
            <p:nvPr/>
          </p:nvSpPr>
          <p:spPr bwMode="gray">
            <a:xfrm>
              <a:off x="845" y="4640"/>
              <a:ext cx="3175" cy="114"/>
            </a:xfrm>
            <a:prstGeom prst="rect">
              <a:avLst/>
            </a:prstGeom>
            <a:solidFill>
              <a:srgbClr val="B2B2B2"/>
            </a:solid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소스 코드 인스펙션 수행</a:t>
              </a:r>
              <a:endPara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pic>
        <p:nvPicPr>
          <p:cNvPr id="213" name="Picture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34" y="2685878"/>
            <a:ext cx="899149" cy="38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" name="Group 311"/>
          <p:cNvGrpSpPr>
            <a:grpSpLocks/>
          </p:cNvGrpSpPr>
          <p:nvPr/>
        </p:nvGrpSpPr>
        <p:grpSpPr bwMode="auto">
          <a:xfrm>
            <a:off x="1701682" y="4976344"/>
            <a:ext cx="7864160" cy="1368425"/>
            <a:chOff x="845" y="4640"/>
            <a:chExt cx="3175" cy="505"/>
          </a:xfrm>
        </p:grpSpPr>
        <p:sp>
          <p:nvSpPr>
            <p:cNvPr id="218" name="Rectangle 61"/>
            <p:cNvSpPr>
              <a:spLocks noChangeArrowheads="1"/>
            </p:cNvSpPr>
            <p:nvPr/>
          </p:nvSpPr>
          <p:spPr bwMode="auto">
            <a:xfrm>
              <a:off x="845" y="4704"/>
              <a:ext cx="3175" cy="44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endParaRPr lang="ko-KR" altLang="en-US" sz="1200" dirty="0">
                <a:solidFill>
                  <a:srgbClr val="1C1C1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219" name="Rectangle 61"/>
            <p:cNvSpPr>
              <a:spLocks noChangeArrowheads="1"/>
            </p:cNvSpPr>
            <p:nvPr/>
          </p:nvSpPr>
          <p:spPr bwMode="gray">
            <a:xfrm>
              <a:off x="845" y="4640"/>
              <a:ext cx="3175" cy="114"/>
            </a:xfrm>
            <a:prstGeom prst="rect">
              <a:avLst/>
            </a:prstGeom>
            <a:solidFill>
              <a:srgbClr val="B2B2B2"/>
            </a:solid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826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826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200" dirty="0" smtClean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결함 분석 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및 예방</a:t>
              </a:r>
            </a:p>
          </p:txBody>
        </p:sp>
      </p:grpSp>
      <p:sp>
        <p:nvSpPr>
          <p:cNvPr id="216" name="Rectangle 39"/>
          <p:cNvSpPr>
            <a:spLocks noChangeArrowheads="1"/>
          </p:cNvSpPr>
          <p:nvPr/>
        </p:nvSpPr>
        <p:spPr bwMode="auto">
          <a:xfrm>
            <a:off x="4341076" y="5632847"/>
            <a:ext cx="4889845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90488" indent="-90488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결함의 분포 및 빈도를 분석하여 문제해결의 우선순위를 결정하고</a:t>
            </a:r>
            <a:r>
              <a:rPr lang="en-US" altLang="ko-KR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결함의 원인을 분석하여 결함이 재발하지 않도록 개발자를 교육하고</a:t>
            </a:r>
            <a:r>
              <a:rPr lang="en-US" altLang="ko-KR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개발 표준과 </a:t>
            </a: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절차서에 반영</a:t>
            </a:r>
          </a:p>
        </p:txBody>
      </p:sp>
      <p:pic>
        <p:nvPicPr>
          <p:cNvPr id="217" name="Picture 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82" y="5395579"/>
            <a:ext cx="1739471" cy="84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" name="Rectangle 61"/>
          <p:cNvSpPr>
            <a:spLocks noChangeArrowheads="1"/>
          </p:cNvSpPr>
          <p:nvPr/>
        </p:nvSpPr>
        <p:spPr bwMode="auto">
          <a:xfrm>
            <a:off x="1701682" y="3465333"/>
            <a:ext cx="7864475" cy="1372767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B2B2B2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/>
            <a:endParaRPr lang="ko-KR" altLang="en-US" sz="1200" dirty="0">
              <a:solidFill>
                <a:srgbClr val="1C1C1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21" name="Rectangle 61"/>
          <p:cNvSpPr>
            <a:spLocks noChangeArrowheads="1"/>
          </p:cNvSpPr>
          <p:nvPr/>
        </p:nvSpPr>
        <p:spPr bwMode="gray">
          <a:xfrm>
            <a:off x="1701682" y="3295731"/>
            <a:ext cx="7864475" cy="302103"/>
          </a:xfrm>
          <a:prstGeom prst="rect">
            <a:avLst/>
          </a:prstGeom>
          <a:solidFill>
            <a:srgbClr val="B2B2B2"/>
          </a:solidFill>
          <a:ln w="6350" algn="ctr">
            <a:solidFill>
              <a:srgbClr val="B2B2B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ko-KR" altLang="en-US" sz="12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소스 코드 웹 취약점 진단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224" name="그룹 223"/>
          <p:cNvGrpSpPr/>
          <p:nvPr/>
        </p:nvGrpSpPr>
        <p:grpSpPr>
          <a:xfrm>
            <a:off x="1836145" y="3660157"/>
            <a:ext cx="2185242" cy="1113094"/>
            <a:chOff x="1558973" y="3649406"/>
            <a:chExt cx="2185242" cy="1296939"/>
          </a:xfrm>
          <a:solidFill>
            <a:srgbClr val="22A8F0"/>
          </a:solidFill>
        </p:grpSpPr>
        <p:sp>
          <p:nvSpPr>
            <p:cNvPr id="225" name="직사각형 224"/>
            <p:cNvSpPr/>
            <p:nvPr/>
          </p:nvSpPr>
          <p:spPr>
            <a:xfrm>
              <a:off x="1558973" y="3649406"/>
              <a:ext cx="2185242" cy="12969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 lIns="0" tIns="36000" rIns="0" bIns="0" anchor="t"/>
            <a:lstStyle/>
            <a:p>
              <a:pPr algn="ctr" defTabSz="882650">
                <a:lnSpc>
                  <a:spcPct val="9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Secure coding </a:t>
              </a:r>
              <a:r>
                <a:rPr lang="ko-KR" altLang="en-US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점검 도구</a:t>
              </a:r>
              <a:r>
                <a:rPr lang="en-US" altLang="ko-KR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1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250" y="3945228"/>
              <a:ext cx="677969" cy="535814"/>
            </a:xfrm>
            <a:prstGeom prst="rect">
              <a:avLst/>
            </a:prstGeom>
            <a:grpFill/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6250" y="4561877"/>
              <a:ext cx="1641116" cy="254128"/>
            </a:xfrm>
            <a:prstGeom prst="rect">
              <a:avLst/>
            </a:prstGeom>
            <a:grpFill/>
          </p:spPr>
        </p:pic>
      </p:grpSp>
      <p:sp>
        <p:nvSpPr>
          <p:cNvPr id="228" name="Rectangle 39"/>
          <p:cNvSpPr>
            <a:spLocks noChangeArrowheads="1"/>
          </p:cNvSpPr>
          <p:nvPr/>
        </p:nvSpPr>
        <p:spPr bwMode="auto">
          <a:xfrm>
            <a:off x="4341075" y="2662523"/>
            <a:ext cx="5094645" cy="3724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90488" indent="-90488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사전 정의된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검증 룰에 </a:t>
            </a: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따라 </a:t>
            </a:r>
            <a:r>
              <a:rPr lang="en-US" altLang="ko-KR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Java </a:t>
            </a: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소스코드를 검토하여 </a:t>
            </a:r>
            <a:r>
              <a:rPr lang="en-US" altLang="ko-KR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S/W</a:t>
            </a:r>
            <a:r>
              <a:rPr lang="ko-KR" altLang="en-US" sz="11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가 가진 문제점을 수정하도록 하여 고품질의 소프트웨어를 제작하는데 기여</a:t>
            </a:r>
          </a:p>
        </p:txBody>
      </p:sp>
      <p:sp>
        <p:nvSpPr>
          <p:cNvPr id="229" name="Rectangle 39"/>
          <p:cNvSpPr>
            <a:spLocks noChangeArrowheads="1"/>
          </p:cNvSpPr>
          <p:nvPr/>
        </p:nvSpPr>
        <p:spPr bwMode="auto">
          <a:xfrm>
            <a:off x="4341076" y="3816945"/>
            <a:ext cx="5094645" cy="7448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90488" indent="-90488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39788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한국인터넷진흥원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(KISA)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 권고하는 보안 취약점 점검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및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보안취약점을 제거하여 시스템 보안성 향상 및 강화</a:t>
            </a:r>
            <a:endParaRPr lang="en-US" altLang="ko-KR" sz="1100" dirty="0" smtClean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 eaLnBrk="1" latinLnBrk="0" hangingPunct="1">
              <a:lnSpc>
                <a:spcPct val="110000"/>
              </a:lnSpc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입력 데이터 검증 및 표현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(15),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보안기능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(16),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시간 및 상태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(2),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에러 처리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(3),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코드 오류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(4),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캡슐화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(5), API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악용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(2)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 등 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7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개영역 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47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Times New Roman" panose="02020603050405020304" pitchFamily="18" charset="0"/>
                <a:sym typeface="Wingdings" panose="05000000000000000000" pitchFamily="2" charset="2"/>
              </a:rPr>
              <a:t>개 취약점 점검결과 및 시정조치결과 확인</a:t>
            </a:r>
            <a:endParaRPr lang="ko-KR" altLang="en-US" sz="1100" dirty="0"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39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사업수행 조직 역할 및 책임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사업수행 조직의 역할 및 책임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70820"/>
              </p:ext>
            </p:extLst>
          </p:nvPr>
        </p:nvGraphicFramePr>
        <p:xfrm>
          <a:off x="255854" y="2084440"/>
          <a:ext cx="9405304" cy="4412218"/>
        </p:xfrm>
        <a:graphic>
          <a:graphicData uri="http://schemas.openxmlformats.org/drawingml/2006/table">
            <a:tbl>
              <a:tblPr/>
              <a:tblGrid>
                <a:gridCol w="1368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18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수행조직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6004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고객사</a:t>
                      </a:r>
                    </a:p>
                  </a:txBody>
                  <a:tcPr marL="36004" marR="36004" marT="35999" marB="35999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제안사</a:t>
                      </a:r>
                    </a:p>
                  </a:txBody>
                  <a:tcPr marL="36004" marR="36004" marT="35999" marB="35999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232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컨설팅팀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AML, RBA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 사항 협의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현행 시스템 분석 후 문제점 및 개선점 협의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통합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 인수 테스트 시나리오 작성 및 테스트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교육계획 수립 및 실행 내부 품의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및 시스템 개발에 필요한 전반적인 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의사결정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AML, RBA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요건 상세 정의 및 설계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검증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현행 시스템 분석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통합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 인수 테스트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교육 및 평가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개선 요건 구체화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352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업무 구축팀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 현행시스템 업무 분석 자료 제공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개발환경 제공 및 전산환경 자료 제공과 업무협조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 및 운영서버 셋팅 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(H/W, WEB/WAS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등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 참여로 독자운영체제 구성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KYC, RA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설계 확인 및 화면 개발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비기능 테스트 환경제공 및 확인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 현행 업무 분석 및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AS-IS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분석 및 개발 계획 수립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업무프로세스 설계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결과 반영 업무 구축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화면 개발 가이드작성 및 개발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개발관련 공통 가이드 작성 및 배포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공통모듈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단계별 산출물 작성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비기능 테스트 진행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운영자 교육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304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구축팀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 현행시스템 업무 분석 자료 제공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개발환경 제공 및 전산환경 자료 제공과 업무협조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(DW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구조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인터페이스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등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 및 운영서버 셋팅 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(H/W, DBMS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및 기타 등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 참여로 독자운영체제 구성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KYC, RA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설계 확인 및 프로세스 개발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비기능 테스트 환경제공 및 확인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 현행 업무 분석 및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AS-IS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분석 및 개발 계획 수립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업무프로세스 설계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결과 반영 마트 구축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DataMart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 및 구축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/Data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개발관련 공통 가이드 작성 및 배포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인터페이스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Data)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단계별 산출물 작성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비기능 테스트 진행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운영자 교육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378588"/>
                  </a:ext>
                </a:extLst>
              </a:tr>
              <a:tr h="688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기술지원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관리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기술지원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(TA, AA,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솔루션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개발환경지원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개발용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WAS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설치 등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품질검토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시스템팀 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아키텍처 구성 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기술지원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조직 협조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비기능 테스트 계획 및 수행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성능테스트 진행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 취약점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모의해킹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조직구성방안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20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63600"/>
            <a:ext cx="9424682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</a:t>
            </a:r>
            <a:r>
              <a:rPr lang="en-US" altLang="ko-KR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동안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컨설팅을 포함하여 분석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이행까지 완료하고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개월의 운영 안정화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기간을 두어 시스템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오픈 후에도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안정적으로 운영될 수 있도록 프로젝트를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</a:t>
            </a:r>
            <a:r>
              <a:rPr lang="ko-KR" altLang="en-US" dirty="0" smtClean="0"/>
              <a:t>시스템 접근 제어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AutoShape 83"/>
          <p:cNvSpPr>
            <a:spLocks noChangeArrowheads="1"/>
          </p:cNvSpPr>
          <p:nvPr/>
        </p:nvSpPr>
        <p:spPr bwMode="auto">
          <a:xfrm rot="5400000">
            <a:off x="2716844" y="4077258"/>
            <a:ext cx="4289425" cy="32861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109 w 21600"/>
              <a:gd name="T13" fmla="*/ 4070 h 21600"/>
              <a:gd name="T14" fmla="*/ 17491 w 21600"/>
              <a:gd name="T15" fmla="*/ 1753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4621" y="21600"/>
                </a:lnTo>
                <a:lnTo>
                  <a:pt x="1697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D7D7D7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Picture 79" descr="그림자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032" y="6263246"/>
            <a:ext cx="27305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0"/>
          <p:cNvSpPr>
            <a:spLocks noChangeArrowheads="1"/>
          </p:cNvSpPr>
          <p:nvPr/>
        </p:nvSpPr>
        <p:spPr bwMode="auto">
          <a:xfrm>
            <a:off x="5025069" y="2097646"/>
            <a:ext cx="4635500" cy="4294187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4696DC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b="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4006" y="3703434"/>
            <a:ext cx="4330701" cy="1144588"/>
            <a:chOff x="369888" y="5110163"/>
            <a:chExt cx="4330701" cy="1144588"/>
          </a:xfrm>
        </p:grpSpPr>
        <p:sp>
          <p:nvSpPr>
            <p:cNvPr id="55" name="Rectangle 197"/>
            <p:cNvSpPr>
              <a:spLocks noChangeArrowheads="1"/>
            </p:cNvSpPr>
            <p:nvPr/>
          </p:nvSpPr>
          <p:spPr bwMode="gray">
            <a:xfrm>
              <a:off x="1846263" y="5110163"/>
              <a:ext cx="1103313" cy="1143000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Line 198"/>
            <p:cNvSpPr>
              <a:spLocks noChangeShapeType="1"/>
            </p:cNvSpPr>
            <p:nvPr/>
          </p:nvSpPr>
          <p:spPr bwMode="gray">
            <a:xfrm>
              <a:off x="1846263" y="5110163"/>
              <a:ext cx="0" cy="1144588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7" name="Line 199"/>
            <p:cNvSpPr>
              <a:spLocks noChangeShapeType="1"/>
            </p:cNvSpPr>
            <p:nvPr/>
          </p:nvSpPr>
          <p:spPr bwMode="gray">
            <a:xfrm>
              <a:off x="1271588" y="5683251"/>
              <a:ext cx="574675" cy="0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8" name="Oval 97"/>
            <p:cNvSpPr>
              <a:spLocks noChangeArrowheads="1"/>
            </p:cNvSpPr>
            <p:nvPr/>
          </p:nvSpPr>
          <p:spPr bwMode="auto">
            <a:xfrm>
              <a:off x="1963738" y="5345113"/>
              <a:ext cx="126682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85725" marR="0" lvl="0" indent="-85725" defTabSz="914400" eaLnBrk="1" fontAlgn="auto" latinLnBrk="0" hangingPunct="1">
                <a:lnSpc>
                  <a:spcPct val="110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사용자별</a:t>
              </a:r>
              <a:b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</a:b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소속 조직 및 </a:t>
              </a:r>
              <a:b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</a:b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하위조직에 따라   </a:t>
              </a:r>
              <a:b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</a:b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데이터 접근 제어 가능</a:t>
              </a:r>
            </a:p>
          </p:txBody>
        </p:sp>
        <p:sp>
          <p:nvSpPr>
            <p:cNvPr id="59" name="Oval 201"/>
            <p:cNvSpPr>
              <a:spLocks noChangeArrowheads="1"/>
            </p:cNvSpPr>
            <p:nvPr/>
          </p:nvSpPr>
          <p:spPr bwMode="gray">
            <a:xfrm>
              <a:off x="369888" y="5180013"/>
              <a:ext cx="1003300" cy="10033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8826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0" name="Picture 202" descr="구"/>
            <p:cNvPicPr>
              <a:picLocks noChangeAspect="1" noChangeArrowheads="1"/>
            </p:cNvPicPr>
            <p:nvPr/>
          </p:nvPicPr>
          <p:blipFill>
            <a:blip r:embed="rId3"/>
            <a:srcRect t="49683"/>
            <a:stretch>
              <a:fillRect/>
            </a:stretch>
          </p:blipFill>
          <p:spPr bwMode="auto">
            <a:xfrm>
              <a:off x="406401" y="5678488"/>
              <a:ext cx="9302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16200000" algn="ctr" rotWithShape="0">
                <a:srgbClr val="0096F2"/>
              </a:outerShdw>
            </a:effectLst>
          </p:spPr>
        </p:pic>
        <p:sp>
          <p:nvSpPr>
            <p:cNvPr id="61" name="AutoShape 110"/>
            <p:cNvSpPr>
              <a:spLocks noChangeArrowheads="1"/>
            </p:cNvSpPr>
            <p:nvPr/>
          </p:nvSpPr>
          <p:spPr bwMode="gray">
            <a:xfrm rot="10800000" flipH="1" flipV="1">
              <a:off x="628683" y="5732563"/>
              <a:ext cx="4857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</a:t>
              </a:r>
              <a:endParaRPr kumimoji="1" lang="en-US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접근 제어</a:t>
              </a:r>
              <a:endParaRPr kumimoji="1" lang="en-US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723901" y="5281613"/>
              <a:ext cx="293688" cy="309563"/>
              <a:chOff x="723901" y="5281613"/>
              <a:chExt cx="293688" cy="309563"/>
            </a:xfrm>
          </p:grpSpPr>
          <p:sp>
            <p:nvSpPr>
              <p:cNvPr id="69" name="Freeform 217"/>
              <p:cNvSpPr>
                <a:spLocks noEditPoints="1"/>
              </p:cNvSpPr>
              <p:nvPr/>
            </p:nvSpPr>
            <p:spPr bwMode="gray">
              <a:xfrm>
                <a:off x="723901" y="5281613"/>
                <a:ext cx="293688" cy="94573"/>
              </a:xfrm>
              <a:custGeom>
                <a:avLst/>
                <a:gdLst>
                  <a:gd name="T0" fmla="*/ 0 w 3205"/>
                  <a:gd name="T1" fmla="*/ 0 h 1032"/>
                  <a:gd name="T2" fmla="*/ 0 w 3205"/>
                  <a:gd name="T3" fmla="*/ 0 h 1032"/>
                  <a:gd name="T4" fmla="*/ 0 w 3205"/>
                  <a:gd name="T5" fmla="*/ 0 h 1032"/>
                  <a:gd name="T6" fmla="*/ 0 w 3205"/>
                  <a:gd name="T7" fmla="*/ 0 h 1032"/>
                  <a:gd name="T8" fmla="*/ 0 w 3205"/>
                  <a:gd name="T9" fmla="*/ 0 h 1032"/>
                  <a:gd name="T10" fmla="*/ 0 w 3205"/>
                  <a:gd name="T11" fmla="*/ 0 h 1032"/>
                  <a:gd name="T12" fmla="*/ 0 w 3205"/>
                  <a:gd name="T13" fmla="*/ 0 h 1032"/>
                  <a:gd name="T14" fmla="*/ 0 w 3205"/>
                  <a:gd name="T15" fmla="*/ 0 h 1032"/>
                  <a:gd name="T16" fmla="*/ 0 w 3205"/>
                  <a:gd name="T17" fmla="*/ 0 h 1032"/>
                  <a:gd name="T18" fmla="*/ 0 w 3205"/>
                  <a:gd name="T19" fmla="*/ 0 h 1032"/>
                  <a:gd name="T20" fmla="*/ 0 w 3205"/>
                  <a:gd name="T21" fmla="*/ 0 h 1032"/>
                  <a:gd name="T22" fmla="*/ 0 w 3205"/>
                  <a:gd name="T23" fmla="*/ 0 h 1032"/>
                  <a:gd name="T24" fmla="*/ 0 w 3205"/>
                  <a:gd name="T25" fmla="*/ 0 h 1032"/>
                  <a:gd name="T26" fmla="*/ 0 w 3205"/>
                  <a:gd name="T27" fmla="*/ 0 h 1032"/>
                  <a:gd name="T28" fmla="*/ 0 w 3205"/>
                  <a:gd name="T29" fmla="*/ 0 h 1032"/>
                  <a:gd name="T30" fmla="*/ 0 w 3205"/>
                  <a:gd name="T31" fmla="*/ 0 h 1032"/>
                  <a:gd name="T32" fmla="*/ 0 w 3205"/>
                  <a:gd name="T33" fmla="*/ 0 h 1032"/>
                  <a:gd name="T34" fmla="*/ 0 w 3205"/>
                  <a:gd name="T35" fmla="*/ 0 h 1032"/>
                  <a:gd name="T36" fmla="*/ 0 w 3205"/>
                  <a:gd name="T37" fmla="*/ 0 h 1032"/>
                  <a:gd name="T38" fmla="*/ 0 w 3205"/>
                  <a:gd name="T39" fmla="*/ 0 h 1032"/>
                  <a:gd name="T40" fmla="*/ 0 w 3205"/>
                  <a:gd name="T41" fmla="*/ 0 h 1032"/>
                  <a:gd name="T42" fmla="*/ 0 w 3205"/>
                  <a:gd name="T43" fmla="*/ 0 h 1032"/>
                  <a:gd name="T44" fmla="*/ 0 w 3205"/>
                  <a:gd name="T45" fmla="*/ 0 h 1032"/>
                  <a:gd name="T46" fmla="*/ 0 w 3205"/>
                  <a:gd name="T47" fmla="*/ 0 h 1032"/>
                  <a:gd name="T48" fmla="*/ 0 w 3205"/>
                  <a:gd name="T49" fmla="*/ 0 h 1032"/>
                  <a:gd name="T50" fmla="*/ 0 w 3205"/>
                  <a:gd name="T51" fmla="*/ 0 h 1032"/>
                  <a:gd name="T52" fmla="*/ 0 w 3205"/>
                  <a:gd name="T53" fmla="*/ 0 h 1032"/>
                  <a:gd name="T54" fmla="*/ 0 w 3205"/>
                  <a:gd name="T55" fmla="*/ 0 h 1032"/>
                  <a:gd name="T56" fmla="*/ 0 w 3205"/>
                  <a:gd name="T57" fmla="*/ 0 h 1032"/>
                  <a:gd name="T58" fmla="*/ 0 w 3205"/>
                  <a:gd name="T59" fmla="*/ 0 h 1032"/>
                  <a:gd name="T60" fmla="*/ 0 w 3205"/>
                  <a:gd name="T61" fmla="*/ 0 h 1032"/>
                  <a:gd name="T62" fmla="*/ 0 w 3205"/>
                  <a:gd name="T63" fmla="*/ 0 h 1032"/>
                  <a:gd name="T64" fmla="*/ 0 w 3205"/>
                  <a:gd name="T65" fmla="*/ 0 h 1032"/>
                  <a:gd name="T66" fmla="*/ 0 w 3205"/>
                  <a:gd name="T67" fmla="*/ 0 h 1032"/>
                  <a:gd name="T68" fmla="*/ 0 w 3205"/>
                  <a:gd name="T69" fmla="*/ 0 h 1032"/>
                  <a:gd name="T70" fmla="*/ 0 w 3205"/>
                  <a:gd name="T71" fmla="*/ 0 h 1032"/>
                  <a:gd name="T72" fmla="*/ 0 w 3205"/>
                  <a:gd name="T73" fmla="*/ 0 h 1032"/>
                  <a:gd name="T74" fmla="*/ 0 w 3205"/>
                  <a:gd name="T75" fmla="*/ 0 h 1032"/>
                  <a:gd name="T76" fmla="*/ 0 w 3205"/>
                  <a:gd name="T77" fmla="*/ 0 h 1032"/>
                  <a:gd name="T78" fmla="*/ 0 w 3205"/>
                  <a:gd name="T79" fmla="*/ 0 h 1032"/>
                  <a:gd name="T80" fmla="*/ 0 w 3205"/>
                  <a:gd name="T81" fmla="*/ 0 h 1032"/>
                  <a:gd name="T82" fmla="*/ 0 w 3205"/>
                  <a:gd name="T83" fmla="*/ 0 h 1032"/>
                  <a:gd name="T84" fmla="*/ 0 w 3205"/>
                  <a:gd name="T85" fmla="*/ 0 h 1032"/>
                  <a:gd name="T86" fmla="*/ 0 w 3205"/>
                  <a:gd name="T87" fmla="*/ 0 h 1032"/>
                  <a:gd name="T88" fmla="*/ 0 w 3205"/>
                  <a:gd name="T89" fmla="*/ 0 h 1032"/>
                  <a:gd name="T90" fmla="*/ 0 w 3205"/>
                  <a:gd name="T91" fmla="*/ 0 h 1032"/>
                  <a:gd name="T92" fmla="*/ 0 w 3205"/>
                  <a:gd name="T93" fmla="*/ 0 h 1032"/>
                  <a:gd name="T94" fmla="*/ 0 w 3205"/>
                  <a:gd name="T95" fmla="*/ 0 h 1032"/>
                  <a:gd name="T96" fmla="*/ 0 w 3205"/>
                  <a:gd name="T97" fmla="*/ 0 h 1032"/>
                  <a:gd name="T98" fmla="*/ 0 w 3205"/>
                  <a:gd name="T99" fmla="*/ 0 h 103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05"/>
                  <a:gd name="T151" fmla="*/ 0 h 1032"/>
                  <a:gd name="T152" fmla="*/ 3205 w 3205"/>
                  <a:gd name="T153" fmla="*/ 1032 h 103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05" h="1032">
                    <a:moveTo>
                      <a:pt x="227" y="227"/>
                    </a:moveTo>
                    <a:lnTo>
                      <a:pt x="227" y="804"/>
                    </a:lnTo>
                    <a:lnTo>
                      <a:pt x="2977" y="804"/>
                    </a:lnTo>
                    <a:lnTo>
                      <a:pt x="2977" y="227"/>
                    </a:lnTo>
                    <a:lnTo>
                      <a:pt x="227" y="227"/>
                    </a:lnTo>
                    <a:close/>
                    <a:moveTo>
                      <a:pt x="211" y="0"/>
                    </a:moveTo>
                    <a:lnTo>
                      <a:pt x="2994" y="0"/>
                    </a:lnTo>
                    <a:lnTo>
                      <a:pt x="3028" y="3"/>
                    </a:lnTo>
                    <a:lnTo>
                      <a:pt x="3060" y="10"/>
                    </a:lnTo>
                    <a:lnTo>
                      <a:pt x="3091" y="24"/>
                    </a:lnTo>
                    <a:lnTo>
                      <a:pt x="3118" y="40"/>
                    </a:lnTo>
                    <a:lnTo>
                      <a:pt x="3143" y="62"/>
                    </a:lnTo>
                    <a:lnTo>
                      <a:pt x="3164" y="86"/>
                    </a:lnTo>
                    <a:lnTo>
                      <a:pt x="3181" y="114"/>
                    </a:lnTo>
                    <a:lnTo>
                      <a:pt x="3194" y="144"/>
                    </a:lnTo>
                    <a:lnTo>
                      <a:pt x="3202" y="177"/>
                    </a:lnTo>
                    <a:lnTo>
                      <a:pt x="3205" y="211"/>
                    </a:lnTo>
                    <a:lnTo>
                      <a:pt x="3205" y="821"/>
                    </a:lnTo>
                    <a:lnTo>
                      <a:pt x="3202" y="855"/>
                    </a:lnTo>
                    <a:lnTo>
                      <a:pt x="3194" y="888"/>
                    </a:lnTo>
                    <a:lnTo>
                      <a:pt x="3181" y="918"/>
                    </a:lnTo>
                    <a:lnTo>
                      <a:pt x="3164" y="946"/>
                    </a:lnTo>
                    <a:lnTo>
                      <a:pt x="3143" y="970"/>
                    </a:lnTo>
                    <a:lnTo>
                      <a:pt x="3118" y="991"/>
                    </a:lnTo>
                    <a:lnTo>
                      <a:pt x="3091" y="1008"/>
                    </a:lnTo>
                    <a:lnTo>
                      <a:pt x="3060" y="1021"/>
                    </a:lnTo>
                    <a:lnTo>
                      <a:pt x="3028" y="1030"/>
                    </a:lnTo>
                    <a:lnTo>
                      <a:pt x="2994" y="1032"/>
                    </a:lnTo>
                    <a:lnTo>
                      <a:pt x="211" y="1032"/>
                    </a:lnTo>
                    <a:lnTo>
                      <a:pt x="177" y="1030"/>
                    </a:lnTo>
                    <a:lnTo>
                      <a:pt x="145" y="1021"/>
                    </a:lnTo>
                    <a:lnTo>
                      <a:pt x="114" y="1008"/>
                    </a:lnTo>
                    <a:lnTo>
                      <a:pt x="87" y="991"/>
                    </a:lnTo>
                    <a:lnTo>
                      <a:pt x="62" y="970"/>
                    </a:lnTo>
                    <a:lnTo>
                      <a:pt x="40" y="946"/>
                    </a:lnTo>
                    <a:lnTo>
                      <a:pt x="24" y="918"/>
                    </a:lnTo>
                    <a:lnTo>
                      <a:pt x="10" y="888"/>
                    </a:lnTo>
                    <a:lnTo>
                      <a:pt x="3" y="855"/>
                    </a:lnTo>
                    <a:lnTo>
                      <a:pt x="0" y="821"/>
                    </a:lnTo>
                    <a:lnTo>
                      <a:pt x="0" y="211"/>
                    </a:lnTo>
                    <a:lnTo>
                      <a:pt x="3" y="177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2" y="62"/>
                    </a:lnTo>
                    <a:lnTo>
                      <a:pt x="87" y="40"/>
                    </a:lnTo>
                    <a:lnTo>
                      <a:pt x="114" y="24"/>
                    </a:lnTo>
                    <a:lnTo>
                      <a:pt x="145" y="10"/>
                    </a:lnTo>
                    <a:lnTo>
                      <a:pt x="177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0" name="Freeform 218"/>
              <p:cNvSpPr>
                <a:spLocks/>
              </p:cNvSpPr>
              <p:nvPr/>
            </p:nvSpPr>
            <p:spPr bwMode="gray">
              <a:xfrm>
                <a:off x="927943" y="5312954"/>
                <a:ext cx="52248" cy="19794"/>
              </a:xfrm>
              <a:custGeom>
                <a:avLst/>
                <a:gdLst>
                  <a:gd name="T0" fmla="*/ 0 w 568"/>
                  <a:gd name="T1" fmla="*/ 0 h 217"/>
                  <a:gd name="T2" fmla="*/ 0 w 568"/>
                  <a:gd name="T3" fmla="*/ 0 h 217"/>
                  <a:gd name="T4" fmla="*/ 0 w 568"/>
                  <a:gd name="T5" fmla="*/ 0 h 217"/>
                  <a:gd name="T6" fmla="*/ 0 w 568"/>
                  <a:gd name="T7" fmla="*/ 0 h 217"/>
                  <a:gd name="T8" fmla="*/ 0 w 568"/>
                  <a:gd name="T9" fmla="*/ 0 h 217"/>
                  <a:gd name="T10" fmla="*/ 0 w 568"/>
                  <a:gd name="T11" fmla="*/ 0 h 217"/>
                  <a:gd name="T12" fmla="*/ 0 w 568"/>
                  <a:gd name="T13" fmla="*/ 0 h 217"/>
                  <a:gd name="T14" fmla="*/ 0 w 568"/>
                  <a:gd name="T15" fmla="*/ 0 h 217"/>
                  <a:gd name="T16" fmla="*/ 0 w 568"/>
                  <a:gd name="T17" fmla="*/ 0 h 217"/>
                  <a:gd name="T18" fmla="*/ 0 w 568"/>
                  <a:gd name="T19" fmla="*/ 0 h 217"/>
                  <a:gd name="T20" fmla="*/ 0 w 568"/>
                  <a:gd name="T21" fmla="*/ 0 h 217"/>
                  <a:gd name="T22" fmla="*/ 0 w 568"/>
                  <a:gd name="T23" fmla="*/ 0 h 217"/>
                  <a:gd name="T24" fmla="*/ 0 w 568"/>
                  <a:gd name="T25" fmla="*/ 0 h 217"/>
                  <a:gd name="T26" fmla="*/ 0 w 568"/>
                  <a:gd name="T27" fmla="*/ 0 h 217"/>
                  <a:gd name="T28" fmla="*/ 0 w 568"/>
                  <a:gd name="T29" fmla="*/ 0 h 217"/>
                  <a:gd name="T30" fmla="*/ 0 w 568"/>
                  <a:gd name="T31" fmla="*/ 0 h 217"/>
                  <a:gd name="T32" fmla="*/ 0 w 568"/>
                  <a:gd name="T33" fmla="*/ 0 h 217"/>
                  <a:gd name="T34" fmla="*/ 0 w 568"/>
                  <a:gd name="T35" fmla="*/ 0 h 217"/>
                  <a:gd name="T36" fmla="*/ 0 w 568"/>
                  <a:gd name="T37" fmla="*/ 0 h 217"/>
                  <a:gd name="T38" fmla="*/ 0 w 568"/>
                  <a:gd name="T39" fmla="*/ 0 h 217"/>
                  <a:gd name="T40" fmla="*/ 0 w 568"/>
                  <a:gd name="T41" fmla="*/ 0 h 217"/>
                  <a:gd name="T42" fmla="*/ 0 w 568"/>
                  <a:gd name="T43" fmla="*/ 0 h 217"/>
                  <a:gd name="T44" fmla="*/ 0 w 568"/>
                  <a:gd name="T45" fmla="*/ 0 h 217"/>
                  <a:gd name="T46" fmla="*/ 0 w 568"/>
                  <a:gd name="T47" fmla="*/ 0 h 217"/>
                  <a:gd name="T48" fmla="*/ 0 w 568"/>
                  <a:gd name="T49" fmla="*/ 0 h 217"/>
                  <a:gd name="T50" fmla="*/ 0 w 568"/>
                  <a:gd name="T51" fmla="*/ 0 h 217"/>
                  <a:gd name="T52" fmla="*/ 0 w 568"/>
                  <a:gd name="T53" fmla="*/ 0 h 217"/>
                  <a:gd name="T54" fmla="*/ 0 w 568"/>
                  <a:gd name="T55" fmla="*/ 0 h 217"/>
                  <a:gd name="T56" fmla="*/ 0 w 568"/>
                  <a:gd name="T57" fmla="*/ 0 h 2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68"/>
                  <a:gd name="T88" fmla="*/ 0 h 217"/>
                  <a:gd name="T89" fmla="*/ 568 w 568"/>
                  <a:gd name="T90" fmla="*/ 217 h 2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68" h="217">
                    <a:moveTo>
                      <a:pt x="67" y="0"/>
                    </a:moveTo>
                    <a:lnTo>
                      <a:pt x="501" y="0"/>
                    </a:lnTo>
                    <a:lnTo>
                      <a:pt x="518" y="2"/>
                    </a:lnTo>
                    <a:lnTo>
                      <a:pt x="535" y="9"/>
                    </a:lnTo>
                    <a:lnTo>
                      <a:pt x="548" y="19"/>
                    </a:lnTo>
                    <a:lnTo>
                      <a:pt x="558" y="33"/>
                    </a:lnTo>
                    <a:lnTo>
                      <a:pt x="566" y="49"/>
                    </a:lnTo>
                    <a:lnTo>
                      <a:pt x="568" y="67"/>
                    </a:lnTo>
                    <a:lnTo>
                      <a:pt x="568" y="150"/>
                    </a:lnTo>
                    <a:lnTo>
                      <a:pt x="566" y="167"/>
                    </a:lnTo>
                    <a:lnTo>
                      <a:pt x="558" y="184"/>
                    </a:lnTo>
                    <a:lnTo>
                      <a:pt x="548" y="197"/>
                    </a:lnTo>
                    <a:lnTo>
                      <a:pt x="535" y="207"/>
                    </a:lnTo>
                    <a:lnTo>
                      <a:pt x="518" y="214"/>
                    </a:lnTo>
                    <a:lnTo>
                      <a:pt x="501" y="217"/>
                    </a:lnTo>
                    <a:lnTo>
                      <a:pt x="67" y="217"/>
                    </a:lnTo>
                    <a:lnTo>
                      <a:pt x="49" y="214"/>
                    </a:lnTo>
                    <a:lnTo>
                      <a:pt x="33" y="207"/>
                    </a:lnTo>
                    <a:lnTo>
                      <a:pt x="19" y="197"/>
                    </a:lnTo>
                    <a:lnTo>
                      <a:pt x="9" y="184"/>
                    </a:lnTo>
                    <a:lnTo>
                      <a:pt x="3" y="167"/>
                    </a:lnTo>
                    <a:lnTo>
                      <a:pt x="0" y="150"/>
                    </a:lnTo>
                    <a:lnTo>
                      <a:pt x="0" y="67"/>
                    </a:lnTo>
                    <a:lnTo>
                      <a:pt x="3" y="49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9"/>
                    </a:lnTo>
                    <a:lnTo>
                      <a:pt x="49" y="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1" name="Freeform 219"/>
              <p:cNvSpPr>
                <a:spLocks noEditPoints="1"/>
              </p:cNvSpPr>
              <p:nvPr/>
            </p:nvSpPr>
            <p:spPr bwMode="gray">
              <a:xfrm>
                <a:off x="723901" y="5389383"/>
                <a:ext cx="293688" cy="94024"/>
              </a:xfrm>
              <a:custGeom>
                <a:avLst/>
                <a:gdLst>
                  <a:gd name="T0" fmla="*/ 0 w 3205"/>
                  <a:gd name="T1" fmla="*/ 0 h 1032"/>
                  <a:gd name="T2" fmla="*/ 0 w 3205"/>
                  <a:gd name="T3" fmla="*/ 0 h 1032"/>
                  <a:gd name="T4" fmla="*/ 0 w 3205"/>
                  <a:gd name="T5" fmla="*/ 0 h 1032"/>
                  <a:gd name="T6" fmla="*/ 0 w 3205"/>
                  <a:gd name="T7" fmla="*/ 0 h 1032"/>
                  <a:gd name="T8" fmla="*/ 0 w 3205"/>
                  <a:gd name="T9" fmla="*/ 0 h 1032"/>
                  <a:gd name="T10" fmla="*/ 0 w 3205"/>
                  <a:gd name="T11" fmla="*/ 0 h 1032"/>
                  <a:gd name="T12" fmla="*/ 0 w 3205"/>
                  <a:gd name="T13" fmla="*/ 0 h 1032"/>
                  <a:gd name="T14" fmla="*/ 0 w 3205"/>
                  <a:gd name="T15" fmla="*/ 0 h 1032"/>
                  <a:gd name="T16" fmla="*/ 0 w 3205"/>
                  <a:gd name="T17" fmla="*/ 0 h 1032"/>
                  <a:gd name="T18" fmla="*/ 0 w 3205"/>
                  <a:gd name="T19" fmla="*/ 0 h 1032"/>
                  <a:gd name="T20" fmla="*/ 0 w 3205"/>
                  <a:gd name="T21" fmla="*/ 0 h 1032"/>
                  <a:gd name="T22" fmla="*/ 0 w 3205"/>
                  <a:gd name="T23" fmla="*/ 0 h 1032"/>
                  <a:gd name="T24" fmla="*/ 0 w 3205"/>
                  <a:gd name="T25" fmla="*/ 0 h 1032"/>
                  <a:gd name="T26" fmla="*/ 0 w 3205"/>
                  <a:gd name="T27" fmla="*/ 0 h 1032"/>
                  <a:gd name="T28" fmla="*/ 0 w 3205"/>
                  <a:gd name="T29" fmla="*/ 0 h 1032"/>
                  <a:gd name="T30" fmla="*/ 0 w 3205"/>
                  <a:gd name="T31" fmla="*/ 0 h 1032"/>
                  <a:gd name="T32" fmla="*/ 0 w 3205"/>
                  <a:gd name="T33" fmla="*/ 0 h 1032"/>
                  <a:gd name="T34" fmla="*/ 0 w 3205"/>
                  <a:gd name="T35" fmla="*/ 0 h 1032"/>
                  <a:gd name="T36" fmla="*/ 0 w 3205"/>
                  <a:gd name="T37" fmla="*/ 0 h 1032"/>
                  <a:gd name="T38" fmla="*/ 0 w 3205"/>
                  <a:gd name="T39" fmla="*/ 0 h 1032"/>
                  <a:gd name="T40" fmla="*/ 0 w 3205"/>
                  <a:gd name="T41" fmla="*/ 0 h 1032"/>
                  <a:gd name="T42" fmla="*/ 0 w 3205"/>
                  <a:gd name="T43" fmla="*/ 0 h 1032"/>
                  <a:gd name="T44" fmla="*/ 0 w 3205"/>
                  <a:gd name="T45" fmla="*/ 0 h 1032"/>
                  <a:gd name="T46" fmla="*/ 0 w 3205"/>
                  <a:gd name="T47" fmla="*/ 0 h 1032"/>
                  <a:gd name="T48" fmla="*/ 0 w 3205"/>
                  <a:gd name="T49" fmla="*/ 0 h 1032"/>
                  <a:gd name="T50" fmla="*/ 0 w 3205"/>
                  <a:gd name="T51" fmla="*/ 0 h 1032"/>
                  <a:gd name="T52" fmla="*/ 0 w 3205"/>
                  <a:gd name="T53" fmla="*/ 0 h 1032"/>
                  <a:gd name="T54" fmla="*/ 0 w 3205"/>
                  <a:gd name="T55" fmla="*/ 0 h 1032"/>
                  <a:gd name="T56" fmla="*/ 0 w 3205"/>
                  <a:gd name="T57" fmla="*/ 0 h 1032"/>
                  <a:gd name="T58" fmla="*/ 0 w 3205"/>
                  <a:gd name="T59" fmla="*/ 0 h 1032"/>
                  <a:gd name="T60" fmla="*/ 0 w 3205"/>
                  <a:gd name="T61" fmla="*/ 0 h 1032"/>
                  <a:gd name="T62" fmla="*/ 0 w 3205"/>
                  <a:gd name="T63" fmla="*/ 0 h 1032"/>
                  <a:gd name="T64" fmla="*/ 0 w 3205"/>
                  <a:gd name="T65" fmla="*/ 0 h 1032"/>
                  <a:gd name="T66" fmla="*/ 0 w 3205"/>
                  <a:gd name="T67" fmla="*/ 0 h 1032"/>
                  <a:gd name="T68" fmla="*/ 0 w 3205"/>
                  <a:gd name="T69" fmla="*/ 0 h 1032"/>
                  <a:gd name="T70" fmla="*/ 0 w 3205"/>
                  <a:gd name="T71" fmla="*/ 0 h 1032"/>
                  <a:gd name="T72" fmla="*/ 0 w 3205"/>
                  <a:gd name="T73" fmla="*/ 0 h 1032"/>
                  <a:gd name="T74" fmla="*/ 0 w 3205"/>
                  <a:gd name="T75" fmla="*/ 0 h 1032"/>
                  <a:gd name="T76" fmla="*/ 0 w 3205"/>
                  <a:gd name="T77" fmla="*/ 0 h 1032"/>
                  <a:gd name="T78" fmla="*/ 0 w 3205"/>
                  <a:gd name="T79" fmla="*/ 0 h 1032"/>
                  <a:gd name="T80" fmla="*/ 0 w 3205"/>
                  <a:gd name="T81" fmla="*/ 0 h 1032"/>
                  <a:gd name="T82" fmla="*/ 0 w 3205"/>
                  <a:gd name="T83" fmla="*/ 0 h 1032"/>
                  <a:gd name="T84" fmla="*/ 0 w 3205"/>
                  <a:gd name="T85" fmla="*/ 0 h 1032"/>
                  <a:gd name="T86" fmla="*/ 0 w 3205"/>
                  <a:gd name="T87" fmla="*/ 0 h 1032"/>
                  <a:gd name="T88" fmla="*/ 0 w 3205"/>
                  <a:gd name="T89" fmla="*/ 0 h 1032"/>
                  <a:gd name="T90" fmla="*/ 0 w 3205"/>
                  <a:gd name="T91" fmla="*/ 0 h 1032"/>
                  <a:gd name="T92" fmla="*/ 0 w 3205"/>
                  <a:gd name="T93" fmla="*/ 0 h 1032"/>
                  <a:gd name="T94" fmla="*/ 0 w 3205"/>
                  <a:gd name="T95" fmla="*/ 0 h 1032"/>
                  <a:gd name="T96" fmla="*/ 0 w 3205"/>
                  <a:gd name="T97" fmla="*/ 0 h 1032"/>
                  <a:gd name="T98" fmla="*/ 0 w 3205"/>
                  <a:gd name="T99" fmla="*/ 0 h 103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05"/>
                  <a:gd name="T151" fmla="*/ 0 h 1032"/>
                  <a:gd name="T152" fmla="*/ 3205 w 3205"/>
                  <a:gd name="T153" fmla="*/ 1032 h 103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05" h="1032">
                    <a:moveTo>
                      <a:pt x="227" y="228"/>
                    </a:moveTo>
                    <a:lnTo>
                      <a:pt x="227" y="805"/>
                    </a:lnTo>
                    <a:lnTo>
                      <a:pt x="2977" y="805"/>
                    </a:lnTo>
                    <a:lnTo>
                      <a:pt x="2977" y="228"/>
                    </a:lnTo>
                    <a:lnTo>
                      <a:pt x="227" y="228"/>
                    </a:lnTo>
                    <a:close/>
                    <a:moveTo>
                      <a:pt x="211" y="0"/>
                    </a:moveTo>
                    <a:lnTo>
                      <a:pt x="2994" y="0"/>
                    </a:lnTo>
                    <a:lnTo>
                      <a:pt x="3028" y="3"/>
                    </a:lnTo>
                    <a:lnTo>
                      <a:pt x="3060" y="11"/>
                    </a:lnTo>
                    <a:lnTo>
                      <a:pt x="3091" y="24"/>
                    </a:lnTo>
                    <a:lnTo>
                      <a:pt x="3118" y="41"/>
                    </a:lnTo>
                    <a:lnTo>
                      <a:pt x="3143" y="62"/>
                    </a:lnTo>
                    <a:lnTo>
                      <a:pt x="3164" y="87"/>
                    </a:lnTo>
                    <a:lnTo>
                      <a:pt x="3181" y="115"/>
                    </a:lnTo>
                    <a:lnTo>
                      <a:pt x="3194" y="145"/>
                    </a:lnTo>
                    <a:lnTo>
                      <a:pt x="3202" y="177"/>
                    </a:lnTo>
                    <a:lnTo>
                      <a:pt x="3205" y="211"/>
                    </a:lnTo>
                    <a:lnTo>
                      <a:pt x="3205" y="822"/>
                    </a:lnTo>
                    <a:lnTo>
                      <a:pt x="3202" y="856"/>
                    </a:lnTo>
                    <a:lnTo>
                      <a:pt x="3194" y="888"/>
                    </a:lnTo>
                    <a:lnTo>
                      <a:pt x="3181" y="918"/>
                    </a:lnTo>
                    <a:lnTo>
                      <a:pt x="3164" y="946"/>
                    </a:lnTo>
                    <a:lnTo>
                      <a:pt x="3143" y="971"/>
                    </a:lnTo>
                    <a:lnTo>
                      <a:pt x="3118" y="992"/>
                    </a:lnTo>
                    <a:lnTo>
                      <a:pt x="3091" y="1009"/>
                    </a:lnTo>
                    <a:lnTo>
                      <a:pt x="3060" y="1021"/>
                    </a:lnTo>
                    <a:lnTo>
                      <a:pt x="3028" y="1030"/>
                    </a:lnTo>
                    <a:lnTo>
                      <a:pt x="2994" y="1032"/>
                    </a:lnTo>
                    <a:lnTo>
                      <a:pt x="211" y="1032"/>
                    </a:lnTo>
                    <a:lnTo>
                      <a:pt x="177" y="1030"/>
                    </a:lnTo>
                    <a:lnTo>
                      <a:pt x="145" y="1021"/>
                    </a:lnTo>
                    <a:lnTo>
                      <a:pt x="114" y="1009"/>
                    </a:lnTo>
                    <a:lnTo>
                      <a:pt x="87" y="992"/>
                    </a:lnTo>
                    <a:lnTo>
                      <a:pt x="62" y="971"/>
                    </a:lnTo>
                    <a:lnTo>
                      <a:pt x="40" y="946"/>
                    </a:lnTo>
                    <a:lnTo>
                      <a:pt x="24" y="918"/>
                    </a:lnTo>
                    <a:lnTo>
                      <a:pt x="10" y="888"/>
                    </a:lnTo>
                    <a:lnTo>
                      <a:pt x="3" y="856"/>
                    </a:lnTo>
                    <a:lnTo>
                      <a:pt x="0" y="822"/>
                    </a:lnTo>
                    <a:lnTo>
                      <a:pt x="0" y="211"/>
                    </a:lnTo>
                    <a:lnTo>
                      <a:pt x="3" y="177"/>
                    </a:lnTo>
                    <a:lnTo>
                      <a:pt x="10" y="145"/>
                    </a:lnTo>
                    <a:lnTo>
                      <a:pt x="24" y="115"/>
                    </a:lnTo>
                    <a:lnTo>
                      <a:pt x="40" y="87"/>
                    </a:lnTo>
                    <a:lnTo>
                      <a:pt x="62" y="62"/>
                    </a:lnTo>
                    <a:lnTo>
                      <a:pt x="87" y="41"/>
                    </a:lnTo>
                    <a:lnTo>
                      <a:pt x="114" y="24"/>
                    </a:lnTo>
                    <a:lnTo>
                      <a:pt x="145" y="11"/>
                    </a:lnTo>
                    <a:lnTo>
                      <a:pt x="177" y="3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2" name="Freeform 220"/>
              <p:cNvSpPr>
                <a:spLocks/>
              </p:cNvSpPr>
              <p:nvPr/>
            </p:nvSpPr>
            <p:spPr bwMode="gray">
              <a:xfrm>
                <a:off x="927943" y="5420724"/>
                <a:ext cx="52248" cy="19794"/>
              </a:xfrm>
              <a:custGeom>
                <a:avLst/>
                <a:gdLst>
                  <a:gd name="T0" fmla="*/ 0 w 568"/>
                  <a:gd name="T1" fmla="*/ 0 h 217"/>
                  <a:gd name="T2" fmla="*/ 0 w 568"/>
                  <a:gd name="T3" fmla="*/ 0 h 217"/>
                  <a:gd name="T4" fmla="*/ 0 w 568"/>
                  <a:gd name="T5" fmla="*/ 0 h 217"/>
                  <a:gd name="T6" fmla="*/ 0 w 568"/>
                  <a:gd name="T7" fmla="*/ 0 h 217"/>
                  <a:gd name="T8" fmla="*/ 0 w 568"/>
                  <a:gd name="T9" fmla="*/ 0 h 217"/>
                  <a:gd name="T10" fmla="*/ 0 w 568"/>
                  <a:gd name="T11" fmla="*/ 0 h 217"/>
                  <a:gd name="T12" fmla="*/ 0 w 568"/>
                  <a:gd name="T13" fmla="*/ 0 h 217"/>
                  <a:gd name="T14" fmla="*/ 0 w 568"/>
                  <a:gd name="T15" fmla="*/ 0 h 217"/>
                  <a:gd name="T16" fmla="*/ 0 w 568"/>
                  <a:gd name="T17" fmla="*/ 0 h 217"/>
                  <a:gd name="T18" fmla="*/ 0 w 568"/>
                  <a:gd name="T19" fmla="*/ 0 h 217"/>
                  <a:gd name="T20" fmla="*/ 0 w 568"/>
                  <a:gd name="T21" fmla="*/ 0 h 217"/>
                  <a:gd name="T22" fmla="*/ 0 w 568"/>
                  <a:gd name="T23" fmla="*/ 0 h 217"/>
                  <a:gd name="T24" fmla="*/ 0 w 568"/>
                  <a:gd name="T25" fmla="*/ 0 h 217"/>
                  <a:gd name="T26" fmla="*/ 0 w 568"/>
                  <a:gd name="T27" fmla="*/ 0 h 217"/>
                  <a:gd name="T28" fmla="*/ 0 w 568"/>
                  <a:gd name="T29" fmla="*/ 0 h 217"/>
                  <a:gd name="T30" fmla="*/ 0 w 568"/>
                  <a:gd name="T31" fmla="*/ 0 h 217"/>
                  <a:gd name="T32" fmla="*/ 0 w 568"/>
                  <a:gd name="T33" fmla="*/ 0 h 217"/>
                  <a:gd name="T34" fmla="*/ 0 w 568"/>
                  <a:gd name="T35" fmla="*/ 0 h 217"/>
                  <a:gd name="T36" fmla="*/ 0 w 568"/>
                  <a:gd name="T37" fmla="*/ 0 h 217"/>
                  <a:gd name="T38" fmla="*/ 0 w 568"/>
                  <a:gd name="T39" fmla="*/ 0 h 217"/>
                  <a:gd name="T40" fmla="*/ 0 w 568"/>
                  <a:gd name="T41" fmla="*/ 0 h 217"/>
                  <a:gd name="T42" fmla="*/ 0 w 568"/>
                  <a:gd name="T43" fmla="*/ 0 h 217"/>
                  <a:gd name="T44" fmla="*/ 0 w 568"/>
                  <a:gd name="T45" fmla="*/ 0 h 217"/>
                  <a:gd name="T46" fmla="*/ 0 w 568"/>
                  <a:gd name="T47" fmla="*/ 0 h 217"/>
                  <a:gd name="T48" fmla="*/ 0 w 568"/>
                  <a:gd name="T49" fmla="*/ 0 h 217"/>
                  <a:gd name="T50" fmla="*/ 0 w 568"/>
                  <a:gd name="T51" fmla="*/ 0 h 217"/>
                  <a:gd name="T52" fmla="*/ 0 w 568"/>
                  <a:gd name="T53" fmla="*/ 0 h 217"/>
                  <a:gd name="T54" fmla="*/ 0 w 568"/>
                  <a:gd name="T55" fmla="*/ 0 h 217"/>
                  <a:gd name="T56" fmla="*/ 0 w 568"/>
                  <a:gd name="T57" fmla="*/ 0 h 21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68"/>
                  <a:gd name="T88" fmla="*/ 0 h 217"/>
                  <a:gd name="T89" fmla="*/ 568 w 568"/>
                  <a:gd name="T90" fmla="*/ 217 h 21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68" h="217">
                    <a:moveTo>
                      <a:pt x="67" y="0"/>
                    </a:moveTo>
                    <a:lnTo>
                      <a:pt x="501" y="0"/>
                    </a:lnTo>
                    <a:lnTo>
                      <a:pt x="518" y="3"/>
                    </a:lnTo>
                    <a:lnTo>
                      <a:pt x="535" y="9"/>
                    </a:lnTo>
                    <a:lnTo>
                      <a:pt x="548" y="20"/>
                    </a:lnTo>
                    <a:lnTo>
                      <a:pt x="558" y="33"/>
                    </a:lnTo>
                    <a:lnTo>
                      <a:pt x="566" y="50"/>
                    </a:lnTo>
                    <a:lnTo>
                      <a:pt x="568" y="67"/>
                    </a:lnTo>
                    <a:lnTo>
                      <a:pt x="568" y="150"/>
                    </a:lnTo>
                    <a:lnTo>
                      <a:pt x="566" y="167"/>
                    </a:lnTo>
                    <a:lnTo>
                      <a:pt x="558" y="184"/>
                    </a:lnTo>
                    <a:lnTo>
                      <a:pt x="548" y="197"/>
                    </a:lnTo>
                    <a:lnTo>
                      <a:pt x="535" y="208"/>
                    </a:lnTo>
                    <a:lnTo>
                      <a:pt x="518" y="215"/>
                    </a:lnTo>
                    <a:lnTo>
                      <a:pt x="501" y="217"/>
                    </a:lnTo>
                    <a:lnTo>
                      <a:pt x="67" y="217"/>
                    </a:lnTo>
                    <a:lnTo>
                      <a:pt x="49" y="215"/>
                    </a:lnTo>
                    <a:lnTo>
                      <a:pt x="33" y="208"/>
                    </a:lnTo>
                    <a:lnTo>
                      <a:pt x="19" y="197"/>
                    </a:lnTo>
                    <a:lnTo>
                      <a:pt x="9" y="184"/>
                    </a:lnTo>
                    <a:lnTo>
                      <a:pt x="3" y="167"/>
                    </a:lnTo>
                    <a:lnTo>
                      <a:pt x="0" y="150"/>
                    </a:lnTo>
                    <a:lnTo>
                      <a:pt x="0" y="67"/>
                    </a:lnTo>
                    <a:lnTo>
                      <a:pt x="3" y="50"/>
                    </a:lnTo>
                    <a:lnTo>
                      <a:pt x="9" y="33"/>
                    </a:lnTo>
                    <a:lnTo>
                      <a:pt x="19" y="20"/>
                    </a:lnTo>
                    <a:lnTo>
                      <a:pt x="33" y="9"/>
                    </a:lnTo>
                    <a:lnTo>
                      <a:pt x="49" y="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3" name="Freeform 221"/>
              <p:cNvSpPr>
                <a:spLocks noEditPoints="1"/>
              </p:cNvSpPr>
              <p:nvPr/>
            </p:nvSpPr>
            <p:spPr bwMode="gray">
              <a:xfrm>
                <a:off x="723901" y="5496603"/>
                <a:ext cx="293688" cy="94573"/>
              </a:xfrm>
              <a:custGeom>
                <a:avLst/>
                <a:gdLst>
                  <a:gd name="T0" fmla="*/ 0 w 3205"/>
                  <a:gd name="T1" fmla="*/ 0 h 1032"/>
                  <a:gd name="T2" fmla="*/ 0 w 3205"/>
                  <a:gd name="T3" fmla="*/ 0 h 1032"/>
                  <a:gd name="T4" fmla="*/ 0 w 3205"/>
                  <a:gd name="T5" fmla="*/ 0 h 1032"/>
                  <a:gd name="T6" fmla="*/ 0 w 3205"/>
                  <a:gd name="T7" fmla="*/ 0 h 1032"/>
                  <a:gd name="T8" fmla="*/ 0 w 3205"/>
                  <a:gd name="T9" fmla="*/ 0 h 1032"/>
                  <a:gd name="T10" fmla="*/ 0 w 3205"/>
                  <a:gd name="T11" fmla="*/ 0 h 1032"/>
                  <a:gd name="T12" fmla="*/ 0 w 3205"/>
                  <a:gd name="T13" fmla="*/ 0 h 1032"/>
                  <a:gd name="T14" fmla="*/ 0 w 3205"/>
                  <a:gd name="T15" fmla="*/ 0 h 1032"/>
                  <a:gd name="T16" fmla="*/ 0 w 3205"/>
                  <a:gd name="T17" fmla="*/ 0 h 1032"/>
                  <a:gd name="T18" fmla="*/ 0 w 3205"/>
                  <a:gd name="T19" fmla="*/ 0 h 1032"/>
                  <a:gd name="T20" fmla="*/ 0 w 3205"/>
                  <a:gd name="T21" fmla="*/ 0 h 1032"/>
                  <a:gd name="T22" fmla="*/ 0 w 3205"/>
                  <a:gd name="T23" fmla="*/ 0 h 1032"/>
                  <a:gd name="T24" fmla="*/ 0 w 3205"/>
                  <a:gd name="T25" fmla="*/ 0 h 1032"/>
                  <a:gd name="T26" fmla="*/ 0 w 3205"/>
                  <a:gd name="T27" fmla="*/ 0 h 1032"/>
                  <a:gd name="T28" fmla="*/ 0 w 3205"/>
                  <a:gd name="T29" fmla="*/ 0 h 1032"/>
                  <a:gd name="T30" fmla="*/ 0 w 3205"/>
                  <a:gd name="T31" fmla="*/ 0 h 1032"/>
                  <a:gd name="T32" fmla="*/ 0 w 3205"/>
                  <a:gd name="T33" fmla="*/ 0 h 1032"/>
                  <a:gd name="T34" fmla="*/ 0 w 3205"/>
                  <a:gd name="T35" fmla="*/ 0 h 1032"/>
                  <a:gd name="T36" fmla="*/ 0 w 3205"/>
                  <a:gd name="T37" fmla="*/ 0 h 1032"/>
                  <a:gd name="T38" fmla="*/ 0 w 3205"/>
                  <a:gd name="T39" fmla="*/ 0 h 1032"/>
                  <a:gd name="T40" fmla="*/ 0 w 3205"/>
                  <a:gd name="T41" fmla="*/ 0 h 1032"/>
                  <a:gd name="T42" fmla="*/ 0 w 3205"/>
                  <a:gd name="T43" fmla="*/ 0 h 1032"/>
                  <a:gd name="T44" fmla="*/ 0 w 3205"/>
                  <a:gd name="T45" fmla="*/ 0 h 1032"/>
                  <a:gd name="T46" fmla="*/ 0 w 3205"/>
                  <a:gd name="T47" fmla="*/ 0 h 1032"/>
                  <a:gd name="T48" fmla="*/ 0 w 3205"/>
                  <a:gd name="T49" fmla="*/ 0 h 1032"/>
                  <a:gd name="T50" fmla="*/ 0 w 3205"/>
                  <a:gd name="T51" fmla="*/ 0 h 1032"/>
                  <a:gd name="T52" fmla="*/ 0 w 3205"/>
                  <a:gd name="T53" fmla="*/ 0 h 1032"/>
                  <a:gd name="T54" fmla="*/ 0 w 3205"/>
                  <a:gd name="T55" fmla="*/ 0 h 1032"/>
                  <a:gd name="T56" fmla="*/ 0 w 3205"/>
                  <a:gd name="T57" fmla="*/ 0 h 1032"/>
                  <a:gd name="T58" fmla="*/ 0 w 3205"/>
                  <a:gd name="T59" fmla="*/ 0 h 1032"/>
                  <a:gd name="T60" fmla="*/ 0 w 3205"/>
                  <a:gd name="T61" fmla="*/ 0 h 1032"/>
                  <a:gd name="T62" fmla="*/ 0 w 3205"/>
                  <a:gd name="T63" fmla="*/ 0 h 1032"/>
                  <a:gd name="T64" fmla="*/ 0 w 3205"/>
                  <a:gd name="T65" fmla="*/ 0 h 1032"/>
                  <a:gd name="T66" fmla="*/ 0 w 3205"/>
                  <a:gd name="T67" fmla="*/ 0 h 1032"/>
                  <a:gd name="T68" fmla="*/ 0 w 3205"/>
                  <a:gd name="T69" fmla="*/ 0 h 1032"/>
                  <a:gd name="T70" fmla="*/ 0 w 3205"/>
                  <a:gd name="T71" fmla="*/ 0 h 1032"/>
                  <a:gd name="T72" fmla="*/ 0 w 3205"/>
                  <a:gd name="T73" fmla="*/ 0 h 1032"/>
                  <a:gd name="T74" fmla="*/ 0 w 3205"/>
                  <a:gd name="T75" fmla="*/ 0 h 1032"/>
                  <a:gd name="T76" fmla="*/ 0 w 3205"/>
                  <a:gd name="T77" fmla="*/ 0 h 1032"/>
                  <a:gd name="T78" fmla="*/ 0 w 3205"/>
                  <a:gd name="T79" fmla="*/ 0 h 1032"/>
                  <a:gd name="T80" fmla="*/ 0 w 3205"/>
                  <a:gd name="T81" fmla="*/ 0 h 1032"/>
                  <a:gd name="T82" fmla="*/ 0 w 3205"/>
                  <a:gd name="T83" fmla="*/ 0 h 1032"/>
                  <a:gd name="T84" fmla="*/ 0 w 3205"/>
                  <a:gd name="T85" fmla="*/ 0 h 1032"/>
                  <a:gd name="T86" fmla="*/ 0 w 3205"/>
                  <a:gd name="T87" fmla="*/ 0 h 1032"/>
                  <a:gd name="T88" fmla="*/ 0 w 3205"/>
                  <a:gd name="T89" fmla="*/ 0 h 1032"/>
                  <a:gd name="T90" fmla="*/ 0 w 3205"/>
                  <a:gd name="T91" fmla="*/ 0 h 1032"/>
                  <a:gd name="T92" fmla="*/ 0 w 3205"/>
                  <a:gd name="T93" fmla="*/ 0 h 1032"/>
                  <a:gd name="T94" fmla="*/ 0 w 3205"/>
                  <a:gd name="T95" fmla="*/ 0 h 1032"/>
                  <a:gd name="T96" fmla="*/ 0 w 3205"/>
                  <a:gd name="T97" fmla="*/ 0 h 1032"/>
                  <a:gd name="T98" fmla="*/ 0 w 3205"/>
                  <a:gd name="T99" fmla="*/ 0 h 103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05"/>
                  <a:gd name="T151" fmla="*/ 0 h 1032"/>
                  <a:gd name="T152" fmla="*/ 3205 w 3205"/>
                  <a:gd name="T153" fmla="*/ 1032 h 103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05" h="1032">
                    <a:moveTo>
                      <a:pt x="227" y="228"/>
                    </a:moveTo>
                    <a:lnTo>
                      <a:pt x="227" y="805"/>
                    </a:lnTo>
                    <a:lnTo>
                      <a:pt x="2977" y="805"/>
                    </a:lnTo>
                    <a:lnTo>
                      <a:pt x="2977" y="228"/>
                    </a:lnTo>
                    <a:lnTo>
                      <a:pt x="227" y="228"/>
                    </a:lnTo>
                    <a:close/>
                    <a:moveTo>
                      <a:pt x="211" y="0"/>
                    </a:moveTo>
                    <a:lnTo>
                      <a:pt x="2994" y="0"/>
                    </a:lnTo>
                    <a:lnTo>
                      <a:pt x="3028" y="2"/>
                    </a:lnTo>
                    <a:lnTo>
                      <a:pt x="3060" y="11"/>
                    </a:lnTo>
                    <a:lnTo>
                      <a:pt x="3091" y="23"/>
                    </a:lnTo>
                    <a:lnTo>
                      <a:pt x="3118" y="41"/>
                    </a:lnTo>
                    <a:lnTo>
                      <a:pt x="3143" y="61"/>
                    </a:lnTo>
                    <a:lnTo>
                      <a:pt x="3164" y="86"/>
                    </a:lnTo>
                    <a:lnTo>
                      <a:pt x="3181" y="114"/>
                    </a:lnTo>
                    <a:lnTo>
                      <a:pt x="3194" y="144"/>
                    </a:lnTo>
                    <a:lnTo>
                      <a:pt x="3202" y="177"/>
                    </a:lnTo>
                    <a:lnTo>
                      <a:pt x="3205" y="211"/>
                    </a:lnTo>
                    <a:lnTo>
                      <a:pt x="3205" y="821"/>
                    </a:lnTo>
                    <a:lnTo>
                      <a:pt x="3202" y="855"/>
                    </a:lnTo>
                    <a:lnTo>
                      <a:pt x="3194" y="887"/>
                    </a:lnTo>
                    <a:lnTo>
                      <a:pt x="3181" y="918"/>
                    </a:lnTo>
                    <a:lnTo>
                      <a:pt x="3164" y="945"/>
                    </a:lnTo>
                    <a:lnTo>
                      <a:pt x="3143" y="970"/>
                    </a:lnTo>
                    <a:lnTo>
                      <a:pt x="3118" y="992"/>
                    </a:lnTo>
                    <a:lnTo>
                      <a:pt x="3091" y="1008"/>
                    </a:lnTo>
                    <a:lnTo>
                      <a:pt x="3060" y="1022"/>
                    </a:lnTo>
                    <a:lnTo>
                      <a:pt x="3028" y="1029"/>
                    </a:lnTo>
                    <a:lnTo>
                      <a:pt x="2994" y="1032"/>
                    </a:lnTo>
                    <a:lnTo>
                      <a:pt x="211" y="1032"/>
                    </a:lnTo>
                    <a:lnTo>
                      <a:pt x="177" y="1029"/>
                    </a:lnTo>
                    <a:lnTo>
                      <a:pt x="145" y="1022"/>
                    </a:lnTo>
                    <a:lnTo>
                      <a:pt x="114" y="1008"/>
                    </a:lnTo>
                    <a:lnTo>
                      <a:pt x="87" y="992"/>
                    </a:lnTo>
                    <a:lnTo>
                      <a:pt x="62" y="970"/>
                    </a:lnTo>
                    <a:lnTo>
                      <a:pt x="40" y="945"/>
                    </a:lnTo>
                    <a:lnTo>
                      <a:pt x="24" y="918"/>
                    </a:lnTo>
                    <a:lnTo>
                      <a:pt x="10" y="887"/>
                    </a:lnTo>
                    <a:lnTo>
                      <a:pt x="3" y="855"/>
                    </a:lnTo>
                    <a:lnTo>
                      <a:pt x="0" y="821"/>
                    </a:lnTo>
                    <a:lnTo>
                      <a:pt x="0" y="211"/>
                    </a:lnTo>
                    <a:lnTo>
                      <a:pt x="3" y="177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2" y="61"/>
                    </a:lnTo>
                    <a:lnTo>
                      <a:pt x="87" y="41"/>
                    </a:lnTo>
                    <a:lnTo>
                      <a:pt x="114" y="23"/>
                    </a:lnTo>
                    <a:lnTo>
                      <a:pt x="145" y="11"/>
                    </a:lnTo>
                    <a:lnTo>
                      <a:pt x="177" y="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4" name="Freeform 222"/>
              <p:cNvSpPr>
                <a:spLocks/>
              </p:cNvSpPr>
              <p:nvPr/>
            </p:nvSpPr>
            <p:spPr bwMode="gray">
              <a:xfrm>
                <a:off x="927943" y="5527944"/>
                <a:ext cx="52248" cy="19794"/>
              </a:xfrm>
              <a:custGeom>
                <a:avLst/>
                <a:gdLst>
                  <a:gd name="T0" fmla="*/ 0 w 568"/>
                  <a:gd name="T1" fmla="*/ 0 h 216"/>
                  <a:gd name="T2" fmla="*/ 0 w 568"/>
                  <a:gd name="T3" fmla="*/ 0 h 216"/>
                  <a:gd name="T4" fmla="*/ 0 w 568"/>
                  <a:gd name="T5" fmla="*/ 0 h 216"/>
                  <a:gd name="T6" fmla="*/ 0 w 568"/>
                  <a:gd name="T7" fmla="*/ 0 h 216"/>
                  <a:gd name="T8" fmla="*/ 0 w 568"/>
                  <a:gd name="T9" fmla="*/ 0 h 216"/>
                  <a:gd name="T10" fmla="*/ 0 w 568"/>
                  <a:gd name="T11" fmla="*/ 0 h 216"/>
                  <a:gd name="T12" fmla="*/ 0 w 568"/>
                  <a:gd name="T13" fmla="*/ 0 h 216"/>
                  <a:gd name="T14" fmla="*/ 0 w 568"/>
                  <a:gd name="T15" fmla="*/ 0 h 216"/>
                  <a:gd name="T16" fmla="*/ 0 w 568"/>
                  <a:gd name="T17" fmla="*/ 0 h 216"/>
                  <a:gd name="T18" fmla="*/ 0 w 568"/>
                  <a:gd name="T19" fmla="*/ 0 h 216"/>
                  <a:gd name="T20" fmla="*/ 0 w 568"/>
                  <a:gd name="T21" fmla="*/ 0 h 216"/>
                  <a:gd name="T22" fmla="*/ 0 w 568"/>
                  <a:gd name="T23" fmla="*/ 0 h 216"/>
                  <a:gd name="T24" fmla="*/ 0 w 568"/>
                  <a:gd name="T25" fmla="*/ 0 h 216"/>
                  <a:gd name="T26" fmla="*/ 0 w 568"/>
                  <a:gd name="T27" fmla="*/ 0 h 216"/>
                  <a:gd name="T28" fmla="*/ 0 w 568"/>
                  <a:gd name="T29" fmla="*/ 0 h 216"/>
                  <a:gd name="T30" fmla="*/ 0 w 568"/>
                  <a:gd name="T31" fmla="*/ 0 h 216"/>
                  <a:gd name="T32" fmla="*/ 0 w 568"/>
                  <a:gd name="T33" fmla="*/ 0 h 216"/>
                  <a:gd name="T34" fmla="*/ 0 w 568"/>
                  <a:gd name="T35" fmla="*/ 0 h 216"/>
                  <a:gd name="T36" fmla="*/ 0 w 568"/>
                  <a:gd name="T37" fmla="*/ 0 h 216"/>
                  <a:gd name="T38" fmla="*/ 0 w 568"/>
                  <a:gd name="T39" fmla="*/ 0 h 216"/>
                  <a:gd name="T40" fmla="*/ 0 w 568"/>
                  <a:gd name="T41" fmla="*/ 0 h 216"/>
                  <a:gd name="T42" fmla="*/ 0 w 568"/>
                  <a:gd name="T43" fmla="*/ 0 h 216"/>
                  <a:gd name="T44" fmla="*/ 0 w 568"/>
                  <a:gd name="T45" fmla="*/ 0 h 216"/>
                  <a:gd name="T46" fmla="*/ 0 w 568"/>
                  <a:gd name="T47" fmla="*/ 0 h 216"/>
                  <a:gd name="T48" fmla="*/ 0 w 568"/>
                  <a:gd name="T49" fmla="*/ 0 h 216"/>
                  <a:gd name="T50" fmla="*/ 0 w 568"/>
                  <a:gd name="T51" fmla="*/ 0 h 216"/>
                  <a:gd name="T52" fmla="*/ 0 w 568"/>
                  <a:gd name="T53" fmla="*/ 0 h 216"/>
                  <a:gd name="T54" fmla="*/ 0 w 568"/>
                  <a:gd name="T55" fmla="*/ 0 h 216"/>
                  <a:gd name="T56" fmla="*/ 0 w 568"/>
                  <a:gd name="T57" fmla="*/ 0 h 21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68"/>
                  <a:gd name="T88" fmla="*/ 0 h 216"/>
                  <a:gd name="T89" fmla="*/ 568 w 568"/>
                  <a:gd name="T90" fmla="*/ 216 h 21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68" h="216">
                    <a:moveTo>
                      <a:pt x="67" y="0"/>
                    </a:moveTo>
                    <a:lnTo>
                      <a:pt x="501" y="0"/>
                    </a:lnTo>
                    <a:lnTo>
                      <a:pt x="518" y="2"/>
                    </a:lnTo>
                    <a:lnTo>
                      <a:pt x="535" y="9"/>
                    </a:lnTo>
                    <a:lnTo>
                      <a:pt x="548" y="20"/>
                    </a:lnTo>
                    <a:lnTo>
                      <a:pt x="558" y="33"/>
                    </a:lnTo>
                    <a:lnTo>
                      <a:pt x="566" y="49"/>
                    </a:lnTo>
                    <a:lnTo>
                      <a:pt x="568" y="66"/>
                    </a:lnTo>
                    <a:lnTo>
                      <a:pt x="568" y="150"/>
                    </a:lnTo>
                    <a:lnTo>
                      <a:pt x="566" y="167"/>
                    </a:lnTo>
                    <a:lnTo>
                      <a:pt x="558" y="183"/>
                    </a:lnTo>
                    <a:lnTo>
                      <a:pt x="548" y="197"/>
                    </a:lnTo>
                    <a:lnTo>
                      <a:pt x="535" y="208"/>
                    </a:lnTo>
                    <a:lnTo>
                      <a:pt x="518" y="214"/>
                    </a:lnTo>
                    <a:lnTo>
                      <a:pt x="501" y="216"/>
                    </a:lnTo>
                    <a:lnTo>
                      <a:pt x="67" y="216"/>
                    </a:lnTo>
                    <a:lnTo>
                      <a:pt x="49" y="214"/>
                    </a:lnTo>
                    <a:lnTo>
                      <a:pt x="33" y="208"/>
                    </a:lnTo>
                    <a:lnTo>
                      <a:pt x="19" y="197"/>
                    </a:lnTo>
                    <a:lnTo>
                      <a:pt x="9" y="183"/>
                    </a:lnTo>
                    <a:lnTo>
                      <a:pt x="3" y="167"/>
                    </a:lnTo>
                    <a:lnTo>
                      <a:pt x="0" y="150"/>
                    </a:lnTo>
                    <a:lnTo>
                      <a:pt x="0" y="66"/>
                    </a:lnTo>
                    <a:lnTo>
                      <a:pt x="3" y="49"/>
                    </a:lnTo>
                    <a:lnTo>
                      <a:pt x="9" y="33"/>
                    </a:lnTo>
                    <a:lnTo>
                      <a:pt x="19" y="20"/>
                    </a:lnTo>
                    <a:lnTo>
                      <a:pt x="33" y="9"/>
                    </a:lnTo>
                    <a:lnTo>
                      <a:pt x="49" y="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4" name="Rectangle 25"/>
            <p:cNvSpPr>
              <a:spLocks noChangeArrowheads="1"/>
            </p:cNvSpPr>
            <p:nvPr/>
          </p:nvSpPr>
          <p:spPr bwMode="gray">
            <a:xfrm>
              <a:off x="3378201" y="5237163"/>
              <a:ext cx="1322388" cy="890588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lIns="34765" tIns="69530" rIns="34765" bIns="34765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8826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Line 26"/>
            <p:cNvSpPr>
              <a:spLocks/>
            </p:cNvSpPr>
            <p:nvPr/>
          </p:nvSpPr>
          <p:spPr bwMode="gray">
            <a:xfrm>
              <a:off x="3387726" y="5453063"/>
              <a:ext cx="1311275" cy="0"/>
            </a:xfrm>
            <a:custGeom>
              <a:avLst/>
              <a:gdLst>
                <a:gd name="T0" fmla="*/ 0 w 1304921"/>
                <a:gd name="T1" fmla="*/ 0 w 1304921"/>
                <a:gd name="T2" fmla="*/ 0 w 1304921"/>
                <a:gd name="T3" fmla="*/ 0 w 1304921"/>
                <a:gd name="T4" fmla="*/ 0 w 1304921"/>
                <a:gd name="T5" fmla="*/ 0 w 1304921"/>
                <a:gd name="T6" fmla="*/ 17694720 60000 65536"/>
                <a:gd name="T7" fmla="*/ 0 60000 65536"/>
                <a:gd name="T8" fmla="*/ 5898240 60000 65536"/>
                <a:gd name="T9" fmla="*/ 11796480 60000 65536"/>
                <a:gd name="T10" fmla="*/ 5898240 60000 65536"/>
                <a:gd name="T11" fmla="*/ 17694720 60000 65536"/>
                <a:gd name="T12" fmla="*/ 0 w 1304921"/>
                <a:gd name="T13" fmla="*/ 1304921 w 1304921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T12" t="0" r="T13" b="0"/>
              <a:pathLst>
                <a:path w="1304921">
                  <a:moveTo>
                    <a:pt x="0" y="0"/>
                  </a:moveTo>
                  <a:lnTo>
                    <a:pt x="1304921" y="1"/>
                  </a:lnTo>
                </a:path>
              </a:pathLst>
            </a:custGeom>
            <a:solidFill>
              <a:srgbClr val="FFFFFF"/>
            </a:solidFill>
            <a:ln w="6350">
              <a:solidFill>
                <a:srgbClr val="C0C0C0"/>
              </a:solidFill>
              <a:round/>
              <a:headEnd/>
              <a:tailEnd/>
            </a:ln>
          </p:spPr>
          <p:txBody>
            <a:bodyPr lIns="34765" tIns="69530" rIns="34765" bIns="34765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6" name="Line 27"/>
            <p:cNvSpPr>
              <a:spLocks/>
            </p:cNvSpPr>
            <p:nvPr/>
          </p:nvSpPr>
          <p:spPr bwMode="gray">
            <a:xfrm>
              <a:off x="3659189" y="5237163"/>
              <a:ext cx="0" cy="882650"/>
            </a:xfrm>
            <a:custGeom>
              <a:avLst/>
              <a:gdLst>
                <a:gd name="T0" fmla="*/ 0 h 876296"/>
                <a:gd name="T1" fmla="*/ 0 h 876296"/>
                <a:gd name="T2" fmla="*/ 0 h 876296"/>
                <a:gd name="T3" fmla="*/ 0 h 876296"/>
                <a:gd name="T4" fmla="*/ 0 h 876296"/>
                <a:gd name="T5" fmla="*/ 0 h 876296"/>
                <a:gd name="T6" fmla="*/ 17694720 60000 65536"/>
                <a:gd name="T7" fmla="*/ 0 60000 65536"/>
                <a:gd name="T8" fmla="*/ 5898240 60000 65536"/>
                <a:gd name="T9" fmla="*/ 11796480 60000 65536"/>
                <a:gd name="T10" fmla="*/ 5898240 60000 65536"/>
                <a:gd name="T11" fmla="*/ 17694720 60000 65536"/>
                <a:gd name="T12" fmla="*/ 0 h 876296"/>
                <a:gd name="T13" fmla="*/ 876296 h 876296"/>
              </a:gdLst>
              <a:ahLst/>
              <a:cxnLst>
                <a:cxn ang="T6">
                  <a:pos x="0" y="T0"/>
                </a:cxn>
                <a:cxn ang="T7">
                  <a:pos x="0" y="T1"/>
                </a:cxn>
                <a:cxn ang="T8">
                  <a:pos x="0" y="T2"/>
                </a:cxn>
                <a:cxn ang="T9">
                  <a:pos x="0" y="T3"/>
                </a:cxn>
                <a:cxn ang="T10">
                  <a:pos x="0" y="T4"/>
                </a:cxn>
                <a:cxn ang="T11">
                  <a:pos x="0" y="T5"/>
                </a:cxn>
              </a:cxnLst>
              <a:rect l="0" t="T12" r="0" b="T13"/>
              <a:pathLst>
                <a:path h="876296">
                  <a:moveTo>
                    <a:pt x="0" y="0"/>
                  </a:moveTo>
                  <a:lnTo>
                    <a:pt x="1" y="876296"/>
                  </a:lnTo>
                </a:path>
              </a:pathLst>
            </a:custGeom>
            <a:solidFill>
              <a:srgbClr val="FFFFFF"/>
            </a:solidFill>
            <a:ln w="6350">
              <a:solidFill>
                <a:srgbClr val="C0C0C0"/>
              </a:solidFill>
              <a:round/>
              <a:headEnd/>
              <a:tailEnd/>
            </a:ln>
          </p:spPr>
          <p:txBody>
            <a:bodyPr lIns="34765" tIns="69530" rIns="34765" bIns="34765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7" name="Rectangle 28" descr="밝은 상향 대각선"/>
            <p:cNvSpPr>
              <a:spLocks noChangeArrowheads="1"/>
            </p:cNvSpPr>
            <p:nvPr/>
          </p:nvSpPr>
          <p:spPr bwMode="gray">
            <a:xfrm rot="5400013">
              <a:off x="3889375" y="5124451"/>
              <a:ext cx="296863" cy="1311275"/>
            </a:xfrm>
            <a:prstGeom prst="rect">
              <a:avLst/>
            </a:prstGeom>
            <a:pattFill prst="dkDnDiag">
              <a:fgClr>
                <a:srgbClr val="E8F8FE">
                  <a:alpha val="79999"/>
                </a:srgbClr>
              </a:fgClr>
              <a:bgClr>
                <a:srgbClr val="D3F2FD">
                  <a:alpha val="79999"/>
                </a:srgbClr>
              </a:bgClr>
            </a:pattFill>
            <a:ln w="9525" algn="ctr">
              <a:solidFill>
                <a:srgbClr val="1E63A2"/>
              </a:solidFill>
              <a:miter lim="800000"/>
              <a:headEnd/>
              <a:tailEnd/>
            </a:ln>
          </p:spPr>
          <p:txBody>
            <a:bodyPr rot="10800000" vert="eaVert" lIns="28800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8" name="Rectangle 24" descr="밝은 상향 대각선"/>
            <p:cNvSpPr>
              <a:spLocks noChangeArrowheads="1"/>
            </p:cNvSpPr>
            <p:nvPr/>
          </p:nvSpPr>
          <p:spPr bwMode="gray">
            <a:xfrm>
              <a:off x="3898901" y="5240338"/>
              <a:ext cx="347663" cy="874713"/>
            </a:xfrm>
            <a:prstGeom prst="rect">
              <a:avLst/>
            </a:prstGeom>
            <a:pattFill prst="dkUpDiag">
              <a:fgClr>
                <a:srgbClr val="E8F8FE">
                  <a:alpha val="79999"/>
                </a:srgbClr>
              </a:fgClr>
              <a:bgClr>
                <a:srgbClr val="D3F2FD">
                  <a:alpha val="79999"/>
                </a:srgbClr>
              </a:bgClr>
            </a:pattFill>
            <a:ln w="9525" algn="ctr">
              <a:solidFill>
                <a:srgbClr val="1E63A2"/>
              </a:solidFill>
              <a:miter lim="800000"/>
              <a:headEnd/>
              <a:tailEnd/>
            </a:ln>
          </p:spPr>
          <p:txBody>
            <a:bodyPr lIns="28800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4006" y="5107304"/>
            <a:ext cx="4343400" cy="1144588"/>
            <a:chOff x="369888" y="3729038"/>
            <a:chExt cx="4343400" cy="1144588"/>
          </a:xfrm>
        </p:grpSpPr>
        <p:sp>
          <p:nvSpPr>
            <p:cNvPr id="41" name="Rectangle 183"/>
            <p:cNvSpPr>
              <a:spLocks noChangeArrowheads="1"/>
            </p:cNvSpPr>
            <p:nvPr/>
          </p:nvSpPr>
          <p:spPr bwMode="gray">
            <a:xfrm>
              <a:off x="1846263" y="3729038"/>
              <a:ext cx="1103313" cy="1143000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2" name="Line 184"/>
            <p:cNvSpPr>
              <a:spLocks noChangeShapeType="1"/>
            </p:cNvSpPr>
            <p:nvPr/>
          </p:nvSpPr>
          <p:spPr bwMode="gray">
            <a:xfrm>
              <a:off x="1846263" y="3729038"/>
              <a:ext cx="0" cy="1144588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Line 185"/>
            <p:cNvSpPr>
              <a:spLocks noChangeShapeType="1"/>
            </p:cNvSpPr>
            <p:nvPr/>
          </p:nvSpPr>
          <p:spPr bwMode="gray">
            <a:xfrm>
              <a:off x="1271588" y="4302126"/>
              <a:ext cx="574675" cy="0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Oval 97"/>
            <p:cNvSpPr>
              <a:spLocks noChangeArrowheads="1"/>
            </p:cNvSpPr>
            <p:nvPr/>
          </p:nvSpPr>
          <p:spPr bwMode="auto">
            <a:xfrm>
              <a:off x="1963738" y="4048126"/>
              <a:ext cx="121285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85725" marR="0" lvl="0" indent="-85725" defTabSz="914400" eaLnBrk="1" fontAlgn="auto" latinLnBrk="0" hangingPunct="1">
                <a:lnSpc>
                  <a:spcPct val="110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사용자별로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허가된 기능에 대해서만 사용가능</a:t>
              </a:r>
            </a:p>
          </p:txBody>
        </p:sp>
        <p:sp>
          <p:nvSpPr>
            <p:cNvPr id="45" name="Oval 187"/>
            <p:cNvSpPr>
              <a:spLocks noChangeArrowheads="1"/>
            </p:cNvSpPr>
            <p:nvPr/>
          </p:nvSpPr>
          <p:spPr bwMode="gray">
            <a:xfrm>
              <a:off x="369888" y="3798888"/>
              <a:ext cx="1003300" cy="10033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8826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6" name="Picture 188" descr="구"/>
            <p:cNvPicPr>
              <a:picLocks noChangeAspect="1" noChangeArrowheads="1"/>
            </p:cNvPicPr>
            <p:nvPr/>
          </p:nvPicPr>
          <p:blipFill>
            <a:blip r:embed="rId3"/>
            <a:srcRect t="49683"/>
            <a:stretch>
              <a:fillRect/>
            </a:stretch>
          </p:blipFill>
          <p:spPr bwMode="auto">
            <a:xfrm>
              <a:off x="406401" y="4297363"/>
              <a:ext cx="9302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16200000" algn="ctr" rotWithShape="0">
                <a:srgbClr val="0096F2"/>
              </a:outerShdw>
            </a:effectLst>
          </p:spPr>
        </p:pic>
        <p:sp>
          <p:nvSpPr>
            <p:cNvPr id="47" name="AutoShape 110"/>
            <p:cNvSpPr>
              <a:spLocks noChangeArrowheads="1"/>
            </p:cNvSpPr>
            <p:nvPr/>
          </p:nvSpPr>
          <p:spPr bwMode="gray">
            <a:xfrm rot="10800000" flipH="1" flipV="1">
              <a:off x="627097" y="4351438"/>
              <a:ext cx="4857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개체</a:t>
              </a:r>
              <a:r>
                <a:rPr kumimoji="1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kumimoji="1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kumimoji="1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접근 제어</a:t>
              </a:r>
              <a:endParaRPr kumimoji="1" lang="en-US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Freeform 229"/>
            <p:cNvSpPr>
              <a:spLocks noEditPoints="1"/>
            </p:cNvSpPr>
            <p:nvPr/>
          </p:nvSpPr>
          <p:spPr bwMode="gray">
            <a:xfrm>
              <a:off x="709613" y="3933826"/>
              <a:ext cx="222268" cy="285750"/>
            </a:xfrm>
            <a:custGeom>
              <a:avLst/>
              <a:gdLst>
                <a:gd name="T0" fmla="*/ 0 w 2574"/>
                <a:gd name="T1" fmla="*/ 0 h 3309"/>
                <a:gd name="T2" fmla="*/ 0 w 2574"/>
                <a:gd name="T3" fmla="*/ 0 h 3309"/>
                <a:gd name="T4" fmla="*/ 0 w 2574"/>
                <a:gd name="T5" fmla="*/ 0 h 3309"/>
                <a:gd name="T6" fmla="*/ 0 w 2574"/>
                <a:gd name="T7" fmla="*/ 0 h 3309"/>
                <a:gd name="T8" fmla="*/ 0 w 2574"/>
                <a:gd name="T9" fmla="*/ 0 h 3309"/>
                <a:gd name="T10" fmla="*/ 0 w 2574"/>
                <a:gd name="T11" fmla="*/ 0 h 3309"/>
                <a:gd name="T12" fmla="*/ 0 w 2574"/>
                <a:gd name="T13" fmla="*/ 0 h 3309"/>
                <a:gd name="T14" fmla="*/ 0 w 2574"/>
                <a:gd name="T15" fmla="*/ 0 h 3309"/>
                <a:gd name="T16" fmla="*/ 0 w 2574"/>
                <a:gd name="T17" fmla="*/ 0 h 3309"/>
                <a:gd name="T18" fmla="*/ 0 w 2574"/>
                <a:gd name="T19" fmla="*/ 0 h 3309"/>
                <a:gd name="T20" fmla="*/ 0 w 2574"/>
                <a:gd name="T21" fmla="*/ 0 h 3309"/>
                <a:gd name="T22" fmla="*/ 0 w 2574"/>
                <a:gd name="T23" fmla="*/ 0 h 3309"/>
                <a:gd name="T24" fmla="*/ 0 w 2574"/>
                <a:gd name="T25" fmla="*/ 0 h 3309"/>
                <a:gd name="T26" fmla="*/ 0 w 2574"/>
                <a:gd name="T27" fmla="*/ 0 h 3309"/>
                <a:gd name="T28" fmla="*/ 0 w 2574"/>
                <a:gd name="T29" fmla="*/ 0 h 3309"/>
                <a:gd name="T30" fmla="*/ 0 w 2574"/>
                <a:gd name="T31" fmla="*/ 0 h 3309"/>
                <a:gd name="T32" fmla="*/ 0 w 2574"/>
                <a:gd name="T33" fmla="*/ 0 h 3309"/>
                <a:gd name="T34" fmla="*/ 0 w 2574"/>
                <a:gd name="T35" fmla="*/ 0 h 3309"/>
                <a:gd name="T36" fmla="*/ 0 w 2574"/>
                <a:gd name="T37" fmla="*/ 0 h 3309"/>
                <a:gd name="T38" fmla="*/ 0 w 2574"/>
                <a:gd name="T39" fmla="*/ 0 h 3309"/>
                <a:gd name="T40" fmla="*/ 0 w 2574"/>
                <a:gd name="T41" fmla="*/ 0 h 3309"/>
                <a:gd name="T42" fmla="*/ 0 w 2574"/>
                <a:gd name="T43" fmla="*/ 0 h 3309"/>
                <a:gd name="T44" fmla="*/ 0 w 2574"/>
                <a:gd name="T45" fmla="*/ 0 h 3309"/>
                <a:gd name="T46" fmla="*/ 0 w 2574"/>
                <a:gd name="T47" fmla="*/ 0 h 3309"/>
                <a:gd name="T48" fmla="*/ 0 w 2574"/>
                <a:gd name="T49" fmla="*/ 0 h 3309"/>
                <a:gd name="T50" fmla="*/ 0 w 2574"/>
                <a:gd name="T51" fmla="*/ 0 h 3309"/>
                <a:gd name="T52" fmla="*/ 0 w 2574"/>
                <a:gd name="T53" fmla="*/ 0 h 3309"/>
                <a:gd name="T54" fmla="*/ 0 w 2574"/>
                <a:gd name="T55" fmla="*/ 0 h 3309"/>
                <a:gd name="T56" fmla="*/ 0 w 2574"/>
                <a:gd name="T57" fmla="*/ 0 h 3309"/>
                <a:gd name="T58" fmla="*/ 0 w 2574"/>
                <a:gd name="T59" fmla="*/ 0 h 3309"/>
                <a:gd name="T60" fmla="*/ 0 w 2574"/>
                <a:gd name="T61" fmla="*/ 0 h 3309"/>
                <a:gd name="T62" fmla="*/ 0 w 2574"/>
                <a:gd name="T63" fmla="*/ 0 h 3309"/>
                <a:gd name="T64" fmla="*/ 0 w 2574"/>
                <a:gd name="T65" fmla="*/ 0 h 3309"/>
                <a:gd name="T66" fmla="*/ 0 w 2574"/>
                <a:gd name="T67" fmla="*/ 0 h 3309"/>
                <a:gd name="T68" fmla="*/ 0 w 2574"/>
                <a:gd name="T69" fmla="*/ 0 h 3309"/>
                <a:gd name="T70" fmla="*/ 0 w 2574"/>
                <a:gd name="T71" fmla="*/ 0 h 3309"/>
                <a:gd name="T72" fmla="*/ 0 w 2574"/>
                <a:gd name="T73" fmla="*/ 0 h 3309"/>
                <a:gd name="T74" fmla="*/ 0 w 2574"/>
                <a:gd name="T75" fmla="*/ 0 h 3309"/>
                <a:gd name="T76" fmla="*/ 0 w 2574"/>
                <a:gd name="T77" fmla="*/ 0 h 3309"/>
                <a:gd name="T78" fmla="*/ 0 w 2574"/>
                <a:gd name="T79" fmla="*/ 0 h 3309"/>
                <a:gd name="T80" fmla="*/ 0 w 2574"/>
                <a:gd name="T81" fmla="*/ 0 h 3309"/>
                <a:gd name="T82" fmla="*/ 0 w 2574"/>
                <a:gd name="T83" fmla="*/ 0 h 3309"/>
                <a:gd name="T84" fmla="*/ 0 w 2574"/>
                <a:gd name="T85" fmla="*/ 0 h 3309"/>
                <a:gd name="T86" fmla="*/ 0 w 2574"/>
                <a:gd name="T87" fmla="*/ 0 h 3309"/>
                <a:gd name="T88" fmla="*/ 0 w 2574"/>
                <a:gd name="T89" fmla="*/ 0 h 3309"/>
                <a:gd name="T90" fmla="*/ 0 w 2574"/>
                <a:gd name="T91" fmla="*/ 0 h 3309"/>
                <a:gd name="T92" fmla="*/ 0 w 2574"/>
                <a:gd name="T93" fmla="*/ 0 h 3309"/>
                <a:gd name="T94" fmla="*/ 0 w 2574"/>
                <a:gd name="T95" fmla="*/ 0 h 3309"/>
                <a:gd name="T96" fmla="*/ 0 w 2574"/>
                <a:gd name="T97" fmla="*/ 0 h 3309"/>
                <a:gd name="T98" fmla="*/ 0 w 2574"/>
                <a:gd name="T99" fmla="*/ 0 h 3309"/>
                <a:gd name="T100" fmla="*/ 0 w 2574"/>
                <a:gd name="T101" fmla="*/ 0 h 3309"/>
                <a:gd name="T102" fmla="*/ 0 w 2574"/>
                <a:gd name="T103" fmla="*/ 0 h 3309"/>
                <a:gd name="T104" fmla="*/ 0 w 2574"/>
                <a:gd name="T105" fmla="*/ 0 h 3309"/>
                <a:gd name="T106" fmla="*/ 0 w 2574"/>
                <a:gd name="T107" fmla="*/ 0 h 3309"/>
                <a:gd name="T108" fmla="*/ 0 w 2574"/>
                <a:gd name="T109" fmla="*/ 0 h 3309"/>
                <a:gd name="T110" fmla="*/ 0 w 2574"/>
                <a:gd name="T111" fmla="*/ 0 h 3309"/>
                <a:gd name="T112" fmla="*/ 0 w 2574"/>
                <a:gd name="T113" fmla="*/ 0 h 3309"/>
                <a:gd name="T114" fmla="*/ 0 w 2574"/>
                <a:gd name="T115" fmla="*/ 0 h 3309"/>
                <a:gd name="T116" fmla="*/ 0 w 2574"/>
                <a:gd name="T117" fmla="*/ 0 h 33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574"/>
                <a:gd name="T178" fmla="*/ 0 h 3309"/>
                <a:gd name="T179" fmla="*/ 2574 w 2574"/>
                <a:gd name="T180" fmla="*/ 3309 h 33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574" h="3309">
                  <a:moveTo>
                    <a:pt x="1287" y="1452"/>
                  </a:moveTo>
                  <a:lnTo>
                    <a:pt x="1372" y="1455"/>
                  </a:lnTo>
                  <a:lnTo>
                    <a:pt x="1454" y="1466"/>
                  </a:lnTo>
                  <a:lnTo>
                    <a:pt x="1536" y="1485"/>
                  </a:lnTo>
                  <a:lnTo>
                    <a:pt x="1616" y="1509"/>
                  </a:lnTo>
                  <a:lnTo>
                    <a:pt x="1694" y="1541"/>
                  </a:lnTo>
                  <a:lnTo>
                    <a:pt x="1770" y="1579"/>
                  </a:lnTo>
                  <a:lnTo>
                    <a:pt x="1843" y="1623"/>
                  </a:lnTo>
                  <a:lnTo>
                    <a:pt x="1914" y="1673"/>
                  </a:lnTo>
                  <a:lnTo>
                    <a:pt x="1982" y="1730"/>
                  </a:lnTo>
                  <a:lnTo>
                    <a:pt x="2047" y="1791"/>
                  </a:lnTo>
                  <a:lnTo>
                    <a:pt x="2109" y="1858"/>
                  </a:lnTo>
                  <a:lnTo>
                    <a:pt x="2168" y="1929"/>
                  </a:lnTo>
                  <a:lnTo>
                    <a:pt x="2225" y="2005"/>
                  </a:lnTo>
                  <a:lnTo>
                    <a:pt x="2277" y="2087"/>
                  </a:lnTo>
                  <a:lnTo>
                    <a:pt x="2326" y="2172"/>
                  </a:lnTo>
                  <a:lnTo>
                    <a:pt x="2370" y="2262"/>
                  </a:lnTo>
                  <a:lnTo>
                    <a:pt x="2411" y="2355"/>
                  </a:lnTo>
                  <a:lnTo>
                    <a:pt x="2448" y="2451"/>
                  </a:lnTo>
                  <a:lnTo>
                    <a:pt x="2480" y="2552"/>
                  </a:lnTo>
                  <a:lnTo>
                    <a:pt x="2508" y="2655"/>
                  </a:lnTo>
                  <a:lnTo>
                    <a:pt x="2531" y="2762"/>
                  </a:lnTo>
                  <a:lnTo>
                    <a:pt x="2549" y="2871"/>
                  </a:lnTo>
                  <a:lnTo>
                    <a:pt x="2563" y="2982"/>
                  </a:lnTo>
                  <a:lnTo>
                    <a:pt x="2571" y="3096"/>
                  </a:lnTo>
                  <a:lnTo>
                    <a:pt x="2574" y="3211"/>
                  </a:lnTo>
                  <a:lnTo>
                    <a:pt x="2572" y="3309"/>
                  </a:lnTo>
                  <a:lnTo>
                    <a:pt x="2" y="3309"/>
                  </a:lnTo>
                  <a:lnTo>
                    <a:pt x="0" y="3211"/>
                  </a:lnTo>
                  <a:lnTo>
                    <a:pt x="2" y="3096"/>
                  </a:lnTo>
                  <a:lnTo>
                    <a:pt x="11" y="2982"/>
                  </a:lnTo>
                  <a:lnTo>
                    <a:pt x="24" y="2871"/>
                  </a:lnTo>
                  <a:lnTo>
                    <a:pt x="42" y="2762"/>
                  </a:lnTo>
                  <a:lnTo>
                    <a:pt x="66" y="2655"/>
                  </a:lnTo>
                  <a:lnTo>
                    <a:pt x="93" y="2552"/>
                  </a:lnTo>
                  <a:lnTo>
                    <a:pt x="126" y="2451"/>
                  </a:lnTo>
                  <a:lnTo>
                    <a:pt x="162" y="2355"/>
                  </a:lnTo>
                  <a:lnTo>
                    <a:pt x="203" y="2262"/>
                  </a:lnTo>
                  <a:lnTo>
                    <a:pt x="248" y="2172"/>
                  </a:lnTo>
                  <a:lnTo>
                    <a:pt x="297" y="2087"/>
                  </a:lnTo>
                  <a:lnTo>
                    <a:pt x="349" y="2005"/>
                  </a:lnTo>
                  <a:lnTo>
                    <a:pt x="405" y="1929"/>
                  </a:lnTo>
                  <a:lnTo>
                    <a:pt x="464" y="1858"/>
                  </a:lnTo>
                  <a:lnTo>
                    <a:pt x="526" y="1791"/>
                  </a:lnTo>
                  <a:lnTo>
                    <a:pt x="592" y="1730"/>
                  </a:lnTo>
                  <a:lnTo>
                    <a:pt x="660" y="1673"/>
                  </a:lnTo>
                  <a:lnTo>
                    <a:pt x="732" y="1623"/>
                  </a:lnTo>
                  <a:lnTo>
                    <a:pt x="804" y="1579"/>
                  </a:lnTo>
                  <a:lnTo>
                    <a:pt x="880" y="1541"/>
                  </a:lnTo>
                  <a:lnTo>
                    <a:pt x="958" y="1509"/>
                  </a:lnTo>
                  <a:lnTo>
                    <a:pt x="1038" y="1485"/>
                  </a:lnTo>
                  <a:lnTo>
                    <a:pt x="1120" y="1466"/>
                  </a:lnTo>
                  <a:lnTo>
                    <a:pt x="1203" y="1455"/>
                  </a:lnTo>
                  <a:lnTo>
                    <a:pt x="1287" y="1452"/>
                  </a:lnTo>
                  <a:close/>
                  <a:moveTo>
                    <a:pt x="1299" y="0"/>
                  </a:moveTo>
                  <a:lnTo>
                    <a:pt x="1365" y="4"/>
                  </a:lnTo>
                  <a:lnTo>
                    <a:pt x="1430" y="13"/>
                  </a:lnTo>
                  <a:lnTo>
                    <a:pt x="1492" y="29"/>
                  </a:lnTo>
                  <a:lnTo>
                    <a:pt x="1552" y="50"/>
                  </a:lnTo>
                  <a:lnTo>
                    <a:pt x="1609" y="76"/>
                  </a:lnTo>
                  <a:lnTo>
                    <a:pt x="1662" y="108"/>
                  </a:lnTo>
                  <a:lnTo>
                    <a:pt x="1712" y="146"/>
                  </a:lnTo>
                  <a:lnTo>
                    <a:pt x="1759" y="186"/>
                  </a:lnTo>
                  <a:lnTo>
                    <a:pt x="1801" y="232"/>
                  </a:lnTo>
                  <a:lnTo>
                    <a:pt x="1838" y="281"/>
                  </a:lnTo>
                  <a:lnTo>
                    <a:pt x="1870" y="333"/>
                  </a:lnTo>
                  <a:lnTo>
                    <a:pt x="1898" y="388"/>
                  </a:lnTo>
                  <a:lnTo>
                    <a:pt x="1920" y="446"/>
                  </a:lnTo>
                  <a:lnTo>
                    <a:pt x="1936" y="508"/>
                  </a:lnTo>
                  <a:lnTo>
                    <a:pt x="1946" y="570"/>
                  </a:lnTo>
                  <a:lnTo>
                    <a:pt x="1949" y="635"/>
                  </a:lnTo>
                  <a:lnTo>
                    <a:pt x="1946" y="700"/>
                  </a:lnTo>
                  <a:lnTo>
                    <a:pt x="1936" y="763"/>
                  </a:lnTo>
                  <a:lnTo>
                    <a:pt x="1920" y="824"/>
                  </a:lnTo>
                  <a:lnTo>
                    <a:pt x="1898" y="882"/>
                  </a:lnTo>
                  <a:lnTo>
                    <a:pt x="1870" y="938"/>
                  </a:lnTo>
                  <a:lnTo>
                    <a:pt x="1838" y="990"/>
                  </a:lnTo>
                  <a:lnTo>
                    <a:pt x="1801" y="1039"/>
                  </a:lnTo>
                  <a:lnTo>
                    <a:pt x="1759" y="1084"/>
                  </a:lnTo>
                  <a:lnTo>
                    <a:pt x="1712" y="1125"/>
                  </a:lnTo>
                  <a:lnTo>
                    <a:pt x="1662" y="1161"/>
                  </a:lnTo>
                  <a:lnTo>
                    <a:pt x="1609" y="1193"/>
                  </a:lnTo>
                  <a:lnTo>
                    <a:pt x="1552" y="1220"/>
                  </a:lnTo>
                  <a:lnTo>
                    <a:pt x="1492" y="1242"/>
                  </a:lnTo>
                  <a:lnTo>
                    <a:pt x="1430" y="1256"/>
                  </a:lnTo>
                  <a:lnTo>
                    <a:pt x="1365" y="1267"/>
                  </a:lnTo>
                  <a:lnTo>
                    <a:pt x="1299" y="1270"/>
                  </a:lnTo>
                  <a:lnTo>
                    <a:pt x="1232" y="1267"/>
                  </a:lnTo>
                  <a:lnTo>
                    <a:pt x="1167" y="1256"/>
                  </a:lnTo>
                  <a:lnTo>
                    <a:pt x="1106" y="1242"/>
                  </a:lnTo>
                  <a:lnTo>
                    <a:pt x="1046" y="1220"/>
                  </a:lnTo>
                  <a:lnTo>
                    <a:pt x="989" y="1193"/>
                  </a:lnTo>
                  <a:lnTo>
                    <a:pt x="936" y="1161"/>
                  </a:lnTo>
                  <a:lnTo>
                    <a:pt x="886" y="1125"/>
                  </a:lnTo>
                  <a:lnTo>
                    <a:pt x="840" y="1084"/>
                  </a:lnTo>
                  <a:lnTo>
                    <a:pt x="798" y="1039"/>
                  </a:lnTo>
                  <a:lnTo>
                    <a:pt x="760" y="990"/>
                  </a:lnTo>
                  <a:lnTo>
                    <a:pt x="727" y="938"/>
                  </a:lnTo>
                  <a:lnTo>
                    <a:pt x="700" y="882"/>
                  </a:lnTo>
                  <a:lnTo>
                    <a:pt x="678" y="824"/>
                  </a:lnTo>
                  <a:lnTo>
                    <a:pt x="663" y="763"/>
                  </a:lnTo>
                  <a:lnTo>
                    <a:pt x="652" y="700"/>
                  </a:lnTo>
                  <a:lnTo>
                    <a:pt x="649" y="635"/>
                  </a:lnTo>
                  <a:lnTo>
                    <a:pt x="652" y="570"/>
                  </a:lnTo>
                  <a:lnTo>
                    <a:pt x="663" y="508"/>
                  </a:lnTo>
                  <a:lnTo>
                    <a:pt x="678" y="446"/>
                  </a:lnTo>
                  <a:lnTo>
                    <a:pt x="700" y="388"/>
                  </a:lnTo>
                  <a:lnTo>
                    <a:pt x="727" y="333"/>
                  </a:lnTo>
                  <a:lnTo>
                    <a:pt x="760" y="281"/>
                  </a:lnTo>
                  <a:lnTo>
                    <a:pt x="798" y="232"/>
                  </a:lnTo>
                  <a:lnTo>
                    <a:pt x="840" y="186"/>
                  </a:lnTo>
                  <a:lnTo>
                    <a:pt x="886" y="146"/>
                  </a:lnTo>
                  <a:lnTo>
                    <a:pt x="936" y="108"/>
                  </a:lnTo>
                  <a:lnTo>
                    <a:pt x="989" y="76"/>
                  </a:lnTo>
                  <a:lnTo>
                    <a:pt x="1046" y="50"/>
                  </a:lnTo>
                  <a:lnTo>
                    <a:pt x="1106" y="29"/>
                  </a:lnTo>
                  <a:lnTo>
                    <a:pt x="1167" y="13"/>
                  </a:lnTo>
                  <a:lnTo>
                    <a:pt x="1232" y="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Freeform 230"/>
            <p:cNvSpPr>
              <a:spLocks noEditPoints="1"/>
            </p:cNvSpPr>
            <p:nvPr/>
          </p:nvSpPr>
          <p:spPr bwMode="gray">
            <a:xfrm>
              <a:off x="920483" y="4028730"/>
              <a:ext cx="111393" cy="190846"/>
            </a:xfrm>
            <a:custGeom>
              <a:avLst/>
              <a:gdLst>
                <a:gd name="T0" fmla="*/ 0 w 1284"/>
                <a:gd name="T1" fmla="*/ 0 h 2208"/>
                <a:gd name="T2" fmla="*/ 0 w 1284"/>
                <a:gd name="T3" fmla="*/ 0 h 2208"/>
                <a:gd name="T4" fmla="*/ 0 w 1284"/>
                <a:gd name="T5" fmla="*/ 0 h 2208"/>
                <a:gd name="T6" fmla="*/ 0 w 1284"/>
                <a:gd name="T7" fmla="*/ 0 h 2208"/>
                <a:gd name="T8" fmla="*/ 0 w 1284"/>
                <a:gd name="T9" fmla="*/ 0 h 2208"/>
                <a:gd name="T10" fmla="*/ 0 w 1284"/>
                <a:gd name="T11" fmla="*/ 0 h 2208"/>
                <a:gd name="T12" fmla="*/ 0 w 1284"/>
                <a:gd name="T13" fmla="*/ 0 h 2208"/>
                <a:gd name="T14" fmla="*/ 0 w 1284"/>
                <a:gd name="T15" fmla="*/ 0 h 2208"/>
                <a:gd name="T16" fmla="*/ 0 w 1284"/>
                <a:gd name="T17" fmla="*/ 0 h 2208"/>
                <a:gd name="T18" fmla="*/ 0 w 1284"/>
                <a:gd name="T19" fmla="*/ 0 h 2208"/>
                <a:gd name="T20" fmla="*/ 0 w 1284"/>
                <a:gd name="T21" fmla="*/ 0 h 2208"/>
                <a:gd name="T22" fmla="*/ 0 w 1284"/>
                <a:gd name="T23" fmla="*/ 0 h 2208"/>
                <a:gd name="T24" fmla="*/ 0 w 1284"/>
                <a:gd name="T25" fmla="*/ 0 h 2208"/>
                <a:gd name="T26" fmla="*/ 0 w 1284"/>
                <a:gd name="T27" fmla="*/ 0 h 2208"/>
                <a:gd name="T28" fmla="*/ 0 w 1284"/>
                <a:gd name="T29" fmla="*/ 0 h 2208"/>
                <a:gd name="T30" fmla="*/ 0 w 1284"/>
                <a:gd name="T31" fmla="*/ 0 h 2208"/>
                <a:gd name="T32" fmla="*/ 0 w 1284"/>
                <a:gd name="T33" fmla="*/ 0 h 2208"/>
                <a:gd name="T34" fmla="*/ 0 w 1284"/>
                <a:gd name="T35" fmla="*/ 0 h 2208"/>
                <a:gd name="T36" fmla="*/ 0 w 1284"/>
                <a:gd name="T37" fmla="*/ 0 h 2208"/>
                <a:gd name="T38" fmla="*/ 0 w 1284"/>
                <a:gd name="T39" fmla="*/ 0 h 2208"/>
                <a:gd name="T40" fmla="*/ 0 w 1284"/>
                <a:gd name="T41" fmla="*/ 0 h 2208"/>
                <a:gd name="T42" fmla="*/ 0 w 1284"/>
                <a:gd name="T43" fmla="*/ 0 h 2208"/>
                <a:gd name="T44" fmla="*/ 0 w 1284"/>
                <a:gd name="T45" fmla="*/ 0 h 2208"/>
                <a:gd name="T46" fmla="*/ 0 w 1284"/>
                <a:gd name="T47" fmla="*/ 0 h 2208"/>
                <a:gd name="T48" fmla="*/ 0 w 1284"/>
                <a:gd name="T49" fmla="*/ 0 h 2208"/>
                <a:gd name="T50" fmla="*/ 0 w 1284"/>
                <a:gd name="T51" fmla="*/ 0 h 2208"/>
                <a:gd name="T52" fmla="*/ 0 w 1284"/>
                <a:gd name="T53" fmla="*/ 0 h 2208"/>
                <a:gd name="T54" fmla="*/ 0 w 1284"/>
                <a:gd name="T55" fmla="*/ 0 h 2208"/>
                <a:gd name="T56" fmla="*/ 0 w 1284"/>
                <a:gd name="T57" fmla="*/ 0 h 2208"/>
                <a:gd name="T58" fmla="*/ 0 w 1284"/>
                <a:gd name="T59" fmla="*/ 0 h 2208"/>
                <a:gd name="T60" fmla="*/ 0 w 1284"/>
                <a:gd name="T61" fmla="*/ 0 h 2208"/>
                <a:gd name="T62" fmla="*/ 0 w 1284"/>
                <a:gd name="T63" fmla="*/ 0 h 2208"/>
                <a:gd name="T64" fmla="*/ 0 w 1284"/>
                <a:gd name="T65" fmla="*/ 0 h 2208"/>
                <a:gd name="T66" fmla="*/ 0 w 1284"/>
                <a:gd name="T67" fmla="*/ 0 h 2208"/>
                <a:gd name="T68" fmla="*/ 0 w 1284"/>
                <a:gd name="T69" fmla="*/ 0 h 2208"/>
                <a:gd name="T70" fmla="*/ 0 w 1284"/>
                <a:gd name="T71" fmla="*/ 0 h 2208"/>
                <a:gd name="T72" fmla="*/ 0 w 1284"/>
                <a:gd name="T73" fmla="*/ 0 h 2208"/>
                <a:gd name="T74" fmla="*/ 0 w 1284"/>
                <a:gd name="T75" fmla="*/ 0 h 2208"/>
                <a:gd name="T76" fmla="*/ 0 w 1284"/>
                <a:gd name="T77" fmla="*/ 0 h 2208"/>
                <a:gd name="T78" fmla="*/ 0 w 1284"/>
                <a:gd name="T79" fmla="*/ 0 h 2208"/>
                <a:gd name="T80" fmla="*/ 0 w 1284"/>
                <a:gd name="T81" fmla="*/ 0 h 2208"/>
                <a:gd name="T82" fmla="*/ 0 w 1284"/>
                <a:gd name="T83" fmla="*/ 0 h 2208"/>
                <a:gd name="T84" fmla="*/ 0 w 1284"/>
                <a:gd name="T85" fmla="*/ 0 h 2208"/>
                <a:gd name="T86" fmla="*/ 0 w 1284"/>
                <a:gd name="T87" fmla="*/ 0 h 2208"/>
                <a:gd name="T88" fmla="*/ 0 w 1284"/>
                <a:gd name="T89" fmla="*/ 0 h 220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4"/>
                <a:gd name="T136" fmla="*/ 0 h 2208"/>
                <a:gd name="T137" fmla="*/ 1284 w 1284"/>
                <a:gd name="T138" fmla="*/ 2208 h 220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4" h="2208">
                  <a:moveTo>
                    <a:pt x="425" y="969"/>
                  </a:moveTo>
                  <a:lnTo>
                    <a:pt x="492" y="972"/>
                  </a:lnTo>
                  <a:lnTo>
                    <a:pt x="558" y="982"/>
                  </a:lnTo>
                  <a:lnTo>
                    <a:pt x="623" y="999"/>
                  </a:lnTo>
                  <a:lnTo>
                    <a:pt x="684" y="1023"/>
                  </a:lnTo>
                  <a:lnTo>
                    <a:pt x="745" y="1053"/>
                  </a:lnTo>
                  <a:lnTo>
                    <a:pt x="803" y="1088"/>
                  </a:lnTo>
                  <a:lnTo>
                    <a:pt x="859" y="1129"/>
                  </a:lnTo>
                  <a:lnTo>
                    <a:pt x="912" y="1175"/>
                  </a:lnTo>
                  <a:lnTo>
                    <a:pt x="962" y="1226"/>
                  </a:lnTo>
                  <a:lnTo>
                    <a:pt x="1010" y="1283"/>
                  </a:lnTo>
                  <a:lnTo>
                    <a:pt x="1054" y="1343"/>
                  </a:lnTo>
                  <a:lnTo>
                    <a:pt x="1096" y="1409"/>
                  </a:lnTo>
                  <a:lnTo>
                    <a:pt x="1133" y="1477"/>
                  </a:lnTo>
                  <a:lnTo>
                    <a:pt x="1166" y="1551"/>
                  </a:lnTo>
                  <a:lnTo>
                    <a:pt x="1197" y="1627"/>
                  </a:lnTo>
                  <a:lnTo>
                    <a:pt x="1223" y="1706"/>
                  </a:lnTo>
                  <a:lnTo>
                    <a:pt x="1245" y="1789"/>
                  </a:lnTo>
                  <a:lnTo>
                    <a:pt x="1262" y="1874"/>
                  </a:lnTo>
                  <a:lnTo>
                    <a:pt x="1274" y="1962"/>
                  </a:lnTo>
                  <a:lnTo>
                    <a:pt x="1282" y="2051"/>
                  </a:lnTo>
                  <a:lnTo>
                    <a:pt x="1284" y="2143"/>
                  </a:lnTo>
                  <a:lnTo>
                    <a:pt x="1283" y="2208"/>
                  </a:lnTo>
                  <a:lnTo>
                    <a:pt x="503" y="2208"/>
                  </a:lnTo>
                  <a:lnTo>
                    <a:pt x="504" y="2111"/>
                  </a:lnTo>
                  <a:lnTo>
                    <a:pt x="501" y="1988"/>
                  </a:lnTo>
                  <a:lnTo>
                    <a:pt x="492" y="1865"/>
                  </a:lnTo>
                  <a:lnTo>
                    <a:pt x="479" y="1746"/>
                  </a:lnTo>
                  <a:lnTo>
                    <a:pt x="459" y="1629"/>
                  </a:lnTo>
                  <a:lnTo>
                    <a:pt x="436" y="1516"/>
                  </a:lnTo>
                  <a:lnTo>
                    <a:pt x="406" y="1405"/>
                  </a:lnTo>
                  <a:lnTo>
                    <a:pt x="372" y="1297"/>
                  </a:lnTo>
                  <a:lnTo>
                    <a:pt x="335" y="1192"/>
                  </a:lnTo>
                  <a:lnTo>
                    <a:pt x="292" y="1091"/>
                  </a:lnTo>
                  <a:lnTo>
                    <a:pt x="244" y="995"/>
                  </a:lnTo>
                  <a:lnTo>
                    <a:pt x="304" y="980"/>
                  </a:lnTo>
                  <a:lnTo>
                    <a:pt x="364" y="971"/>
                  </a:lnTo>
                  <a:lnTo>
                    <a:pt x="425" y="969"/>
                  </a:lnTo>
                  <a:close/>
                  <a:moveTo>
                    <a:pt x="433" y="0"/>
                  </a:moveTo>
                  <a:lnTo>
                    <a:pt x="488" y="3"/>
                  </a:lnTo>
                  <a:lnTo>
                    <a:pt x="540" y="13"/>
                  </a:lnTo>
                  <a:lnTo>
                    <a:pt x="590" y="29"/>
                  </a:lnTo>
                  <a:lnTo>
                    <a:pt x="638" y="50"/>
                  </a:lnTo>
                  <a:lnTo>
                    <a:pt x="681" y="76"/>
                  </a:lnTo>
                  <a:lnTo>
                    <a:pt x="722" y="108"/>
                  </a:lnTo>
                  <a:lnTo>
                    <a:pt x="758" y="143"/>
                  </a:lnTo>
                  <a:lnTo>
                    <a:pt x="790" y="183"/>
                  </a:lnTo>
                  <a:lnTo>
                    <a:pt x="816" y="225"/>
                  </a:lnTo>
                  <a:lnTo>
                    <a:pt x="837" y="271"/>
                  </a:lnTo>
                  <a:lnTo>
                    <a:pt x="853" y="320"/>
                  </a:lnTo>
                  <a:lnTo>
                    <a:pt x="863" y="371"/>
                  </a:lnTo>
                  <a:lnTo>
                    <a:pt x="867" y="424"/>
                  </a:lnTo>
                  <a:lnTo>
                    <a:pt x="863" y="478"/>
                  </a:lnTo>
                  <a:lnTo>
                    <a:pt x="853" y="529"/>
                  </a:lnTo>
                  <a:lnTo>
                    <a:pt x="837" y="577"/>
                  </a:lnTo>
                  <a:lnTo>
                    <a:pt x="816" y="623"/>
                  </a:lnTo>
                  <a:lnTo>
                    <a:pt x="790" y="666"/>
                  </a:lnTo>
                  <a:lnTo>
                    <a:pt x="758" y="706"/>
                  </a:lnTo>
                  <a:lnTo>
                    <a:pt x="722" y="741"/>
                  </a:lnTo>
                  <a:lnTo>
                    <a:pt x="681" y="771"/>
                  </a:lnTo>
                  <a:lnTo>
                    <a:pt x="638" y="798"/>
                  </a:lnTo>
                  <a:lnTo>
                    <a:pt x="590" y="819"/>
                  </a:lnTo>
                  <a:lnTo>
                    <a:pt x="540" y="835"/>
                  </a:lnTo>
                  <a:lnTo>
                    <a:pt x="488" y="844"/>
                  </a:lnTo>
                  <a:lnTo>
                    <a:pt x="433" y="847"/>
                  </a:lnTo>
                  <a:lnTo>
                    <a:pt x="379" y="844"/>
                  </a:lnTo>
                  <a:lnTo>
                    <a:pt x="327" y="835"/>
                  </a:lnTo>
                  <a:lnTo>
                    <a:pt x="277" y="819"/>
                  </a:lnTo>
                  <a:lnTo>
                    <a:pt x="229" y="798"/>
                  </a:lnTo>
                  <a:lnTo>
                    <a:pt x="186" y="771"/>
                  </a:lnTo>
                  <a:lnTo>
                    <a:pt x="145" y="741"/>
                  </a:lnTo>
                  <a:lnTo>
                    <a:pt x="109" y="706"/>
                  </a:lnTo>
                  <a:lnTo>
                    <a:pt x="77" y="666"/>
                  </a:lnTo>
                  <a:lnTo>
                    <a:pt x="51" y="623"/>
                  </a:lnTo>
                  <a:lnTo>
                    <a:pt x="29" y="577"/>
                  </a:lnTo>
                  <a:lnTo>
                    <a:pt x="14" y="529"/>
                  </a:lnTo>
                  <a:lnTo>
                    <a:pt x="3" y="478"/>
                  </a:lnTo>
                  <a:lnTo>
                    <a:pt x="0" y="424"/>
                  </a:lnTo>
                  <a:lnTo>
                    <a:pt x="3" y="371"/>
                  </a:lnTo>
                  <a:lnTo>
                    <a:pt x="14" y="320"/>
                  </a:lnTo>
                  <a:lnTo>
                    <a:pt x="29" y="271"/>
                  </a:lnTo>
                  <a:lnTo>
                    <a:pt x="51" y="225"/>
                  </a:lnTo>
                  <a:lnTo>
                    <a:pt x="77" y="183"/>
                  </a:lnTo>
                  <a:lnTo>
                    <a:pt x="109" y="143"/>
                  </a:lnTo>
                  <a:lnTo>
                    <a:pt x="145" y="108"/>
                  </a:lnTo>
                  <a:lnTo>
                    <a:pt x="186" y="76"/>
                  </a:lnTo>
                  <a:lnTo>
                    <a:pt x="229" y="50"/>
                  </a:lnTo>
                  <a:lnTo>
                    <a:pt x="277" y="29"/>
                  </a:lnTo>
                  <a:lnTo>
                    <a:pt x="327" y="13"/>
                  </a:lnTo>
                  <a:lnTo>
                    <a:pt x="379" y="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Rectangle 267"/>
            <p:cNvSpPr>
              <a:spLocks noChangeArrowheads="1"/>
            </p:cNvSpPr>
            <p:nvPr/>
          </p:nvSpPr>
          <p:spPr bwMode="auto">
            <a:xfrm>
              <a:off x="3363913" y="3859293"/>
              <a:ext cx="882650" cy="517525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2" name="Picture 48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" t="3873" r="1878" b="4314"/>
            <a:stretch>
              <a:fillRect/>
            </a:stretch>
          </p:blipFill>
          <p:spPr bwMode="gray">
            <a:xfrm>
              <a:off x="3392488" y="3886281"/>
              <a:ext cx="823913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Rectangle 268"/>
            <p:cNvSpPr>
              <a:spLocks noChangeArrowheads="1"/>
            </p:cNvSpPr>
            <p:nvPr/>
          </p:nvSpPr>
          <p:spPr bwMode="auto">
            <a:xfrm>
              <a:off x="3830638" y="4232356"/>
              <a:ext cx="882650" cy="517525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4" name="Picture 47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3" t="3609" r="2818" b="3961"/>
            <a:stretch>
              <a:fillRect/>
            </a:stretch>
          </p:blipFill>
          <p:spPr bwMode="gray">
            <a:xfrm>
              <a:off x="3859213" y="4259344"/>
              <a:ext cx="823913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277"/>
          <p:cNvSpPr>
            <a:spLocks noChangeArrowheads="1"/>
          </p:cNvSpPr>
          <p:nvPr/>
        </p:nvSpPr>
        <p:spPr bwMode="gray">
          <a:xfrm>
            <a:off x="5171119" y="2216708"/>
            <a:ext cx="1192213" cy="4054475"/>
          </a:xfrm>
          <a:prstGeom prst="rect">
            <a:avLst/>
          </a:prstGeom>
          <a:solidFill>
            <a:srgbClr val="005E9E"/>
          </a:solidFill>
          <a:ln>
            <a:noFill/>
          </a:ln>
          <a:extLst/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lang="ko-KR" altLang="en-US" sz="800" b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AutoShape 530"/>
          <p:cNvSpPr>
            <a:spLocks noChangeArrowheads="1"/>
          </p:cNvSpPr>
          <p:nvPr/>
        </p:nvSpPr>
        <p:spPr bwMode="gray">
          <a:xfrm>
            <a:off x="5328282" y="2656700"/>
            <a:ext cx="877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접근 제어</a:t>
            </a:r>
            <a:endParaRPr lang="en-US" altLang="ko-KR" sz="1200" dirty="0" smtClean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AutoShape 490"/>
          <p:cNvSpPr>
            <a:spLocks noChangeArrowheads="1"/>
          </p:cNvSpPr>
          <p:nvPr/>
        </p:nvSpPr>
        <p:spPr bwMode="auto">
          <a:xfrm>
            <a:off x="6501445" y="2656700"/>
            <a:ext cx="3011488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85725" indent="-85725" eaLnBrk="1" hangingPunct="1">
              <a:lnSpc>
                <a:spcPct val="110000"/>
              </a:lnSpc>
              <a:spcBef>
                <a:spcPct val="8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1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전행 </a:t>
            </a:r>
            <a:r>
              <a:rPr lang="en-US" altLang="ko-KR" sz="11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SSO</a:t>
            </a:r>
            <a:r>
              <a:rPr lang="ko-KR" altLang="en-US" sz="1100" b="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와</a:t>
            </a:r>
            <a:r>
              <a:rPr lang="ko-KR" altLang="en-US" sz="11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 연동하여 허가된 사용자만이 시스템에 접근 허용 </a:t>
            </a:r>
            <a:r>
              <a:rPr lang="en-US" altLang="ko-KR" sz="11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sz="1100" b="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로그인 관리</a:t>
            </a:r>
          </a:p>
        </p:txBody>
      </p:sp>
      <p:sp>
        <p:nvSpPr>
          <p:cNvPr id="14" name="AutoShape 530"/>
          <p:cNvSpPr>
            <a:spLocks noChangeArrowheads="1"/>
          </p:cNvSpPr>
          <p:nvPr/>
        </p:nvSpPr>
        <p:spPr bwMode="gray">
          <a:xfrm>
            <a:off x="5328282" y="4140376"/>
            <a:ext cx="8778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120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접근 제어</a:t>
            </a:r>
            <a:endParaRPr lang="ko-KR" altLang="ko-KR" sz="12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AutoShape 490"/>
          <p:cNvSpPr>
            <a:spLocks noChangeArrowheads="1"/>
          </p:cNvSpPr>
          <p:nvPr/>
        </p:nvSpPr>
        <p:spPr bwMode="auto">
          <a:xfrm>
            <a:off x="6501445" y="3789608"/>
            <a:ext cx="2800350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85725" indent="-85725" fontAlgn="base">
              <a:lnSpc>
                <a:spcPct val="110000"/>
              </a:lnSpc>
              <a:spcBef>
                <a:spcPct val="8000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현재 운영중인 </a:t>
            </a:r>
            <a:r>
              <a:rPr kumimoji="1" lang="en-US" altLang="ko-KR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DB </a:t>
            </a: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접근 제어와 연동하여 인가된 사용자만이 데이터에 접근 허용 </a:t>
            </a:r>
            <a:endParaRPr kumimoji="1" lang="en-US" altLang="ko-KR" sz="11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  <a:p>
            <a:pPr marL="85725" indent="-85725" fontAlgn="base">
              <a:lnSpc>
                <a:spcPct val="110000"/>
              </a:lnSpc>
              <a:spcBef>
                <a:spcPct val="8000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특정 </a:t>
            </a:r>
            <a:r>
              <a:rPr kumimoji="1" lang="en-US" altLang="ko-KR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DB </a:t>
            </a: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및 테이블에 대해 사용자별 소속 조직 및 직급별로 접근권한 제어</a:t>
            </a:r>
            <a:endParaRPr kumimoji="1" lang="en-US" altLang="ko-KR" sz="11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AutoShape 530"/>
          <p:cNvSpPr>
            <a:spLocks noChangeArrowheads="1"/>
          </p:cNvSpPr>
          <p:nvPr/>
        </p:nvSpPr>
        <p:spPr bwMode="gray">
          <a:xfrm>
            <a:off x="5328282" y="5396549"/>
            <a:ext cx="877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권한 제어</a:t>
            </a:r>
            <a:endParaRPr lang="ko-KR" altLang="ko-KR" sz="12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AutoShape 490"/>
          <p:cNvSpPr>
            <a:spLocks noChangeArrowheads="1"/>
          </p:cNvSpPr>
          <p:nvPr/>
        </p:nvSpPr>
        <p:spPr bwMode="auto">
          <a:xfrm>
            <a:off x="6501445" y="5396549"/>
            <a:ext cx="3011488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85725" indent="-85725" fontAlgn="base">
              <a:lnSpc>
                <a:spcPct val="110000"/>
              </a:lnSpc>
              <a:spcBef>
                <a:spcPct val="8000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사용자</a:t>
            </a:r>
            <a:r>
              <a:rPr kumimoji="1" lang="en-US" altLang="ko-KR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/</a:t>
            </a: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그룹별 접근 가능한 개체</a:t>
            </a:r>
            <a:r>
              <a:rPr kumimoji="1" lang="en-US" altLang="ko-KR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(</a:t>
            </a: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메뉴</a:t>
            </a:r>
            <a:r>
              <a:rPr kumimoji="1" lang="en-US" altLang="ko-KR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) </a:t>
            </a:r>
            <a:r>
              <a:rPr kumimoji="1" lang="ko-KR" altLang="en-US" sz="11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t>지정을 통한 권한 관리 기능 제공</a:t>
            </a:r>
            <a:endParaRPr kumimoji="1" lang="en-US" altLang="ko-KR" sz="11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Line 306"/>
          <p:cNvSpPr>
            <a:spLocks noChangeShapeType="1"/>
          </p:cNvSpPr>
          <p:nvPr/>
        </p:nvSpPr>
        <p:spPr bwMode="auto">
          <a:xfrm>
            <a:off x="6504620" y="3501568"/>
            <a:ext cx="3009900" cy="0"/>
          </a:xfrm>
          <a:prstGeom prst="line">
            <a:avLst/>
          </a:prstGeom>
          <a:noFill/>
          <a:ln w="6350">
            <a:solidFill>
              <a:srgbClr val="CDD1C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Line 310"/>
          <p:cNvSpPr>
            <a:spLocks noChangeShapeType="1"/>
          </p:cNvSpPr>
          <p:nvPr/>
        </p:nvSpPr>
        <p:spPr bwMode="auto">
          <a:xfrm>
            <a:off x="5277482" y="3501568"/>
            <a:ext cx="981075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Line 307"/>
          <p:cNvSpPr>
            <a:spLocks noChangeShapeType="1"/>
          </p:cNvSpPr>
          <p:nvPr/>
        </p:nvSpPr>
        <p:spPr bwMode="auto">
          <a:xfrm>
            <a:off x="6504620" y="4941768"/>
            <a:ext cx="3009900" cy="0"/>
          </a:xfrm>
          <a:prstGeom prst="line">
            <a:avLst/>
          </a:prstGeom>
          <a:noFill/>
          <a:ln w="6350">
            <a:solidFill>
              <a:srgbClr val="CDD1C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Line 311"/>
          <p:cNvSpPr>
            <a:spLocks noChangeShapeType="1"/>
          </p:cNvSpPr>
          <p:nvPr/>
        </p:nvSpPr>
        <p:spPr bwMode="auto">
          <a:xfrm>
            <a:off x="5277482" y="4941768"/>
            <a:ext cx="981075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34006" y="2298914"/>
            <a:ext cx="4370725" cy="1145238"/>
            <a:chOff x="369888" y="2348850"/>
            <a:chExt cx="4370725" cy="1145238"/>
          </a:xfrm>
        </p:grpSpPr>
        <p:sp>
          <p:nvSpPr>
            <p:cNvPr id="23" name="Rectangle 169"/>
            <p:cNvSpPr>
              <a:spLocks noChangeArrowheads="1"/>
            </p:cNvSpPr>
            <p:nvPr/>
          </p:nvSpPr>
          <p:spPr bwMode="gray">
            <a:xfrm>
              <a:off x="1846263" y="2349500"/>
              <a:ext cx="1103313" cy="1143000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Line 170"/>
            <p:cNvSpPr>
              <a:spLocks noChangeShapeType="1"/>
            </p:cNvSpPr>
            <p:nvPr/>
          </p:nvSpPr>
          <p:spPr bwMode="gray">
            <a:xfrm>
              <a:off x="1846263" y="2349500"/>
              <a:ext cx="0" cy="1144588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Line 171"/>
            <p:cNvSpPr>
              <a:spLocks noChangeShapeType="1"/>
            </p:cNvSpPr>
            <p:nvPr/>
          </p:nvSpPr>
          <p:spPr bwMode="gray">
            <a:xfrm>
              <a:off x="1271588" y="2922588"/>
              <a:ext cx="574675" cy="0"/>
            </a:xfrm>
            <a:prstGeom prst="line">
              <a:avLst/>
            </a:prstGeom>
            <a:noFill/>
            <a:ln w="12700">
              <a:solidFill>
                <a:srgbClr val="0091EA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Oval 173"/>
            <p:cNvSpPr>
              <a:spLocks noChangeArrowheads="1"/>
            </p:cNvSpPr>
            <p:nvPr/>
          </p:nvSpPr>
          <p:spPr bwMode="gray">
            <a:xfrm>
              <a:off x="369888" y="2419350"/>
              <a:ext cx="1003300" cy="10033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8826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7" name="Picture 174" descr="구"/>
            <p:cNvPicPr>
              <a:picLocks noChangeAspect="1" noChangeArrowheads="1"/>
            </p:cNvPicPr>
            <p:nvPr/>
          </p:nvPicPr>
          <p:blipFill>
            <a:blip r:embed="rId3"/>
            <a:srcRect t="49683"/>
            <a:stretch>
              <a:fillRect/>
            </a:stretch>
          </p:blipFill>
          <p:spPr bwMode="auto">
            <a:xfrm>
              <a:off x="406401" y="2917825"/>
              <a:ext cx="93027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16200000" algn="ctr" rotWithShape="0">
                <a:srgbClr val="0096F2"/>
              </a:outerShdw>
            </a:effectLst>
          </p:spPr>
        </p:pic>
        <p:sp>
          <p:nvSpPr>
            <p:cNvPr id="28" name="AutoShape 110"/>
            <p:cNvSpPr>
              <a:spLocks noChangeArrowheads="1"/>
            </p:cNvSpPr>
            <p:nvPr/>
          </p:nvSpPr>
          <p:spPr bwMode="gray">
            <a:xfrm rot="10800000" flipH="1" flipV="1">
              <a:off x="628683" y="2971900"/>
              <a:ext cx="4857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</a:t>
              </a:r>
              <a:endParaRPr kumimoji="1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접근 제어</a:t>
              </a:r>
              <a:endParaRPr kumimoji="1" lang="en-US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Freeform 178"/>
            <p:cNvSpPr>
              <a:spLocks noEditPoints="1"/>
            </p:cNvSpPr>
            <p:nvPr/>
          </p:nvSpPr>
          <p:spPr bwMode="gray">
            <a:xfrm>
              <a:off x="679451" y="2535238"/>
              <a:ext cx="255733" cy="255773"/>
            </a:xfrm>
            <a:custGeom>
              <a:avLst/>
              <a:gdLst>
                <a:gd name="T0" fmla="*/ 8 w 2274"/>
                <a:gd name="T1" fmla="*/ 5 h 2274"/>
                <a:gd name="T2" fmla="*/ 7 w 2274"/>
                <a:gd name="T3" fmla="*/ 6 h 2274"/>
                <a:gd name="T4" fmla="*/ 6 w 2274"/>
                <a:gd name="T5" fmla="*/ 7 h 2274"/>
                <a:gd name="T6" fmla="*/ 5 w 2274"/>
                <a:gd name="T7" fmla="*/ 8 h 2274"/>
                <a:gd name="T8" fmla="*/ 5 w 2274"/>
                <a:gd name="T9" fmla="*/ 9 h 2274"/>
                <a:gd name="T10" fmla="*/ 5 w 2274"/>
                <a:gd name="T11" fmla="*/ 10 h 2274"/>
                <a:gd name="T12" fmla="*/ 6 w 2274"/>
                <a:gd name="T13" fmla="*/ 11 h 2274"/>
                <a:gd name="T14" fmla="*/ 7 w 2274"/>
                <a:gd name="T15" fmla="*/ 12 h 2274"/>
                <a:gd name="T16" fmla="*/ 9 w 2274"/>
                <a:gd name="T17" fmla="*/ 13 h 2274"/>
                <a:gd name="T18" fmla="*/ 9 w 2274"/>
                <a:gd name="T19" fmla="*/ 13 h 2274"/>
                <a:gd name="T20" fmla="*/ 11 w 2274"/>
                <a:gd name="T21" fmla="*/ 12 h 2274"/>
                <a:gd name="T22" fmla="*/ 12 w 2274"/>
                <a:gd name="T23" fmla="*/ 12 h 2274"/>
                <a:gd name="T24" fmla="*/ 12 w 2274"/>
                <a:gd name="T25" fmla="*/ 10 h 2274"/>
                <a:gd name="T26" fmla="*/ 13 w 2274"/>
                <a:gd name="T27" fmla="*/ 9 h 2274"/>
                <a:gd name="T28" fmla="*/ 13 w 2274"/>
                <a:gd name="T29" fmla="*/ 8 h 2274"/>
                <a:gd name="T30" fmla="*/ 12 w 2274"/>
                <a:gd name="T31" fmla="*/ 7 h 2274"/>
                <a:gd name="T32" fmla="*/ 11 w 2274"/>
                <a:gd name="T33" fmla="*/ 6 h 2274"/>
                <a:gd name="T34" fmla="*/ 10 w 2274"/>
                <a:gd name="T35" fmla="*/ 5 h 2274"/>
                <a:gd name="T36" fmla="*/ 9 w 2274"/>
                <a:gd name="T37" fmla="*/ 5 h 2274"/>
                <a:gd name="T38" fmla="*/ 10 w 2274"/>
                <a:gd name="T39" fmla="*/ 1 h 2274"/>
                <a:gd name="T40" fmla="*/ 11 w 2274"/>
                <a:gd name="T41" fmla="*/ 1 h 2274"/>
                <a:gd name="T42" fmla="*/ 12 w 2274"/>
                <a:gd name="T43" fmla="*/ 3 h 2274"/>
                <a:gd name="T44" fmla="*/ 14 w 2274"/>
                <a:gd name="T45" fmla="*/ 2 h 2274"/>
                <a:gd name="T46" fmla="*/ 14 w 2274"/>
                <a:gd name="T47" fmla="*/ 2 h 2274"/>
                <a:gd name="T48" fmla="*/ 17 w 2274"/>
                <a:gd name="T49" fmla="*/ 4 h 2274"/>
                <a:gd name="T50" fmla="*/ 17 w 2274"/>
                <a:gd name="T51" fmla="*/ 4 h 2274"/>
                <a:gd name="T52" fmla="*/ 15 w 2274"/>
                <a:gd name="T53" fmla="*/ 6 h 2274"/>
                <a:gd name="T54" fmla="*/ 16 w 2274"/>
                <a:gd name="T55" fmla="*/ 7 h 2274"/>
                <a:gd name="T56" fmla="*/ 18 w 2274"/>
                <a:gd name="T57" fmla="*/ 7 h 2274"/>
                <a:gd name="T58" fmla="*/ 18 w 2274"/>
                <a:gd name="T59" fmla="*/ 10 h 2274"/>
                <a:gd name="T60" fmla="*/ 18 w 2274"/>
                <a:gd name="T61" fmla="*/ 10 h 2274"/>
                <a:gd name="T62" fmla="*/ 15 w 2274"/>
                <a:gd name="T63" fmla="*/ 11 h 2274"/>
                <a:gd name="T64" fmla="*/ 17 w 2274"/>
                <a:gd name="T65" fmla="*/ 14 h 2274"/>
                <a:gd name="T66" fmla="*/ 17 w 2274"/>
                <a:gd name="T67" fmla="*/ 14 h 2274"/>
                <a:gd name="T68" fmla="*/ 14 w 2274"/>
                <a:gd name="T69" fmla="*/ 17 h 2274"/>
                <a:gd name="T70" fmla="*/ 14 w 2274"/>
                <a:gd name="T71" fmla="*/ 17 h 2274"/>
                <a:gd name="T72" fmla="*/ 12 w 2274"/>
                <a:gd name="T73" fmla="*/ 15 h 2274"/>
                <a:gd name="T74" fmla="*/ 11 w 2274"/>
                <a:gd name="T75" fmla="*/ 15 h 2274"/>
                <a:gd name="T76" fmla="*/ 11 w 2274"/>
                <a:gd name="T77" fmla="*/ 18 h 2274"/>
                <a:gd name="T78" fmla="*/ 10 w 2274"/>
                <a:gd name="T79" fmla="*/ 18 h 2274"/>
                <a:gd name="T80" fmla="*/ 7 w 2274"/>
                <a:gd name="T81" fmla="*/ 18 h 2274"/>
                <a:gd name="T82" fmla="*/ 7 w 2274"/>
                <a:gd name="T83" fmla="*/ 16 h 2274"/>
                <a:gd name="T84" fmla="*/ 6 w 2274"/>
                <a:gd name="T85" fmla="*/ 15 h 2274"/>
                <a:gd name="T86" fmla="*/ 4 w 2274"/>
                <a:gd name="T87" fmla="*/ 17 h 2274"/>
                <a:gd name="T88" fmla="*/ 3 w 2274"/>
                <a:gd name="T89" fmla="*/ 17 h 2274"/>
                <a:gd name="T90" fmla="*/ 2 w 2274"/>
                <a:gd name="T91" fmla="*/ 14 h 2274"/>
                <a:gd name="T92" fmla="*/ 2 w 2274"/>
                <a:gd name="T93" fmla="*/ 14 h 2274"/>
                <a:gd name="T94" fmla="*/ 3 w 2274"/>
                <a:gd name="T95" fmla="*/ 12 h 2274"/>
                <a:gd name="T96" fmla="*/ 1 w 2274"/>
                <a:gd name="T97" fmla="*/ 11 h 2274"/>
                <a:gd name="T98" fmla="*/ 1 w 2274"/>
                <a:gd name="T99" fmla="*/ 10 h 2274"/>
                <a:gd name="T100" fmla="*/ 1 w 2274"/>
                <a:gd name="T101" fmla="*/ 7 h 2274"/>
                <a:gd name="T102" fmla="*/ 1 w 2274"/>
                <a:gd name="T103" fmla="*/ 7 h 2274"/>
                <a:gd name="T104" fmla="*/ 3 w 2274"/>
                <a:gd name="T105" fmla="*/ 6 h 2274"/>
                <a:gd name="T106" fmla="*/ 2 w 2274"/>
                <a:gd name="T107" fmla="*/ 4 h 2274"/>
                <a:gd name="T108" fmla="*/ 2 w 2274"/>
                <a:gd name="T109" fmla="*/ 4 h 2274"/>
                <a:gd name="T110" fmla="*/ 4 w 2274"/>
                <a:gd name="T111" fmla="*/ 2 h 2274"/>
                <a:gd name="T112" fmla="*/ 4 w 2274"/>
                <a:gd name="T113" fmla="*/ 2 h 2274"/>
                <a:gd name="T114" fmla="*/ 6 w 2274"/>
                <a:gd name="T115" fmla="*/ 3 h 2274"/>
                <a:gd name="T116" fmla="*/ 7 w 2274"/>
                <a:gd name="T117" fmla="*/ 2 h 2274"/>
                <a:gd name="T118" fmla="*/ 7 w 2274"/>
                <a:gd name="T119" fmla="*/ 1 h 22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74"/>
                <a:gd name="T181" fmla="*/ 0 h 2274"/>
                <a:gd name="T182" fmla="*/ 2274 w 2274"/>
                <a:gd name="T183" fmla="*/ 2274 h 22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74" h="2274">
                  <a:moveTo>
                    <a:pt x="1138" y="638"/>
                  </a:moveTo>
                  <a:lnTo>
                    <a:pt x="1076" y="641"/>
                  </a:lnTo>
                  <a:lnTo>
                    <a:pt x="1017" y="652"/>
                  </a:lnTo>
                  <a:lnTo>
                    <a:pt x="961" y="671"/>
                  </a:lnTo>
                  <a:lnTo>
                    <a:pt x="909" y="693"/>
                  </a:lnTo>
                  <a:lnTo>
                    <a:pt x="858" y="723"/>
                  </a:lnTo>
                  <a:lnTo>
                    <a:pt x="813" y="758"/>
                  </a:lnTo>
                  <a:lnTo>
                    <a:pt x="771" y="799"/>
                  </a:lnTo>
                  <a:lnTo>
                    <a:pt x="734" y="842"/>
                  </a:lnTo>
                  <a:lnTo>
                    <a:pt x="704" y="891"/>
                  </a:lnTo>
                  <a:lnTo>
                    <a:pt x="678" y="943"/>
                  </a:lnTo>
                  <a:lnTo>
                    <a:pt x="661" y="988"/>
                  </a:lnTo>
                  <a:lnTo>
                    <a:pt x="649" y="1036"/>
                  </a:lnTo>
                  <a:lnTo>
                    <a:pt x="642" y="1085"/>
                  </a:lnTo>
                  <a:lnTo>
                    <a:pt x="639" y="1137"/>
                  </a:lnTo>
                  <a:lnTo>
                    <a:pt x="643" y="1198"/>
                  </a:lnTo>
                  <a:lnTo>
                    <a:pt x="653" y="1257"/>
                  </a:lnTo>
                  <a:lnTo>
                    <a:pt x="671" y="1313"/>
                  </a:lnTo>
                  <a:lnTo>
                    <a:pt x="694" y="1367"/>
                  </a:lnTo>
                  <a:lnTo>
                    <a:pt x="723" y="1416"/>
                  </a:lnTo>
                  <a:lnTo>
                    <a:pt x="758" y="1462"/>
                  </a:lnTo>
                  <a:lnTo>
                    <a:pt x="799" y="1503"/>
                  </a:lnTo>
                  <a:lnTo>
                    <a:pt x="843" y="1540"/>
                  </a:lnTo>
                  <a:lnTo>
                    <a:pt x="892" y="1571"/>
                  </a:lnTo>
                  <a:lnTo>
                    <a:pt x="944" y="1597"/>
                  </a:lnTo>
                  <a:lnTo>
                    <a:pt x="989" y="1614"/>
                  </a:lnTo>
                  <a:lnTo>
                    <a:pt x="1037" y="1625"/>
                  </a:lnTo>
                  <a:lnTo>
                    <a:pt x="1086" y="1634"/>
                  </a:lnTo>
                  <a:lnTo>
                    <a:pt x="1138" y="1637"/>
                  </a:lnTo>
                  <a:lnTo>
                    <a:pt x="1199" y="1632"/>
                  </a:lnTo>
                  <a:lnTo>
                    <a:pt x="1258" y="1621"/>
                  </a:lnTo>
                  <a:lnTo>
                    <a:pt x="1314" y="1604"/>
                  </a:lnTo>
                  <a:lnTo>
                    <a:pt x="1367" y="1580"/>
                  </a:lnTo>
                  <a:lnTo>
                    <a:pt x="1417" y="1551"/>
                  </a:lnTo>
                  <a:lnTo>
                    <a:pt x="1463" y="1516"/>
                  </a:lnTo>
                  <a:lnTo>
                    <a:pt x="1504" y="1476"/>
                  </a:lnTo>
                  <a:lnTo>
                    <a:pt x="1540" y="1431"/>
                  </a:lnTo>
                  <a:lnTo>
                    <a:pt x="1571" y="1384"/>
                  </a:lnTo>
                  <a:lnTo>
                    <a:pt x="1598" y="1331"/>
                  </a:lnTo>
                  <a:lnTo>
                    <a:pt x="1615" y="1285"/>
                  </a:lnTo>
                  <a:lnTo>
                    <a:pt x="1626" y="1237"/>
                  </a:lnTo>
                  <a:lnTo>
                    <a:pt x="1635" y="1188"/>
                  </a:lnTo>
                  <a:lnTo>
                    <a:pt x="1637" y="1137"/>
                  </a:lnTo>
                  <a:lnTo>
                    <a:pt x="1633" y="1076"/>
                  </a:lnTo>
                  <a:lnTo>
                    <a:pt x="1622" y="1017"/>
                  </a:lnTo>
                  <a:lnTo>
                    <a:pt x="1605" y="960"/>
                  </a:lnTo>
                  <a:lnTo>
                    <a:pt x="1581" y="908"/>
                  </a:lnTo>
                  <a:lnTo>
                    <a:pt x="1552" y="858"/>
                  </a:lnTo>
                  <a:lnTo>
                    <a:pt x="1516" y="813"/>
                  </a:lnTo>
                  <a:lnTo>
                    <a:pt x="1477" y="770"/>
                  </a:lnTo>
                  <a:lnTo>
                    <a:pt x="1432" y="734"/>
                  </a:lnTo>
                  <a:lnTo>
                    <a:pt x="1384" y="703"/>
                  </a:lnTo>
                  <a:lnTo>
                    <a:pt x="1332" y="678"/>
                  </a:lnTo>
                  <a:lnTo>
                    <a:pt x="1286" y="661"/>
                  </a:lnTo>
                  <a:lnTo>
                    <a:pt x="1238" y="648"/>
                  </a:lnTo>
                  <a:lnTo>
                    <a:pt x="1189" y="641"/>
                  </a:lnTo>
                  <a:lnTo>
                    <a:pt x="1138" y="638"/>
                  </a:lnTo>
                  <a:close/>
                  <a:moveTo>
                    <a:pt x="981" y="0"/>
                  </a:moveTo>
                  <a:lnTo>
                    <a:pt x="1296" y="0"/>
                  </a:lnTo>
                  <a:lnTo>
                    <a:pt x="1315" y="4"/>
                  </a:lnTo>
                  <a:lnTo>
                    <a:pt x="1334" y="15"/>
                  </a:lnTo>
                  <a:lnTo>
                    <a:pt x="1345" y="32"/>
                  </a:lnTo>
                  <a:lnTo>
                    <a:pt x="1349" y="53"/>
                  </a:lnTo>
                  <a:lnTo>
                    <a:pt x="1393" y="288"/>
                  </a:lnTo>
                  <a:lnTo>
                    <a:pt x="1449" y="308"/>
                  </a:lnTo>
                  <a:lnTo>
                    <a:pt x="1504" y="330"/>
                  </a:lnTo>
                  <a:lnTo>
                    <a:pt x="1557" y="357"/>
                  </a:lnTo>
                  <a:lnTo>
                    <a:pt x="1754" y="222"/>
                  </a:lnTo>
                  <a:lnTo>
                    <a:pt x="1768" y="212"/>
                  </a:lnTo>
                  <a:lnTo>
                    <a:pt x="1785" y="207"/>
                  </a:lnTo>
                  <a:lnTo>
                    <a:pt x="1801" y="207"/>
                  </a:lnTo>
                  <a:lnTo>
                    <a:pt x="1816" y="212"/>
                  </a:lnTo>
                  <a:lnTo>
                    <a:pt x="1830" y="222"/>
                  </a:lnTo>
                  <a:lnTo>
                    <a:pt x="2054" y="444"/>
                  </a:lnTo>
                  <a:lnTo>
                    <a:pt x="2064" y="458"/>
                  </a:lnTo>
                  <a:lnTo>
                    <a:pt x="2068" y="474"/>
                  </a:lnTo>
                  <a:lnTo>
                    <a:pt x="2068" y="491"/>
                  </a:lnTo>
                  <a:lnTo>
                    <a:pt x="2064" y="506"/>
                  </a:lnTo>
                  <a:lnTo>
                    <a:pt x="2054" y="520"/>
                  </a:lnTo>
                  <a:lnTo>
                    <a:pt x="1919" y="717"/>
                  </a:lnTo>
                  <a:lnTo>
                    <a:pt x="1937" y="755"/>
                  </a:lnTo>
                  <a:lnTo>
                    <a:pt x="1954" y="792"/>
                  </a:lnTo>
                  <a:lnTo>
                    <a:pt x="1971" y="837"/>
                  </a:lnTo>
                  <a:lnTo>
                    <a:pt x="1986" y="882"/>
                  </a:lnTo>
                  <a:lnTo>
                    <a:pt x="2221" y="927"/>
                  </a:lnTo>
                  <a:lnTo>
                    <a:pt x="2242" y="931"/>
                  </a:lnTo>
                  <a:lnTo>
                    <a:pt x="2259" y="942"/>
                  </a:lnTo>
                  <a:lnTo>
                    <a:pt x="2270" y="959"/>
                  </a:lnTo>
                  <a:lnTo>
                    <a:pt x="2274" y="980"/>
                  </a:lnTo>
                  <a:lnTo>
                    <a:pt x="2274" y="1295"/>
                  </a:lnTo>
                  <a:lnTo>
                    <a:pt x="2270" y="1315"/>
                  </a:lnTo>
                  <a:lnTo>
                    <a:pt x="2259" y="1333"/>
                  </a:lnTo>
                  <a:lnTo>
                    <a:pt x="2242" y="1344"/>
                  </a:lnTo>
                  <a:lnTo>
                    <a:pt x="2221" y="1348"/>
                  </a:lnTo>
                  <a:lnTo>
                    <a:pt x="1986" y="1392"/>
                  </a:lnTo>
                  <a:lnTo>
                    <a:pt x="1966" y="1448"/>
                  </a:lnTo>
                  <a:lnTo>
                    <a:pt x="1944" y="1503"/>
                  </a:lnTo>
                  <a:lnTo>
                    <a:pt x="1919" y="1556"/>
                  </a:lnTo>
                  <a:lnTo>
                    <a:pt x="2054" y="1753"/>
                  </a:lnTo>
                  <a:lnTo>
                    <a:pt x="2064" y="1767"/>
                  </a:lnTo>
                  <a:lnTo>
                    <a:pt x="2068" y="1784"/>
                  </a:lnTo>
                  <a:lnTo>
                    <a:pt x="2068" y="1800"/>
                  </a:lnTo>
                  <a:lnTo>
                    <a:pt x="2064" y="1815"/>
                  </a:lnTo>
                  <a:lnTo>
                    <a:pt x="2054" y="1829"/>
                  </a:lnTo>
                  <a:lnTo>
                    <a:pt x="1830" y="2053"/>
                  </a:lnTo>
                  <a:lnTo>
                    <a:pt x="1816" y="2063"/>
                  </a:lnTo>
                  <a:lnTo>
                    <a:pt x="1801" y="2067"/>
                  </a:lnTo>
                  <a:lnTo>
                    <a:pt x="1785" y="2067"/>
                  </a:lnTo>
                  <a:lnTo>
                    <a:pt x="1768" y="2063"/>
                  </a:lnTo>
                  <a:lnTo>
                    <a:pt x="1754" y="2053"/>
                  </a:lnTo>
                  <a:lnTo>
                    <a:pt x="1557" y="1918"/>
                  </a:lnTo>
                  <a:lnTo>
                    <a:pt x="1521" y="1936"/>
                  </a:lnTo>
                  <a:lnTo>
                    <a:pt x="1483" y="1953"/>
                  </a:lnTo>
                  <a:lnTo>
                    <a:pt x="1438" y="1970"/>
                  </a:lnTo>
                  <a:lnTo>
                    <a:pt x="1393" y="1985"/>
                  </a:lnTo>
                  <a:lnTo>
                    <a:pt x="1349" y="2220"/>
                  </a:lnTo>
                  <a:lnTo>
                    <a:pt x="1345" y="2241"/>
                  </a:lnTo>
                  <a:lnTo>
                    <a:pt x="1334" y="2258"/>
                  </a:lnTo>
                  <a:lnTo>
                    <a:pt x="1315" y="2269"/>
                  </a:lnTo>
                  <a:lnTo>
                    <a:pt x="1296" y="2274"/>
                  </a:lnTo>
                  <a:lnTo>
                    <a:pt x="981" y="2274"/>
                  </a:lnTo>
                  <a:lnTo>
                    <a:pt x="960" y="2269"/>
                  </a:lnTo>
                  <a:lnTo>
                    <a:pt x="943" y="2258"/>
                  </a:lnTo>
                  <a:lnTo>
                    <a:pt x="931" y="2241"/>
                  </a:lnTo>
                  <a:lnTo>
                    <a:pt x="927" y="2220"/>
                  </a:lnTo>
                  <a:lnTo>
                    <a:pt x="882" y="1985"/>
                  </a:lnTo>
                  <a:lnTo>
                    <a:pt x="826" y="1966"/>
                  </a:lnTo>
                  <a:lnTo>
                    <a:pt x="771" y="1943"/>
                  </a:lnTo>
                  <a:lnTo>
                    <a:pt x="718" y="1918"/>
                  </a:lnTo>
                  <a:lnTo>
                    <a:pt x="521" y="2053"/>
                  </a:lnTo>
                  <a:lnTo>
                    <a:pt x="507" y="2063"/>
                  </a:lnTo>
                  <a:lnTo>
                    <a:pt x="491" y="2067"/>
                  </a:lnTo>
                  <a:lnTo>
                    <a:pt x="474" y="2067"/>
                  </a:lnTo>
                  <a:lnTo>
                    <a:pt x="459" y="2063"/>
                  </a:lnTo>
                  <a:lnTo>
                    <a:pt x="445" y="2053"/>
                  </a:lnTo>
                  <a:lnTo>
                    <a:pt x="223" y="1829"/>
                  </a:lnTo>
                  <a:lnTo>
                    <a:pt x="213" y="1815"/>
                  </a:lnTo>
                  <a:lnTo>
                    <a:pt x="207" y="1800"/>
                  </a:lnTo>
                  <a:lnTo>
                    <a:pt x="207" y="1784"/>
                  </a:lnTo>
                  <a:lnTo>
                    <a:pt x="213" y="1767"/>
                  </a:lnTo>
                  <a:lnTo>
                    <a:pt x="223" y="1753"/>
                  </a:lnTo>
                  <a:lnTo>
                    <a:pt x="358" y="1556"/>
                  </a:lnTo>
                  <a:lnTo>
                    <a:pt x="338" y="1520"/>
                  </a:lnTo>
                  <a:lnTo>
                    <a:pt x="321" y="1482"/>
                  </a:lnTo>
                  <a:lnTo>
                    <a:pt x="304" y="1437"/>
                  </a:lnTo>
                  <a:lnTo>
                    <a:pt x="289" y="1392"/>
                  </a:lnTo>
                  <a:lnTo>
                    <a:pt x="54" y="1348"/>
                  </a:lnTo>
                  <a:lnTo>
                    <a:pt x="33" y="1344"/>
                  </a:lnTo>
                  <a:lnTo>
                    <a:pt x="16" y="1333"/>
                  </a:lnTo>
                  <a:lnTo>
                    <a:pt x="5" y="1315"/>
                  </a:lnTo>
                  <a:lnTo>
                    <a:pt x="0" y="1295"/>
                  </a:lnTo>
                  <a:lnTo>
                    <a:pt x="0" y="980"/>
                  </a:lnTo>
                  <a:lnTo>
                    <a:pt x="5" y="959"/>
                  </a:lnTo>
                  <a:lnTo>
                    <a:pt x="16" y="942"/>
                  </a:lnTo>
                  <a:lnTo>
                    <a:pt x="33" y="931"/>
                  </a:lnTo>
                  <a:lnTo>
                    <a:pt x="54" y="927"/>
                  </a:lnTo>
                  <a:lnTo>
                    <a:pt x="289" y="882"/>
                  </a:lnTo>
                  <a:lnTo>
                    <a:pt x="308" y="825"/>
                  </a:lnTo>
                  <a:lnTo>
                    <a:pt x="331" y="770"/>
                  </a:lnTo>
                  <a:lnTo>
                    <a:pt x="358" y="717"/>
                  </a:lnTo>
                  <a:lnTo>
                    <a:pt x="223" y="520"/>
                  </a:lnTo>
                  <a:lnTo>
                    <a:pt x="213" y="506"/>
                  </a:lnTo>
                  <a:lnTo>
                    <a:pt x="207" y="491"/>
                  </a:lnTo>
                  <a:lnTo>
                    <a:pt x="207" y="474"/>
                  </a:lnTo>
                  <a:lnTo>
                    <a:pt x="213" y="458"/>
                  </a:lnTo>
                  <a:lnTo>
                    <a:pt x="223" y="444"/>
                  </a:lnTo>
                  <a:lnTo>
                    <a:pt x="445" y="222"/>
                  </a:lnTo>
                  <a:lnTo>
                    <a:pt x="459" y="212"/>
                  </a:lnTo>
                  <a:lnTo>
                    <a:pt x="474" y="207"/>
                  </a:lnTo>
                  <a:lnTo>
                    <a:pt x="491" y="207"/>
                  </a:lnTo>
                  <a:lnTo>
                    <a:pt x="507" y="212"/>
                  </a:lnTo>
                  <a:lnTo>
                    <a:pt x="521" y="222"/>
                  </a:lnTo>
                  <a:lnTo>
                    <a:pt x="718" y="357"/>
                  </a:lnTo>
                  <a:lnTo>
                    <a:pt x="756" y="337"/>
                  </a:lnTo>
                  <a:lnTo>
                    <a:pt x="792" y="321"/>
                  </a:lnTo>
                  <a:lnTo>
                    <a:pt x="837" y="304"/>
                  </a:lnTo>
                  <a:lnTo>
                    <a:pt x="882" y="288"/>
                  </a:lnTo>
                  <a:lnTo>
                    <a:pt x="927" y="53"/>
                  </a:lnTo>
                  <a:lnTo>
                    <a:pt x="931" y="32"/>
                  </a:lnTo>
                  <a:lnTo>
                    <a:pt x="943" y="15"/>
                  </a:lnTo>
                  <a:lnTo>
                    <a:pt x="960" y="4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Freeform 179"/>
            <p:cNvSpPr>
              <a:spLocks noEditPoints="1"/>
            </p:cNvSpPr>
            <p:nvPr/>
          </p:nvSpPr>
          <p:spPr bwMode="gray">
            <a:xfrm>
              <a:off x="903921" y="2683483"/>
              <a:ext cx="158118" cy="158143"/>
            </a:xfrm>
            <a:custGeom>
              <a:avLst/>
              <a:gdLst>
                <a:gd name="T0" fmla="*/ 4 w 1407"/>
                <a:gd name="T1" fmla="*/ 3 h 1406"/>
                <a:gd name="T2" fmla="*/ 3 w 1407"/>
                <a:gd name="T3" fmla="*/ 4 h 1406"/>
                <a:gd name="T4" fmla="*/ 3 w 1407"/>
                <a:gd name="T5" fmla="*/ 5 h 1406"/>
                <a:gd name="T6" fmla="*/ 3 w 1407"/>
                <a:gd name="T7" fmla="*/ 5 h 1406"/>
                <a:gd name="T8" fmla="*/ 3 w 1407"/>
                <a:gd name="T9" fmla="*/ 7 h 1406"/>
                <a:gd name="T10" fmla="*/ 3 w 1407"/>
                <a:gd name="T11" fmla="*/ 7 h 1406"/>
                <a:gd name="T12" fmla="*/ 4 w 1407"/>
                <a:gd name="T13" fmla="*/ 8 h 1406"/>
                <a:gd name="T14" fmla="*/ 5 w 1407"/>
                <a:gd name="T15" fmla="*/ 8 h 1406"/>
                <a:gd name="T16" fmla="*/ 6 w 1407"/>
                <a:gd name="T17" fmla="*/ 7 h 1406"/>
                <a:gd name="T18" fmla="*/ 7 w 1407"/>
                <a:gd name="T19" fmla="*/ 7 h 1406"/>
                <a:gd name="T20" fmla="*/ 7 w 1407"/>
                <a:gd name="T21" fmla="*/ 6 h 1406"/>
                <a:gd name="T22" fmla="*/ 7 w 1407"/>
                <a:gd name="T23" fmla="*/ 5 h 1406"/>
                <a:gd name="T24" fmla="*/ 7 w 1407"/>
                <a:gd name="T25" fmla="*/ 4 h 1406"/>
                <a:gd name="T26" fmla="*/ 6 w 1407"/>
                <a:gd name="T27" fmla="*/ 3 h 1406"/>
                <a:gd name="T28" fmla="*/ 5 w 1407"/>
                <a:gd name="T29" fmla="*/ 3 h 1406"/>
                <a:gd name="T30" fmla="*/ 6 w 1407"/>
                <a:gd name="T31" fmla="*/ 1 h 1406"/>
                <a:gd name="T32" fmla="*/ 6 w 1407"/>
                <a:gd name="T33" fmla="*/ 1 h 1406"/>
                <a:gd name="T34" fmla="*/ 7 w 1407"/>
                <a:gd name="T35" fmla="*/ 2 h 1406"/>
                <a:gd name="T36" fmla="*/ 8 w 1407"/>
                <a:gd name="T37" fmla="*/ 1 h 1406"/>
                <a:gd name="T38" fmla="*/ 9 w 1407"/>
                <a:gd name="T39" fmla="*/ 3 h 1406"/>
                <a:gd name="T40" fmla="*/ 9 w 1407"/>
                <a:gd name="T41" fmla="*/ 3 h 1406"/>
                <a:gd name="T42" fmla="*/ 9 w 1407"/>
                <a:gd name="T43" fmla="*/ 4 h 1406"/>
                <a:gd name="T44" fmla="*/ 10 w 1407"/>
                <a:gd name="T45" fmla="*/ 5 h 1406"/>
                <a:gd name="T46" fmla="*/ 10 w 1407"/>
                <a:gd name="T47" fmla="*/ 5 h 1406"/>
                <a:gd name="T48" fmla="*/ 10 w 1407"/>
                <a:gd name="T49" fmla="*/ 6 h 1406"/>
                <a:gd name="T50" fmla="*/ 9 w 1407"/>
                <a:gd name="T51" fmla="*/ 7 h 1406"/>
                <a:gd name="T52" fmla="*/ 9 w 1407"/>
                <a:gd name="T53" fmla="*/ 9 h 1406"/>
                <a:gd name="T54" fmla="*/ 9 w 1407"/>
                <a:gd name="T55" fmla="*/ 9 h 1406"/>
                <a:gd name="T56" fmla="*/ 8 w 1407"/>
                <a:gd name="T57" fmla="*/ 10 h 1406"/>
                <a:gd name="T58" fmla="*/ 8 w 1407"/>
                <a:gd name="T59" fmla="*/ 10 h 1406"/>
                <a:gd name="T60" fmla="*/ 6 w 1407"/>
                <a:gd name="T61" fmla="*/ 10 h 1406"/>
                <a:gd name="T62" fmla="*/ 6 w 1407"/>
                <a:gd name="T63" fmla="*/ 11 h 1406"/>
                <a:gd name="T64" fmla="*/ 4 w 1407"/>
                <a:gd name="T65" fmla="*/ 11 h 1406"/>
                <a:gd name="T66" fmla="*/ 4 w 1407"/>
                <a:gd name="T67" fmla="*/ 11 h 1406"/>
                <a:gd name="T68" fmla="*/ 3 w 1407"/>
                <a:gd name="T69" fmla="*/ 10 h 1406"/>
                <a:gd name="T70" fmla="*/ 2 w 1407"/>
                <a:gd name="T71" fmla="*/ 10 h 1406"/>
                <a:gd name="T72" fmla="*/ 2 w 1407"/>
                <a:gd name="T73" fmla="*/ 10 h 1406"/>
                <a:gd name="T74" fmla="*/ 1 w 1407"/>
                <a:gd name="T75" fmla="*/ 9 h 1406"/>
                <a:gd name="T76" fmla="*/ 1 w 1407"/>
                <a:gd name="T77" fmla="*/ 8 h 1406"/>
                <a:gd name="T78" fmla="*/ 0 w 1407"/>
                <a:gd name="T79" fmla="*/ 7 h 1406"/>
                <a:gd name="T80" fmla="*/ 0 w 1407"/>
                <a:gd name="T81" fmla="*/ 6 h 1406"/>
                <a:gd name="T82" fmla="*/ 0 w 1407"/>
                <a:gd name="T83" fmla="*/ 5 h 1406"/>
                <a:gd name="T84" fmla="*/ 0 w 1407"/>
                <a:gd name="T85" fmla="*/ 5 h 1406"/>
                <a:gd name="T86" fmla="*/ 1 w 1407"/>
                <a:gd name="T87" fmla="*/ 3 h 1406"/>
                <a:gd name="T88" fmla="*/ 1 w 1407"/>
                <a:gd name="T89" fmla="*/ 3 h 1406"/>
                <a:gd name="T90" fmla="*/ 2 w 1407"/>
                <a:gd name="T91" fmla="*/ 1 h 1406"/>
                <a:gd name="T92" fmla="*/ 2 w 1407"/>
                <a:gd name="T93" fmla="*/ 1 h 1406"/>
                <a:gd name="T94" fmla="*/ 3 w 1407"/>
                <a:gd name="T95" fmla="*/ 2 h 1406"/>
                <a:gd name="T96" fmla="*/ 4 w 1407"/>
                <a:gd name="T97" fmla="*/ 1 h 1406"/>
                <a:gd name="T98" fmla="*/ 4 w 1407"/>
                <a:gd name="T99" fmla="*/ 0 h 14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07"/>
                <a:gd name="T151" fmla="*/ 0 h 1406"/>
                <a:gd name="T152" fmla="*/ 1407 w 1407"/>
                <a:gd name="T153" fmla="*/ 1406 h 14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07" h="1406">
                  <a:moveTo>
                    <a:pt x="704" y="395"/>
                  </a:moveTo>
                  <a:lnTo>
                    <a:pt x="656" y="398"/>
                  </a:lnTo>
                  <a:lnTo>
                    <a:pt x="612" y="408"/>
                  </a:lnTo>
                  <a:lnTo>
                    <a:pt x="570" y="425"/>
                  </a:lnTo>
                  <a:lnTo>
                    <a:pt x="531" y="447"/>
                  </a:lnTo>
                  <a:lnTo>
                    <a:pt x="495" y="475"/>
                  </a:lnTo>
                  <a:lnTo>
                    <a:pt x="466" y="506"/>
                  </a:lnTo>
                  <a:lnTo>
                    <a:pt x="439" y="543"/>
                  </a:lnTo>
                  <a:lnTo>
                    <a:pt x="420" y="584"/>
                  </a:lnTo>
                  <a:lnTo>
                    <a:pt x="405" y="622"/>
                  </a:lnTo>
                  <a:lnTo>
                    <a:pt x="398" y="661"/>
                  </a:lnTo>
                  <a:lnTo>
                    <a:pt x="396" y="703"/>
                  </a:lnTo>
                  <a:lnTo>
                    <a:pt x="398" y="751"/>
                  </a:lnTo>
                  <a:lnTo>
                    <a:pt x="408" y="794"/>
                  </a:lnTo>
                  <a:lnTo>
                    <a:pt x="425" y="837"/>
                  </a:lnTo>
                  <a:lnTo>
                    <a:pt x="448" y="876"/>
                  </a:lnTo>
                  <a:lnTo>
                    <a:pt x="474" y="910"/>
                  </a:lnTo>
                  <a:lnTo>
                    <a:pt x="507" y="941"/>
                  </a:lnTo>
                  <a:lnTo>
                    <a:pt x="543" y="967"/>
                  </a:lnTo>
                  <a:lnTo>
                    <a:pt x="584" y="987"/>
                  </a:lnTo>
                  <a:lnTo>
                    <a:pt x="622" y="1001"/>
                  </a:lnTo>
                  <a:lnTo>
                    <a:pt x="661" y="1008"/>
                  </a:lnTo>
                  <a:lnTo>
                    <a:pt x="704" y="1011"/>
                  </a:lnTo>
                  <a:lnTo>
                    <a:pt x="750" y="1008"/>
                  </a:lnTo>
                  <a:lnTo>
                    <a:pt x="795" y="998"/>
                  </a:lnTo>
                  <a:lnTo>
                    <a:pt x="837" y="981"/>
                  </a:lnTo>
                  <a:lnTo>
                    <a:pt x="875" y="959"/>
                  </a:lnTo>
                  <a:lnTo>
                    <a:pt x="910" y="931"/>
                  </a:lnTo>
                  <a:lnTo>
                    <a:pt x="941" y="900"/>
                  </a:lnTo>
                  <a:lnTo>
                    <a:pt x="968" y="863"/>
                  </a:lnTo>
                  <a:lnTo>
                    <a:pt x="988" y="823"/>
                  </a:lnTo>
                  <a:lnTo>
                    <a:pt x="1000" y="785"/>
                  </a:lnTo>
                  <a:lnTo>
                    <a:pt x="1009" y="745"/>
                  </a:lnTo>
                  <a:lnTo>
                    <a:pt x="1012" y="703"/>
                  </a:lnTo>
                  <a:lnTo>
                    <a:pt x="1009" y="655"/>
                  </a:lnTo>
                  <a:lnTo>
                    <a:pt x="998" y="612"/>
                  </a:lnTo>
                  <a:lnTo>
                    <a:pt x="982" y="569"/>
                  </a:lnTo>
                  <a:lnTo>
                    <a:pt x="960" y="530"/>
                  </a:lnTo>
                  <a:lnTo>
                    <a:pt x="931" y="495"/>
                  </a:lnTo>
                  <a:lnTo>
                    <a:pt x="899" y="465"/>
                  </a:lnTo>
                  <a:lnTo>
                    <a:pt x="864" y="439"/>
                  </a:lnTo>
                  <a:lnTo>
                    <a:pt x="823" y="419"/>
                  </a:lnTo>
                  <a:lnTo>
                    <a:pt x="785" y="405"/>
                  </a:lnTo>
                  <a:lnTo>
                    <a:pt x="746" y="398"/>
                  </a:lnTo>
                  <a:lnTo>
                    <a:pt x="704" y="395"/>
                  </a:lnTo>
                  <a:close/>
                  <a:moveTo>
                    <a:pt x="607" y="0"/>
                  </a:moveTo>
                  <a:lnTo>
                    <a:pt x="801" y="0"/>
                  </a:lnTo>
                  <a:lnTo>
                    <a:pt x="813" y="3"/>
                  </a:lnTo>
                  <a:lnTo>
                    <a:pt x="825" y="10"/>
                  </a:lnTo>
                  <a:lnTo>
                    <a:pt x="832" y="20"/>
                  </a:lnTo>
                  <a:lnTo>
                    <a:pt x="834" y="34"/>
                  </a:lnTo>
                  <a:lnTo>
                    <a:pt x="861" y="179"/>
                  </a:lnTo>
                  <a:lnTo>
                    <a:pt x="913" y="197"/>
                  </a:lnTo>
                  <a:lnTo>
                    <a:pt x="962" y="221"/>
                  </a:lnTo>
                  <a:lnTo>
                    <a:pt x="1085" y="138"/>
                  </a:lnTo>
                  <a:lnTo>
                    <a:pt x="1096" y="129"/>
                  </a:lnTo>
                  <a:lnTo>
                    <a:pt x="1109" y="128"/>
                  </a:lnTo>
                  <a:lnTo>
                    <a:pt x="1121" y="129"/>
                  </a:lnTo>
                  <a:lnTo>
                    <a:pt x="1131" y="138"/>
                  </a:lnTo>
                  <a:lnTo>
                    <a:pt x="1269" y="274"/>
                  </a:lnTo>
                  <a:lnTo>
                    <a:pt x="1276" y="285"/>
                  </a:lnTo>
                  <a:lnTo>
                    <a:pt x="1279" y="298"/>
                  </a:lnTo>
                  <a:lnTo>
                    <a:pt x="1276" y="311"/>
                  </a:lnTo>
                  <a:lnTo>
                    <a:pt x="1269" y="322"/>
                  </a:lnTo>
                  <a:lnTo>
                    <a:pt x="1186" y="444"/>
                  </a:lnTo>
                  <a:lnTo>
                    <a:pt x="1208" y="489"/>
                  </a:lnTo>
                  <a:lnTo>
                    <a:pt x="1228" y="546"/>
                  </a:lnTo>
                  <a:lnTo>
                    <a:pt x="1373" y="572"/>
                  </a:lnTo>
                  <a:lnTo>
                    <a:pt x="1386" y="575"/>
                  </a:lnTo>
                  <a:lnTo>
                    <a:pt x="1397" y="582"/>
                  </a:lnTo>
                  <a:lnTo>
                    <a:pt x="1404" y="593"/>
                  </a:lnTo>
                  <a:lnTo>
                    <a:pt x="1407" y="606"/>
                  </a:lnTo>
                  <a:lnTo>
                    <a:pt x="1407" y="800"/>
                  </a:lnTo>
                  <a:lnTo>
                    <a:pt x="1404" y="813"/>
                  </a:lnTo>
                  <a:lnTo>
                    <a:pt x="1397" y="824"/>
                  </a:lnTo>
                  <a:lnTo>
                    <a:pt x="1386" y="831"/>
                  </a:lnTo>
                  <a:lnTo>
                    <a:pt x="1373" y="834"/>
                  </a:lnTo>
                  <a:lnTo>
                    <a:pt x="1228" y="861"/>
                  </a:lnTo>
                  <a:lnTo>
                    <a:pt x="1210" y="913"/>
                  </a:lnTo>
                  <a:lnTo>
                    <a:pt x="1186" y="962"/>
                  </a:lnTo>
                  <a:lnTo>
                    <a:pt x="1269" y="1084"/>
                  </a:lnTo>
                  <a:lnTo>
                    <a:pt x="1276" y="1095"/>
                  </a:lnTo>
                  <a:lnTo>
                    <a:pt x="1279" y="1108"/>
                  </a:lnTo>
                  <a:lnTo>
                    <a:pt x="1276" y="1121"/>
                  </a:lnTo>
                  <a:lnTo>
                    <a:pt x="1269" y="1132"/>
                  </a:lnTo>
                  <a:lnTo>
                    <a:pt x="1131" y="1268"/>
                  </a:lnTo>
                  <a:lnTo>
                    <a:pt x="1121" y="1277"/>
                  </a:lnTo>
                  <a:lnTo>
                    <a:pt x="1109" y="1278"/>
                  </a:lnTo>
                  <a:lnTo>
                    <a:pt x="1096" y="1277"/>
                  </a:lnTo>
                  <a:lnTo>
                    <a:pt x="1085" y="1268"/>
                  </a:lnTo>
                  <a:lnTo>
                    <a:pt x="962" y="1185"/>
                  </a:lnTo>
                  <a:lnTo>
                    <a:pt x="917" y="1208"/>
                  </a:lnTo>
                  <a:lnTo>
                    <a:pt x="861" y="1228"/>
                  </a:lnTo>
                  <a:lnTo>
                    <a:pt x="834" y="1372"/>
                  </a:lnTo>
                  <a:lnTo>
                    <a:pt x="832" y="1385"/>
                  </a:lnTo>
                  <a:lnTo>
                    <a:pt x="825" y="1396"/>
                  </a:lnTo>
                  <a:lnTo>
                    <a:pt x="813" y="1403"/>
                  </a:lnTo>
                  <a:lnTo>
                    <a:pt x="801" y="1406"/>
                  </a:lnTo>
                  <a:lnTo>
                    <a:pt x="607" y="1406"/>
                  </a:lnTo>
                  <a:lnTo>
                    <a:pt x="594" y="1403"/>
                  </a:lnTo>
                  <a:lnTo>
                    <a:pt x="583" y="1396"/>
                  </a:lnTo>
                  <a:lnTo>
                    <a:pt x="576" y="1385"/>
                  </a:lnTo>
                  <a:lnTo>
                    <a:pt x="573" y="1372"/>
                  </a:lnTo>
                  <a:lnTo>
                    <a:pt x="546" y="1228"/>
                  </a:lnTo>
                  <a:lnTo>
                    <a:pt x="494" y="1209"/>
                  </a:lnTo>
                  <a:lnTo>
                    <a:pt x="445" y="1185"/>
                  </a:lnTo>
                  <a:lnTo>
                    <a:pt x="322" y="1268"/>
                  </a:lnTo>
                  <a:lnTo>
                    <a:pt x="311" y="1277"/>
                  </a:lnTo>
                  <a:lnTo>
                    <a:pt x="299" y="1278"/>
                  </a:lnTo>
                  <a:lnTo>
                    <a:pt x="286" y="1277"/>
                  </a:lnTo>
                  <a:lnTo>
                    <a:pt x="275" y="1268"/>
                  </a:lnTo>
                  <a:lnTo>
                    <a:pt x="137" y="1132"/>
                  </a:lnTo>
                  <a:lnTo>
                    <a:pt x="130" y="1121"/>
                  </a:lnTo>
                  <a:lnTo>
                    <a:pt x="128" y="1108"/>
                  </a:lnTo>
                  <a:lnTo>
                    <a:pt x="130" y="1095"/>
                  </a:lnTo>
                  <a:lnTo>
                    <a:pt x="137" y="1084"/>
                  </a:lnTo>
                  <a:lnTo>
                    <a:pt x="221" y="962"/>
                  </a:lnTo>
                  <a:lnTo>
                    <a:pt x="199" y="917"/>
                  </a:lnTo>
                  <a:lnTo>
                    <a:pt x="179" y="861"/>
                  </a:lnTo>
                  <a:lnTo>
                    <a:pt x="34" y="834"/>
                  </a:lnTo>
                  <a:lnTo>
                    <a:pt x="20" y="831"/>
                  </a:lnTo>
                  <a:lnTo>
                    <a:pt x="10" y="824"/>
                  </a:lnTo>
                  <a:lnTo>
                    <a:pt x="3" y="813"/>
                  </a:lnTo>
                  <a:lnTo>
                    <a:pt x="0" y="800"/>
                  </a:lnTo>
                  <a:lnTo>
                    <a:pt x="0" y="606"/>
                  </a:lnTo>
                  <a:lnTo>
                    <a:pt x="3" y="593"/>
                  </a:lnTo>
                  <a:lnTo>
                    <a:pt x="10" y="582"/>
                  </a:lnTo>
                  <a:lnTo>
                    <a:pt x="20" y="575"/>
                  </a:lnTo>
                  <a:lnTo>
                    <a:pt x="34" y="572"/>
                  </a:lnTo>
                  <a:lnTo>
                    <a:pt x="179" y="546"/>
                  </a:lnTo>
                  <a:lnTo>
                    <a:pt x="197" y="494"/>
                  </a:lnTo>
                  <a:lnTo>
                    <a:pt x="221" y="444"/>
                  </a:lnTo>
                  <a:lnTo>
                    <a:pt x="137" y="322"/>
                  </a:lnTo>
                  <a:lnTo>
                    <a:pt x="130" y="311"/>
                  </a:lnTo>
                  <a:lnTo>
                    <a:pt x="128" y="298"/>
                  </a:lnTo>
                  <a:lnTo>
                    <a:pt x="130" y="285"/>
                  </a:lnTo>
                  <a:lnTo>
                    <a:pt x="137" y="274"/>
                  </a:lnTo>
                  <a:lnTo>
                    <a:pt x="275" y="138"/>
                  </a:lnTo>
                  <a:lnTo>
                    <a:pt x="286" y="129"/>
                  </a:lnTo>
                  <a:lnTo>
                    <a:pt x="299" y="128"/>
                  </a:lnTo>
                  <a:lnTo>
                    <a:pt x="311" y="129"/>
                  </a:lnTo>
                  <a:lnTo>
                    <a:pt x="322" y="138"/>
                  </a:lnTo>
                  <a:lnTo>
                    <a:pt x="445" y="221"/>
                  </a:lnTo>
                  <a:lnTo>
                    <a:pt x="490" y="198"/>
                  </a:lnTo>
                  <a:lnTo>
                    <a:pt x="546" y="179"/>
                  </a:lnTo>
                  <a:lnTo>
                    <a:pt x="573" y="34"/>
                  </a:lnTo>
                  <a:lnTo>
                    <a:pt x="576" y="20"/>
                  </a:lnTo>
                  <a:lnTo>
                    <a:pt x="583" y="10"/>
                  </a:lnTo>
                  <a:lnTo>
                    <a:pt x="594" y="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Oval 97"/>
            <p:cNvSpPr>
              <a:spLocks noChangeArrowheads="1"/>
            </p:cNvSpPr>
            <p:nvPr/>
          </p:nvSpPr>
          <p:spPr bwMode="auto">
            <a:xfrm>
              <a:off x="1963738" y="2521062"/>
              <a:ext cx="1212850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85725" marR="0" lvl="0" indent="-85725" defTabSz="914400" eaLnBrk="1" fontAlgn="auto" latinLnBrk="0" hangingPunct="1">
                <a:lnSpc>
                  <a:spcPct val="110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" panose="020B0604020202020204" pitchFamily="34" charset="0"/>
                </a:rPr>
                <a:t>허가된 사용자에 대해서만 해당 시스템 접근가능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3308792" y="3290501"/>
              <a:ext cx="336631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사용자</a:t>
              </a:r>
            </a:p>
          </p:txBody>
        </p:sp>
        <p:pic>
          <p:nvPicPr>
            <p:cNvPr id="34" name="Picture 99" descr="Picture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050" y="2348850"/>
              <a:ext cx="297129" cy="42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3844778" y="2808880"/>
              <a:ext cx="25167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SSO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6" name="Picture 99" descr="Picture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733" y="2828496"/>
              <a:ext cx="297129" cy="42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4403982" y="3288526"/>
              <a:ext cx="336631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시스템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776" descr="일반인_컴퓨터하는모습_앞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322423" y="2840159"/>
              <a:ext cx="3397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 bwMode="auto">
            <a:xfrm>
              <a:off x="3662148" y="3109590"/>
              <a:ext cx="761585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CC0000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자유형 39"/>
            <p:cNvSpPr/>
            <p:nvPr/>
          </p:nvSpPr>
          <p:spPr bwMode="auto">
            <a:xfrm>
              <a:off x="4004853" y="2605520"/>
              <a:ext cx="474601" cy="349446"/>
            </a:xfrm>
            <a:custGeom>
              <a:avLst/>
              <a:gdLst>
                <a:gd name="connsiteX0" fmla="*/ 442202 w 553962"/>
                <a:gd name="connsiteY0" fmla="*/ 448668 h 448668"/>
                <a:gd name="connsiteX1" fmla="*/ 15482 w 553962"/>
                <a:gd name="connsiteY1" fmla="*/ 82908 h 448668"/>
                <a:gd name="connsiteX2" fmla="*/ 137402 w 553962"/>
                <a:gd name="connsiteY2" fmla="*/ 21948 h 448668"/>
                <a:gd name="connsiteX3" fmla="*/ 553962 w 553962"/>
                <a:gd name="connsiteY3" fmla="*/ 377548 h 44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962" h="448668">
                  <a:moveTo>
                    <a:pt x="442202" y="448668"/>
                  </a:moveTo>
                  <a:cubicBezTo>
                    <a:pt x="254242" y="301348"/>
                    <a:pt x="66282" y="154028"/>
                    <a:pt x="15482" y="82908"/>
                  </a:cubicBezTo>
                  <a:cubicBezTo>
                    <a:pt x="-35318" y="11788"/>
                    <a:pt x="47655" y="-27159"/>
                    <a:pt x="137402" y="21948"/>
                  </a:cubicBezTo>
                  <a:cubicBezTo>
                    <a:pt x="227149" y="71055"/>
                    <a:pt x="390555" y="224301"/>
                    <a:pt x="553962" y="377548"/>
                  </a:cubicBezTo>
                </a:path>
              </a:pathLst>
            </a:custGeom>
            <a:noFill/>
            <a:ln w="6350" cap="flat" cmpd="sng" algn="ctr">
              <a:solidFill>
                <a:srgbClr val="CC0000"/>
              </a:solidFill>
              <a:prstDash val="dash"/>
              <a:round/>
              <a:headEnd type="none" w="med" len="med"/>
              <a:tailEnd type="triangle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5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24093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사용자의 서비스 차별화와 정보 보안을 위해 시스템 레벨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레벨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개체 레벨 보안을 제공합니다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사용자별 또는 사용자를 그룹화한 후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단위로 권한을 부여하여 제어합니다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접근 및 관리 개요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7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82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</a:t>
            </a:r>
            <a:r>
              <a:rPr lang="ko-KR" altLang="en-US" dirty="0" smtClean="0"/>
              <a:t>시스템 접근 제어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5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고객사의 내부규정 및 지침에 따라 시스템 접근을 통제합니다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사용자별 접근 통제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7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251814" y="2061167"/>
            <a:ext cx="6815470" cy="4422782"/>
          </a:xfrm>
          <a:prstGeom prst="rect">
            <a:avLst/>
          </a:prstGeom>
          <a:solidFill>
            <a:srgbClr val="F2F2F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산돌고딕 L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489264" y="2283016"/>
            <a:ext cx="6078468" cy="3976615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Oval 57"/>
          <p:cNvSpPr>
            <a:spLocks noChangeArrowheads="1"/>
          </p:cNvSpPr>
          <p:nvPr/>
        </p:nvSpPr>
        <p:spPr bwMode="auto">
          <a:xfrm>
            <a:off x="2774303" y="3718302"/>
            <a:ext cx="1212567" cy="7045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 algn="ctr">
                <a:solidFill>
                  <a:schemeClr val="folHlink"/>
                </a:solidFill>
                <a:prstDash val="sysDot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5" name="Picture 99" descr="Picture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28" y="3534117"/>
            <a:ext cx="505815" cy="59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05" descr="Picture4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64" y="3534117"/>
            <a:ext cx="512415" cy="59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 Box 60"/>
          <p:cNvSpPr txBox="1">
            <a:spLocks noChangeArrowheads="1"/>
          </p:cNvSpPr>
          <p:nvPr/>
        </p:nvSpPr>
        <p:spPr bwMode="auto">
          <a:xfrm>
            <a:off x="2930637" y="4106915"/>
            <a:ext cx="9774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통합인증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(SSO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pic>
        <p:nvPicPr>
          <p:cNvPr id="98" name="Picture 253" descr="일반인_컴퓨터하는모습_앞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54" y="5441164"/>
            <a:ext cx="499953" cy="58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 Box 60"/>
          <p:cNvSpPr txBox="1">
            <a:spLocks noChangeArrowheads="1"/>
          </p:cNvSpPr>
          <p:nvPr/>
        </p:nvSpPr>
        <p:spPr bwMode="auto">
          <a:xfrm>
            <a:off x="1102345" y="6013988"/>
            <a:ext cx="7418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1" name="AutoShape 5"/>
          <p:cNvSpPr>
            <a:spLocks noChangeArrowheads="1"/>
          </p:cNvSpPr>
          <p:nvPr/>
        </p:nvSpPr>
        <p:spPr bwMode="gray">
          <a:xfrm>
            <a:off x="787114" y="2452538"/>
            <a:ext cx="1561454" cy="333482"/>
          </a:xfrm>
          <a:prstGeom prst="roundRect">
            <a:avLst>
              <a:gd name="adj" fmla="val 11455"/>
            </a:avLst>
          </a:prstGeom>
          <a:solidFill>
            <a:srgbClr val="22A8F0"/>
          </a:solidFill>
          <a:ln w="6350" algn="ctr">
            <a:solidFill>
              <a:srgbClr val="22A8F0"/>
            </a:solidFill>
            <a:miter lim="800000"/>
            <a:headEnd/>
            <a:tailEnd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</a:p>
        </p:txBody>
      </p:sp>
      <p:sp>
        <p:nvSpPr>
          <p:cNvPr id="102" name="Rectangle 230"/>
          <p:cNvSpPr>
            <a:spLocks noChangeArrowheads="1"/>
          </p:cNvSpPr>
          <p:nvPr/>
        </p:nvSpPr>
        <p:spPr bwMode="gray">
          <a:xfrm>
            <a:off x="787114" y="2759962"/>
            <a:ext cx="1561454" cy="1271811"/>
          </a:xfrm>
          <a:prstGeom prst="rect">
            <a:avLst/>
          </a:prstGeom>
          <a:gradFill flip="none" rotWithShape="1">
            <a:gsLst>
              <a:gs pos="100000">
                <a:sysClr val="window" lastClr="FFFFFF">
                  <a:lumMod val="95000"/>
                </a:sysClr>
              </a:gs>
              <a:gs pos="18000">
                <a:sysClr val="window" lastClr="FFFFFF"/>
              </a:gs>
            </a:gsLst>
            <a:lin ang="5400000" scaled="1"/>
            <a:tileRect/>
          </a:gradFill>
          <a:ln w="6350" cap="rnd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12700" dist="127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wrap="none" lIns="0" tIns="0" rIns="0" bIns="0" anchor="ctr" anchorCtr="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fontAlgn="auto" latinLnBrk="0" hangingPunct="1">
              <a:spcBef>
                <a:spcPts val="200"/>
              </a:spcBef>
              <a:spcAft>
                <a:spcPts val="600"/>
              </a:spcAft>
              <a:defRPr/>
            </a:pPr>
            <a:endParaRPr kumimoji="0" lang="ko-KR" altLang="en-US" sz="1600" kern="0" dirty="0" smtClean="0">
              <a:ln w="0"/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3" name="Picture 99" descr="Picture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35" y="3064683"/>
            <a:ext cx="662971" cy="78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99" descr="Picture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89" y="3064683"/>
            <a:ext cx="662971" cy="78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타원 104"/>
          <p:cNvSpPr/>
          <p:nvPr/>
        </p:nvSpPr>
        <p:spPr bwMode="auto">
          <a:xfrm>
            <a:off x="1203708" y="3537859"/>
            <a:ext cx="786986" cy="422119"/>
          </a:xfrm>
          <a:prstGeom prst="ellipse">
            <a:avLst/>
          </a:prstGeom>
          <a:pattFill prst="dkUpDiag">
            <a:fgClr>
              <a:srgbClr val="E8F8FE">
                <a:alpha val="79999"/>
              </a:srgbClr>
            </a:fgClr>
            <a:bgClr>
              <a:srgbClr val="D3F2FD">
                <a:alpha val="79999"/>
              </a:srgbClr>
            </a:bgClr>
          </a:pattFill>
          <a:ln w="9525" algn="ctr">
            <a:solidFill>
              <a:srgbClr val="1E63A2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SSO</a:t>
            </a:r>
          </a:p>
          <a:p>
            <a:pPr algn="ctr" eaLnBrk="1" hangingPunct="1"/>
            <a:r>
              <a:rPr lang="en-US" altLang="ko-KR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Agent</a:t>
            </a:r>
            <a:endParaRPr lang="ko-KR" altLang="en-US" sz="11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885086" y="2863502"/>
            <a:ext cx="1396867" cy="543546"/>
            <a:chOff x="492003" y="2803570"/>
            <a:chExt cx="1078355" cy="424997"/>
          </a:xfrm>
        </p:grpSpPr>
        <p:sp>
          <p:nvSpPr>
            <p:cNvPr id="107" name="Arc 113"/>
            <p:cNvSpPr>
              <a:spLocks/>
            </p:cNvSpPr>
            <p:nvPr/>
          </p:nvSpPr>
          <p:spPr bwMode="auto">
            <a:xfrm rot="20053535" flipV="1">
              <a:off x="1238308" y="2911340"/>
              <a:ext cx="332050" cy="317227"/>
            </a:xfrm>
            <a:custGeom>
              <a:avLst/>
              <a:gdLst>
                <a:gd name="T0" fmla="*/ 50582 w 43200"/>
                <a:gd name="T1" fmla="*/ 51195 h 43200"/>
                <a:gd name="T2" fmla="*/ 5400 w 43200"/>
                <a:gd name="T3" fmla="*/ 128325 h 43200"/>
                <a:gd name="T4" fmla="*/ 177800 w 43200"/>
                <a:gd name="T5" fmla="*/ 169863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6145" y="6510"/>
                  </a:moveTo>
                  <a:cubicBezTo>
                    <a:pt x="10209" y="2347"/>
                    <a:pt x="15781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19819"/>
                    <a:pt x="220" y="18044"/>
                    <a:pt x="655" y="16317"/>
                  </a:cubicBezTo>
                </a:path>
                <a:path w="43200" h="43200" stroke="0" extrusionOk="0">
                  <a:moveTo>
                    <a:pt x="6145" y="6510"/>
                  </a:moveTo>
                  <a:cubicBezTo>
                    <a:pt x="10209" y="2347"/>
                    <a:pt x="15781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19819"/>
                    <a:pt x="220" y="18044"/>
                    <a:pt x="655" y="16317"/>
                  </a:cubicBezTo>
                  <a:lnTo>
                    <a:pt x="21600" y="21600"/>
                  </a:lnTo>
                  <a:lnTo>
                    <a:pt x="6145" y="6510"/>
                  </a:lnTo>
                  <a:close/>
                </a:path>
              </a:pathLst>
            </a:custGeom>
            <a:noFill/>
            <a:ln w="28575">
              <a:solidFill>
                <a:srgbClr val="6699FF"/>
              </a:solidFill>
              <a:prstDash val="sysDot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1" latinLnBrk="1" hangingPunct="1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8" name="Text Box 60"/>
            <p:cNvSpPr txBox="1">
              <a:spLocks noChangeArrowheads="1"/>
            </p:cNvSpPr>
            <p:nvPr/>
          </p:nvSpPr>
          <p:spPr bwMode="auto">
            <a:xfrm>
              <a:off x="492003" y="2803570"/>
              <a:ext cx="905250" cy="19252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인증토큰확인</a:t>
              </a:r>
              <a:endPara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09" name="직선 화살표 연결선 108"/>
          <p:cNvCxnSpPr/>
          <p:nvPr/>
        </p:nvCxnSpPr>
        <p:spPr bwMode="auto">
          <a:xfrm flipV="1">
            <a:off x="1126670" y="4079008"/>
            <a:ext cx="0" cy="1299723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직선 화살표 연결선 109"/>
          <p:cNvCxnSpPr/>
          <p:nvPr/>
        </p:nvCxnSpPr>
        <p:spPr bwMode="auto">
          <a:xfrm flipV="1">
            <a:off x="1203708" y="4079008"/>
            <a:ext cx="0" cy="1299723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직선 화살표 연결선 110"/>
          <p:cNvCxnSpPr/>
          <p:nvPr/>
        </p:nvCxnSpPr>
        <p:spPr bwMode="auto">
          <a:xfrm flipV="1">
            <a:off x="1844217" y="4079008"/>
            <a:ext cx="0" cy="1299723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직선 화살표 연결선 111"/>
          <p:cNvCxnSpPr/>
          <p:nvPr/>
        </p:nvCxnSpPr>
        <p:spPr bwMode="auto">
          <a:xfrm flipH="1" flipV="1">
            <a:off x="2364193" y="2884501"/>
            <a:ext cx="889473" cy="632298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AutoShape 84"/>
          <p:cNvCxnSpPr>
            <a:cxnSpLocks noChangeShapeType="1"/>
          </p:cNvCxnSpPr>
          <p:nvPr/>
        </p:nvCxnSpPr>
        <p:spPr bwMode="auto">
          <a:xfrm rot="5400000" flipH="1">
            <a:off x="2497103" y="2642738"/>
            <a:ext cx="687063" cy="996210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AutoShape 83"/>
          <p:cNvCxnSpPr>
            <a:cxnSpLocks noChangeShapeType="1"/>
          </p:cNvCxnSpPr>
          <p:nvPr/>
        </p:nvCxnSpPr>
        <p:spPr bwMode="auto">
          <a:xfrm>
            <a:off x="2378118" y="2718924"/>
            <a:ext cx="1031789" cy="807936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5" name="Picture 176" descr="20120214145736 (9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213" y="4094890"/>
            <a:ext cx="1251611" cy="68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76" descr="20120214145736 (9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95" y="4345686"/>
            <a:ext cx="456413" cy="3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76" descr="20120214145736 (9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12" y="4345686"/>
            <a:ext cx="456413" cy="32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직사각형 117"/>
          <p:cNvSpPr/>
          <p:nvPr/>
        </p:nvSpPr>
        <p:spPr bwMode="auto">
          <a:xfrm>
            <a:off x="4675895" y="4421199"/>
            <a:ext cx="456413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endParaRPr lang="en-US" altLang="ko-KR" sz="8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1" latinLnBrk="1" hangingPunct="1"/>
            <a:r>
              <a:rPr lang="ko-KR" altLang="en-US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</a:p>
        </p:txBody>
      </p:sp>
      <p:sp>
        <p:nvSpPr>
          <p:cNvPr id="119" name="직사각형 118"/>
          <p:cNvSpPr/>
          <p:nvPr/>
        </p:nvSpPr>
        <p:spPr bwMode="auto">
          <a:xfrm>
            <a:off x="5259611" y="4421199"/>
            <a:ext cx="456413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</a:t>
            </a:r>
            <a:endParaRPr lang="en-US" altLang="ko-KR" sz="8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1" latinLnBrk="1" hangingPunct="1"/>
            <a:r>
              <a:rPr lang="ko-KR" altLang="en-US" sz="8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</a:p>
        </p:txBody>
      </p:sp>
      <p:sp>
        <p:nvSpPr>
          <p:cNvPr id="120" name="직사각형 119"/>
          <p:cNvSpPr/>
          <p:nvPr/>
        </p:nvSpPr>
        <p:spPr bwMode="auto">
          <a:xfrm>
            <a:off x="4733031" y="4149273"/>
            <a:ext cx="913859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사용자정보 데이터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833358" y="3732014"/>
            <a:ext cx="1301115" cy="519575"/>
            <a:chOff x="349409" y="2753068"/>
            <a:chExt cx="1316514" cy="532478"/>
          </a:xfrm>
        </p:grpSpPr>
        <p:sp>
          <p:nvSpPr>
            <p:cNvPr id="122" name="Arc 113"/>
            <p:cNvSpPr>
              <a:spLocks/>
            </p:cNvSpPr>
            <p:nvPr/>
          </p:nvSpPr>
          <p:spPr bwMode="auto">
            <a:xfrm rot="20053535" flipV="1">
              <a:off x="1251344" y="2889474"/>
              <a:ext cx="414579" cy="396072"/>
            </a:xfrm>
            <a:custGeom>
              <a:avLst/>
              <a:gdLst>
                <a:gd name="T0" fmla="*/ 50582 w 43200"/>
                <a:gd name="T1" fmla="*/ 51195 h 43200"/>
                <a:gd name="T2" fmla="*/ 5400 w 43200"/>
                <a:gd name="T3" fmla="*/ 128325 h 43200"/>
                <a:gd name="T4" fmla="*/ 177800 w 43200"/>
                <a:gd name="T5" fmla="*/ 169863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6145" y="6510"/>
                  </a:moveTo>
                  <a:cubicBezTo>
                    <a:pt x="10209" y="2347"/>
                    <a:pt x="15781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19819"/>
                    <a:pt x="220" y="18044"/>
                    <a:pt x="655" y="16317"/>
                  </a:cubicBezTo>
                </a:path>
                <a:path w="43200" h="43200" stroke="0" extrusionOk="0">
                  <a:moveTo>
                    <a:pt x="6145" y="6510"/>
                  </a:moveTo>
                  <a:cubicBezTo>
                    <a:pt x="10209" y="2347"/>
                    <a:pt x="15781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19819"/>
                    <a:pt x="220" y="18044"/>
                    <a:pt x="655" y="16317"/>
                  </a:cubicBezTo>
                  <a:lnTo>
                    <a:pt x="21600" y="21600"/>
                  </a:lnTo>
                  <a:lnTo>
                    <a:pt x="6145" y="6510"/>
                  </a:lnTo>
                  <a:close/>
                </a:path>
              </a:pathLst>
            </a:custGeom>
            <a:noFill/>
            <a:ln w="28575">
              <a:solidFill>
                <a:srgbClr val="6699FF"/>
              </a:solidFill>
              <a:prstDash val="sysDot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1" latinLnBrk="1" hangingPunct="1"/>
              <a:endParaRPr lang="ko-KR" altLang="en-US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3" name="AutoShape 174"/>
            <p:cNvSpPr>
              <a:spLocks noChangeArrowheads="1"/>
            </p:cNvSpPr>
            <p:nvPr/>
          </p:nvSpPr>
          <p:spPr bwMode="gray">
            <a:xfrm>
              <a:off x="1208480" y="2799960"/>
              <a:ext cx="144463" cy="1444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9EF6"/>
                </a:gs>
                <a:gs pos="100000">
                  <a:srgbClr val="00669E"/>
                </a:gs>
              </a:gsLst>
              <a:lin ang="5400000" scaled="1"/>
            </a:gradFill>
            <a:ln w="9525" algn="ctr">
              <a:solidFill>
                <a:srgbClr val="00517E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1419225" eaLnBrk="1" hangingPunct="1"/>
              <a:r>
                <a:rPr lang="en-US" altLang="ko-KR" sz="10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4" name="Text Box 60"/>
            <p:cNvSpPr txBox="1">
              <a:spLocks noChangeArrowheads="1"/>
            </p:cNvSpPr>
            <p:nvPr/>
          </p:nvSpPr>
          <p:spPr bwMode="auto">
            <a:xfrm>
              <a:off x="349409" y="2753068"/>
              <a:ext cx="905250" cy="25233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인증토큰생성</a:t>
              </a:r>
              <a:endPara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5" name="Text Box 60"/>
          <p:cNvSpPr txBox="1">
            <a:spLocks noChangeArrowheads="1"/>
          </p:cNvSpPr>
          <p:nvPr/>
        </p:nvSpPr>
        <p:spPr bwMode="auto">
          <a:xfrm>
            <a:off x="4341559" y="5536941"/>
            <a:ext cx="1943589" cy="60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10000"/>
              </a:lnSpc>
              <a:spcBef>
                <a:spcPct val="50000"/>
              </a:spcBef>
            </a:pPr>
            <a:r>
              <a:rPr lang="ko-KR" altLang="en-US" sz="105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r>
              <a:rPr lang="en-US" altLang="ko-KR" sz="105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5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 관리</a:t>
            </a:r>
          </a:p>
          <a:p>
            <a:pPr algn="ctr" eaLnBrk="1" latinLnBrk="1" hangingPunct="1">
              <a:lnSpc>
                <a:spcPct val="110000"/>
              </a:lnSpc>
            </a:pP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등록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ctr" eaLnBrk="1" latinLnBrk="1" hangingPunct="1">
              <a:lnSpc>
                <a:spcPct val="110000"/>
              </a:lnSpc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권한부여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클래스 정의 등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6" name="Freeform 75"/>
          <p:cNvSpPr>
            <a:spLocks/>
          </p:cNvSpPr>
          <p:nvPr/>
        </p:nvSpPr>
        <p:spPr bwMode="auto">
          <a:xfrm rot="5500884" flipV="1">
            <a:off x="4053969" y="3370803"/>
            <a:ext cx="506673" cy="926125"/>
          </a:xfrm>
          <a:custGeom>
            <a:avLst/>
            <a:gdLst>
              <a:gd name="T0" fmla="*/ 343406 w 640"/>
              <a:gd name="T1" fmla="*/ 1268 h 816"/>
              <a:gd name="T2" fmla="*/ 84616 w 640"/>
              <a:gd name="T3" fmla="*/ 162995 h 816"/>
              <a:gd name="T4" fmla="*/ 185291 w 640"/>
              <a:gd name="T5" fmla="*/ 456640 h 816"/>
              <a:gd name="T6" fmla="*/ 148233 w 640"/>
              <a:gd name="T7" fmla="*/ 517525 h 816"/>
              <a:gd name="T8" fmla="*/ 395287 w 640"/>
              <a:gd name="T9" fmla="*/ 475666 h 816"/>
              <a:gd name="T10" fmla="*/ 325494 w 640"/>
              <a:gd name="T11" fmla="*/ 245444 h 816"/>
              <a:gd name="T12" fmla="*/ 287818 w 640"/>
              <a:gd name="T13" fmla="*/ 308232 h 816"/>
              <a:gd name="T14" fmla="*/ 343406 w 640"/>
              <a:gd name="T15" fmla="*/ 1268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7" name="Text Box 60"/>
          <p:cNvSpPr txBox="1">
            <a:spLocks noChangeArrowheads="1"/>
          </p:cNvSpPr>
          <p:nvPr/>
        </p:nvSpPr>
        <p:spPr bwMode="auto">
          <a:xfrm>
            <a:off x="4250569" y="3301613"/>
            <a:ext cx="1063061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정보요청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8" name="AutoShape 174"/>
          <p:cNvSpPr>
            <a:spLocks noChangeArrowheads="1"/>
          </p:cNvSpPr>
          <p:nvPr/>
        </p:nvSpPr>
        <p:spPr bwMode="gray">
          <a:xfrm>
            <a:off x="4148779" y="3490336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9" name="AutoShape 174"/>
          <p:cNvSpPr>
            <a:spLocks noChangeArrowheads="1"/>
          </p:cNvSpPr>
          <p:nvPr/>
        </p:nvSpPr>
        <p:spPr bwMode="gray">
          <a:xfrm>
            <a:off x="2496038" y="3158495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30" name="Text Box 60"/>
          <p:cNvSpPr txBox="1">
            <a:spLocks noChangeArrowheads="1"/>
          </p:cNvSpPr>
          <p:nvPr/>
        </p:nvSpPr>
        <p:spPr bwMode="auto">
          <a:xfrm>
            <a:off x="2402248" y="3261895"/>
            <a:ext cx="86532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URL</a:t>
            </a:r>
          </a:p>
          <a:p>
            <a:pPr eaLnBrk="1" hangingPunct="1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Redirection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1" name="AutoShape 174"/>
          <p:cNvSpPr>
            <a:spLocks noChangeArrowheads="1"/>
          </p:cNvSpPr>
          <p:nvPr/>
        </p:nvSpPr>
        <p:spPr bwMode="gray">
          <a:xfrm>
            <a:off x="1438987" y="4500167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1335659" y="4729113"/>
            <a:ext cx="456413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요청</a:t>
            </a:r>
          </a:p>
        </p:txBody>
      </p:sp>
      <p:cxnSp>
        <p:nvCxnSpPr>
          <p:cNvPr id="133" name="직선 화살표 연결선 132"/>
          <p:cNvCxnSpPr/>
          <p:nvPr/>
        </p:nvCxnSpPr>
        <p:spPr bwMode="auto">
          <a:xfrm flipV="1">
            <a:off x="1352663" y="4079008"/>
            <a:ext cx="0" cy="1299723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AutoShape 174"/>
          <p:cNvSpPr>
            <a:spLocks noChangeArrowheads="1"/>
          </p:cNvSpPr>
          <p:nvPr/>
        </p:nvSpPr>
        <p:spPr bwMode="gray">
          <a:xfrm>
            <a:off x="1956351" y="4500167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1853023" y="4729113"/>
            <a:ext cx="1077614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허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화면접근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거부시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거부화면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6" name="AutoShape 174"/>
          <p:cNvSpPr>
            <a:spLocks noChangeArrowheads="1"/>
          </p:cNvSpPr>
          <p:nvPr/>
        </p:nvSpPr>
        <p:spPr bwMode="gray">
          <a:xfrm>
            <a:off x="748582" y="4500167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1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645254" y="4799378"/>
            <a:ext cx="456413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요청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3591535" y="2765472"/>
            <a:ext cx="717840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 요청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9" name="AutoShape 174"/>
          <p:cNvSpPr>
            <a:spLocks noChangeArrowheads="1"/>
          </p:cNvSpPr>
          <p:nvPr/>
        </p:nvSpPr>
        <p:spPr bwMode="gray">
          <a:xfrm>
            <a:off x="3504513" y="2729240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40" name="직선 화살표 연결선 139"/>
          <p:cNvCxnSpPr/>
          <p:nvPr/>
        </p:nvCxnSpPr>
        <p:spPr bwMode="auto">
          <a:xfrm flipV="1">
            <a:off x="5257857" y="4771870"/>
            <a:ext cx="0" cy="281021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1" name="Picture 48" descr="일반인_회의-파랑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98" y="5021696"/>
            <a:ext cx="558540" cy="49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2" name="AutoShape 98"/>
          <p:cNvCxnSpPr>
            <a:cxnSpLocks noChangeShapeType="1"/>
          </p:cNvCxnSpPr>
          <p:nvPr/>
        </p:nvCxnSpPr>
        <p:spPr bwMode="auto">
          <a:xfrm rot="5400000">
            <a:off x="1947017" y="4382852"/>
            <a:ext cx="1405106" cy="1636630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직사각형 142"/>
          <p:cNvSpPr/>
          <p:nvPr/>
        </p:nvSpPr>
        <p:spPr bwMode="auto">
          <a:xfrm>
            <a:off x="2358245" y="5670329"/>
            <a:ext cx="717840" cy="214576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인증토큰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배포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4" name="AutoShape 174"/>
          <p:cNvSpPr>
            <a:spLocks noChangeArrowheads="1"/>
          </p:cNvSpPr>
          <p:nvPr/>
        </p:nvSpPr>
        <p:spPr bwMode="gray">
          <a:xfrm>
            <a:off x="2271223" y="5709675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5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5" name="AutoShape 174"/>
          <p:cNvSpPr>
            <a:spLocks noChangeArrowheads="1"/>
          </p:cNvSpPr>
          <p:nvPr/>
        </p:nvSpPr>
        <p:spPr bwMode="gray">
          <a:xfrm>
            <a:off x="1864628" y="2910465"/>
            <a:ext cx="142773" cy="140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8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960955" y="2061229"/>
            <a:ext cx="2701946" cy="4420090"/>
            <a:chOff x="6096273" y="2060624"/>
            <a:chExt cx="3566468" cy="4420090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410E8524-AC0C-463B-8931-3569A2C14623}"/>
                </a:ext>
              </a:extLst>
            </p:cNvPr>
            <p:cNvGrpSpPr/>
            <p:nvPr/>
          </p:nvGrpSpPr>
          <p:grpSpPr>
            <a:xfrm>
              <a:off x="6096273" y="2060624"/>
              <a:ext cx="3566468" cy="4420090"/>
              <a:chOff x="6951840" y="1844822"/>
              <a:chExt cx="2717684" cy="4420090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4832A5FE-031B-485A-A309-BE2A0750944F}"/>
                  </a:ext>
                </a:extLst>
              </p:cNvPr>
              <p:cNvSpPr/>
              <p:nvPr/>
            </p:nvSpPr>
            <p:spPr>
              <a:xfrm>
                <a:off x="6951840" y="1844822"/>
                <a:ext cx="2717340" cy="4420090"/>
              </a:xfrm>
              <a:prstGeom prst="rect">
                <a:avLst/>
              </a:prstGeom>
              <a:solidFill>
                <a:srgbClr val="ECF7FE"/>
              </a:solidFill>
              <a:ln w="12700">
                <a:solidFill>
                  <a:srgbClr val="7C8E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F28A4B1-C03E-420A-AAB1-A57E91C95B98}"/>
                  </a:ext>
                </a:extLst>
              </p:cNvPr>
              <p:cNvGrpSpPr/>
              <p:nvPr/>
            </p:nvGrpSpPr>
            <p:grpSpPr>
              <a:xfrm>
                <a:off x="6951840" y="1844822"/>
                <a:ext cx="2717684" cy="299934"/>
                <a:chOff x="6951840" y="2030557"/>
                <a:chExt cx="2717684" cy="288032"/>
              </a:xfrm>
            </p:grpSpPr>
            <p:sp>
              <p:nvSpPr>
                <p:cNvPr id="166" name="양쪽 모서리가 둥근 사각형 517">
                  <a:extLst>
                    <a:ext uri="{FF2B5EF4-FFF2-40B4-BE49-F238E27FC236}">
                      <a16:creationId xmlns:a16="http://schemas.microsoft.com/office/drawing/2014/main" id="{3E3D28BE-959C-480B-8AD1-3B8A1BB208AE}"/>
                    </a:ext>
                  </a:extLst>
                </p:cNvPr>
                <p:cNvSpPr/>
                <p:nvPr/>
              </p:nvSpPr>
              <p:spPr>
                <a:xfrm>
                  <a:off x="6951840" y="2030557"/>
                  <a:ext cx="2717340" cy="288032"/>
                </a:xfrm>
                <a:prstGeom prst="rect">
                  <a:avLst/>
                </a:prstGeom>
                <a:solidFill>
                  <a:srgbClr val="005E9E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vert="horz" lIns="0" tIns="0" rIns="0" bIns="0" anchor="ctr" anchorCtr="0"/>
                <a:lstStyle/>
                <a:p>
                  <a:pPr algn="ctr"/>
                  <a:r>
                    <a: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FFFF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통합 사용자 인증</a:t>
                  </a:r>
                  <a:r>
                    <a:rPr lang="en-US" altLang="ko-KR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FFFF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/</a:t>
                  </a:r>
                  <a:r>
                    <a: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FFFF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권한 관리 방안</a:t>
                  </a:r>
                </a:p>
              </p:txBody>
            </p:sp>
            <p:sp>
              <p:nvSpPr>
                <p:cNvPr id="167" name="양쪽 모서리가 둥근 사각형 517">
                  <a:extLst>
                    <a:ext uri="{FF2B5EF4-FFF2-40B4-BE49-F238E27FC236}">
                      <a16:creationId xmlns:a16="http://schemas.microsoft.com/office/drawing/2014/main" id="{44EC17C8-AF98-4F87-8AE2-101CBA21F03A}"/>
                    </a:ext>
                  </a:extLst>
                </p:cNvPr>
                <p:cNvSpPr/>
                <p:nvPr/>
              </p:nvSpPr>
              <p:spPr>
                <a:xfrm>
                  <a:off x="6951882" y="2030561"/>
                  <a:ext cx="2717642" cy="144016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169" name="Rs27">
              <a:extLst>
                <a:ext uri="{FF2B5EF4-FFF2-40B4-BE49-F238E27FC236}">
                  <a16:creationId xmlns:a16="http://schemas.microsoft.com/office/drawing/2014/main" id="{0C0D0E15-537B-471F-BB7B-EC217A4E6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66097" y="2605483"/>
              <a:ext cx="3025605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0F0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사용자 인증 정보의 통합 관리를 통한 일원화된 보안 정책 적용 및 중앙 집중적 사용자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통제</a:t>
              </a: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중앙 집중적 사용자 정보 관리를 통한 관리 비용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감소</a:t>
              </a: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사용자 관리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보안 클래스 설정 및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관리</a:t>
              </a: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접근권한을 통합 관리하기 위한 접근권한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체계 수립 </a:t>
              </a: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87313" indent="-84138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접근권한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관리 정책에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반영할 각 권한에 대한 역할 분류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구성</a:t>
              </a: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100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124036" y="5229200"/>
            <a:ext cx="2353401" cy="1048386"/>
            <a:chOff x="6243462" y="4844403"/>
            <a:chExt cx="3233976" cy="1433184"/>
          </a:xfrm>
        </p:grpSpPr>
        <p:sp>
          <p:nvSpPr>
            <p:cNvPr id="148" name="AutoShape 5"/>
            <p:cNvSpPr>
              <a:spLocks noChangeArrowheads="1"/>
            </p:cNvSpPr>
            <p:nvPr/>
          </p:nvSpPr>
          <p:spPr bwMode="gray">
            <a:xfrm>
              <a:off x="7191317" y="4844403"/>
              <a:ext cx="1229407" cy="262567"/>
            </a:xfrm>
            <a:prstGeom prst="roundRect">
              <a:avLst>
                <a:gd name="adj" fmla="val 11455"/>
              </a:avLst>
            </a:prstGeom>
            <a:solidFill>
              <a:srgbClr val="22A8F0"/>
            </a:solidFill>
            <a:ln w="6350" algn="ctr">
              <a:solidFill>
                <a:srgbClr val="22A8F0"/>
              </a:solidFill>
              <a:miter lim="800000"/>
              <a:headEnd/>
              <a:tailEnd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</a:t>
              </a:r>
            </a:p>
          </p:txBody>
        </p:sp>
        <p:sp>
          <p:nvSpPr>
            <p:cNvPr id="149" name="Rectangle 230"/>
            <p:cNvSpPr>
              <a:spLocks noChangeArrowheads="1"/>
            </p:cNvSpPr>
            <p:nvPr/>
          </p:nvSpPr>
          <p:spPr bwMode="gray">
            <a:xfrm>
              <a:off x="7191317" y="5086452"/>
              <a:ext cx="1229407" cy="1001358"/>
            </a:xfrm>
            <a:prstGeom prst="rect">
              <a:avLst/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  <a:extLst/>
          </p:spPr>
          <p:txBody>
            <a:bodyPr wrap="none" lIns="0" tIns="0" rIns="0" bIns="0" anchor="ctr" anchorCtr="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eaLnBrk="1" fontAlgn="auto" latinLnBrk="0" hangingPunct="1">
                <a:spcBef>
                  <a:spcPts val="200"/>
                </a:spcBef>
                <a:spcAft>
                  <a:spcPts val="600"/>
                </a:spcAft>
                <a:defRPr/>
              </a:pPr>
              <a:endParaRPr kumimoji="0" lang="ko-KR" altLang="en-US" sz="1400" kern="0" dirty="0" smtClean="0">
                <a:ln w="0"/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50" name="Picture 99" descr="Picture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208" y="5326374"/>
              <a:ext cx="521988" cy="6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99" descr="Picture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400" y="5326374"/>
              <a:ext cx="521988" cy="6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AutoShape 251"/>
            <p:cNvSpPr>
              <a:spLocks noChangeArrowheads="1"/>
            </p:cNvSpPr>
            <p:nvPr/>
          </p:nvSpPr>
          <p:spPr bwMode="auto">
            <a:xfrm rot="5400000" flipH="1">
              <a:off x="8581089" y="4902957"/>
              <a:ext cx="382929" cy="862029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3" name="AutoShape 251"/>
            <p:cNvSpPr>
              <a:spLocks noChangeArrowheads="1"/>
            </p:cNvSpPr>
            <p:nvPr/>
          </p:nvSpPr>
          <p:spPr bwMode="auto">
            <a:xfrm rot="16200000" flipH="1">
              <a:off x="6699154" y="5149565"/>
              <a:ext cx="382929" cy="782843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4" name="AutoShape 251"/>
            <p:cNvSpPr>
              <a:spLocks noChangeArrowheads="1"/>
            </p:cNvSpPr>
            <p:nvPr/>
          </p:nvSpPr>
          <p:spPr bwMode="auto">
            <a:xfrm rot="5400000" flipH="1">
              <a:off x="8581089" y="5430468"/>
              <a:ext cx="382929" cy="862029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5" name="&quot;없음&quot; 기호 154"/>
            <p:cNvSpPr/>
            <p:nvPr/>
          </p:nvSpPr>
          <p:spPr bwMode="auto">
            <a:xfrm>
              <a:off x="8601750" y="5682849"/>
              <a:ext cx="360075" cy="355508"/>
            </a:xfrm>
            <a:prstGeom prst="noSmoking">
              <a:avLst/>
            </a:prstGeom>
            <a:solidFill>
              <a:srgbClr val="FF0000"/>
            </a:solidFill>
            <a:ln w="12700" cap="flat" cmpd="sng" algn="ctr">
              <a:solidFill>
                <a:srgbClr val="AE4845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56" name="Picture 48" descr="일반인_회의-파랑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898" y="5082345"/>
              <a:ext cx="558540" cy="49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70" descr="해커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8203" y="5606988"/>
              <a:ext cx="277701" cy="46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253" descr="일반인_컴퓨터하는모습_앞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87" y="5217013"/>
              <a:ext cx="428854" cy="500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 bwMode="auto">
            <a:xfrm>
              <a:off x="6243462" y="5711686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 bwMode="auto">
            <a:xfrm>
              <a:off x="8961079" y="4919445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 bwMode="auto">
            <a:xfrm>
              <a:off x="8961079" y="6063011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비인가자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83" name="Picture 64" descr="예시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 rot="20028177">
            <a:off x="5917983" y="2227332"/>
            <a:ext cx="444007" cy="21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20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</a:t>
            </a:r>
            <a:r>
              <a:rPr lang="ko-KR" altLang="en-US" dirty="0" smtClean="0"/>
              <a:t>시스템 접근 제어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5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고객사의 내부규정 및 지침에 따라 시스템 접근을 통제합니다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접근 제어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7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251814" y="2056506"/>
            <a:ext cx="6794810" cy="4404679"/>
          </a:xfrm>
          <a:prstGeom prst="rect">
            <a:avLst/>
          </a:prstGeom>
          <a:solidFill>
            <a:srgbClr val="F2F2F2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산돌고딕 L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489264" y="2283016"/>
            <a:ext cx="6083916" cy="3973283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5" name="Text Box 60"/>
          <p:cNvSpPr txBox="1">
            <a:spLocks noChangeArrowheads="1"/>
          </p:cNvSpPr>
          <p:nvPr/>
        </p:nvSpPr>
        <p:spPr bwMode="auto">
          <a:xfrm>
            <a:off x="1822603" y="5772215"/>
            <a:ext cx="7418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4536350" y="3895588"/>
            <a:ext cx="1212567" cy="979348"/>
            <a:chOff x="3213456" y="3640653"/>
            <a:chExt cx="1226918" cy="995374"/>
          </a:xfrm>
        </p:grpSpPr>
        <p:sp>
          <p:nvSpPr>
            <p:cNvPr id="177" name="Oval 57"/>
            <p:cNvSpPr>
              <a:spLocks noChangeArrowheads="1"/>
            </p:cNvSpPr>
            <p:nvPr/>
          </p:nvSpPr>
          <p:spPr bwMode="auto">
            <a:xfrm>
              <a:off x="3213456" y="3829412"/>
              <a:ext cx="1226918" cy="72208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 algn="ctr">
                  <a:solidFill>
                    <a:schemeClr val="folHlink"/>
                  </a:solidFill>
                  <a:prstDash val="sysDot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8" name="Picture 99" descr="Picture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957" y="3640653"/>
              <a:ext cx="511801" cy="61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" name="Picture 105" descr="Picture4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250" y="3640653"/>
              <a:ext cx="518479" cy="61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Text Box 60"/>
            <p:cNvSpPr txBox="1">
              <a:spLocks noChangeArrowheads="1"/>
            </p:cNvSpPr>
            <p:nvPr/>
          </p:nvSpPr>
          <p:spPr bwMode="auto">
            <a:xfrm>
              <a:off x="3371640" y="4229370"/>
              <a:ext cx="989012" cy="406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접근 제어</a:t>
              </a:r>
              <a:endPara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 eaLnBrk="1" hangingPunct="1"/>
              <a:r>
                <a:rPr lang="ko-KR" altLang="en-US" sz="10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</a:t>
              </a:r>
              <a:endPara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81" name="Picture 64" descr="예시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 rot="20028177">
            <a:off x="5917983" y="2227332"/>
            <a:ext cx="444007" cy="21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2"/>
          <p:cNvPicPr>
            <a:picLocks noChangeAspect="1" noChangeArrowheads="1"/>
          </p:cNvPicPr>
          <p:nvPr/>
        </p:nvPicPr>
        <p:blipFill rotWithShape="1">
          <a:blip r:embed="rId6"/>
          <a:srcRect b="72644"/>
          <a:stretch/>
        </p:blipFill>
        <p:spPr bwMode="auto">
          <a:xfrm>
            <a:off x="1293557" y="2776694"/>
            <a:ext cx="1697584" cy="615405"/>
          </a:xfrm>
          <a:prstGeom prst="rect">
            <a:avLst/>
          </a:prstGeom>
          <a:noFill/>
          <a:ln w="635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xtLst/>
        </p:spPr>
      </p:pic>
      <p:pic>
        <p:nvPicPr>
          <p:cNvPr id="183" name="Picture 2"/>
          <p:cNvPicPr>
            <a:picLocks noChangeAspect="1" noChangeArrowheads="1"/>
          </p:cNvPicPr>
          <p:nvPr/>
        </p:nvPicPr>
        <p:blipFill rotWithShape="1">
          <a:blip r:embed="rId6"/>
          <a:srcRect t="86713"/>
          <a:stretch/>
        </p:blipFill>
        <p:spPr bwMode="auto">
          <a:xfrm>
            <a:off x="1293557" y="3334307"/>
            <a:ext cx="1697584" cy="299893"/>
          </a:xfrm>
          <a:prstGeom prst="rect">
            <a:avLst/>
          </a:prstGeom>
          <a:noFill/>
          <a:ln w="6350">
            <a:solidFill>
              <a:srgbClr val="FFFFFF">
                <a:lumMod val="75000"/>
              </a:srgbClr>
            </a:solidFill>
            <a:miter lim="800000"/>
            <a:headEnd/>
            <a:tailEnd/>
          </a:ln>
          <a:extLst/>
        </p:spPr>
      </p:pic>
      <p:pic>
        <p:nvPicPr>
          <p:cNvPr id="184" name="Picture 253" descr="일반인_컴퓨터하는모습_앞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24" y="5152709"/>
            <a:ext cx="499953" cy="58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5" name="직선 화살표 연결선 184"/>
          <p:cNvCxnSpPr/>
          <p:nvPr/>
        </p:nvCxnSpPr>
        <p:spPr bwMode="auto">
          <a:xfrm flipV="1">
            <a:off x="1989263" y="3724932"/>
            <a:ext cx="0" cy="1310554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직선 화살표 연결선 185"/>
          <p:cNvCxnSpPr/>
          <p:nvPr/>
        </p:nvCxnSpPr>
        <p:spPr bwMode="auto">
          <a:xfrm flipV="1">
            <a:off x="2066300" y="3724932"/>
            <a:ext cx="0" cy="1310554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AutoShape 174"/>
          <p:cNvSpPr>
            <a:spLocks noChangeArrowheads="1"/>
          </p:cNvSpPr>
          <p:nvPr/>
        </p:nvSpPr>
        <p:spPr bwMode="gray">
          <a:xfrm>
            <a:off x="1782917" y="4149600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1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1568126" y="4451304"/>
            <a:ext cx="456413" cy="216364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</a:p>
          <a:p>
            <a:pPr algn="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접근 제어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9" name="AutoShape 174"/>
          <p:cNvSpPr>
            <a:spLocks noChangeArrowheads="1"/>
          </p:cNvSpPr>
          <p:nvPr/>
        </p:nvSpPr>
        <p:spPr bwMode="gray">
          <a:xfrm>
            <a:off x="2472059" y="4149600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90" name="직사각형 189"/>
          <p:cNvSpPr/>
          <p:nvPr/>
        </p:nvSpPr>
        <p:spPr bwMode="auto">
          <a:xfrm>
            <a:off x="2370140" y="4451304"/>
            <a:ext cx="456413" cy="216364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허용시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DB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접근 가능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거부시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 불가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91" name="직선 화살표 연결선 190"/>
          <p:cNvCxnSpPr/>
          <p:nvPr/>
        </p:nvCxnSpPr>
        <p:spPr bwMode="auto">
          <a:xfrm flipV="1">
            <a:off x="2374719" y="3724932"/>
            <a:ext cx="0" cy="1310554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AutoShape 98"/>
          <p:cNvCxnSpPr>
            <a:cxnSpLocks noChangeShapeType="1"/>
          </p:cNvCxnSpPr>
          <p:nvPr/>
        </p:nvCxnSpPr>
        <p:spPr bwMode="auto">
          <a:xfrm rot="5400000">
            <a:off x="3460678" y="3949653"/>
            <a:ext cx="920930" cy="2597261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직사각형 192"/>
          <p:cNvSpPr/>
          <p:nvPr/>
        </p:nvSpPr>
        <p:spPr bwMode="auto">
          <a:xfrm>
            <a:off x="3696995" y="5458646"/>
            <a:ext cx="717840" cy="216364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인증토큰 배포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4" name="AutoShape 174"/>
          <p:cNvSpPr>
            <a:spLocks noChangeArrowheads="1"/>
          </p:cNvSpPr>
          <p:nvPr/>
        </p:nvSpPr>
        <p:spPr bwMode="gray">
          <a:xfrm>
            <a:off x="3609973" y="5495760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3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95" name="AutoShape 84"/>
          <p:cNvCxnSpPr>
            <a:cxnSpLocks noChangeShapeType="1"/>
          </p:cNvCxnSpPr>
          <p:nvPr/>
        </p:nvCxnSpPr>
        <p:spPr bwMode="auto">
          <a:xfrm rot="5400000" flipH="1">
            <a:off x="3730274" y="2438833"/>
            <a:ext cx="692788" cy="2027998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AutoShape 83"/>
          <p:cNvCxnSpPr>
            <a:cxnSpLocks noChangeShapeType="1"/>
          </p:cNvCxnSpPr>
          <p:nvPr/>
        </p:nvCxnSpPr>
        <p:spPr bwMode="auto">
          <a:xfrm>
            <a:off x="3062649" y="3016425"/>
            <a:ext cx="2134735" cy="814669"/>
          </a:xfrm>
          <a:prstGeom prst="bentConnector2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7" name="직사각형 196"/>
          <p:cNvSpPr/>
          <p:nvPr/>
        </p:nvSpPr>
        <p:spPr bwMode="auto">
          <a:xfrm>
            <a:off x="5357775" y="3063361"/>
            <a:ext cx="717840" cy="216364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eaLnBrk="1" hangingPunct="1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확인 요청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8" name="AutoShape 174"/>
          <p:cNvSpPr>
            <a:spLocks noChangeArrowheads="1"/>
          </p:cNvSpPr>
          <p:nvPr/>
        </p:nvSpPr>
        <p:spPr bwMode="gray">
          <a:xfrm>
            <a:off x="5241359" y="3012302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2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4" name="AutoShape 45"/>
          <p:cNvSpPr>
            <a:spLocks noChangeArrowheads="1"/>
          </p:cNvSpPr>
          <p:nvPr/>
        </p:nvSpPr>
        <p:spPr bwMode="gray">
          <a:xfrm>
            <a:off x="1421137" y="2520471"/>
            <a:ext cx="1405417" cy="27341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/>
        </p:spPr>
        <p:txBody>
          <a:bodyPr lIns="0" tIns="0" rIns="0" bIns="0" anchor="ctr"/>
          <a:lstStyle>
            <a:lvl1pPr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826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826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접근제어 어플리케이션</a:t>
            </a:r>
            <a:endParaRPr lang="en-US" altLang="ko-KR" sz="9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952503" y="2056568"/>
            <a:ext cx="2705549" cy="4420090"/>
            <a:chOff x="6096273" y="2060624"/>
            <a:chExt cx="3566468" cy="442009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10E8524-AC0C-463B-8931-3569A2C14623}"/>
                </a:ext>
              </a:extLst>
            </p:cNvPr>
            <p:cNvGrpSpPr/>
            <p:nvPr/>
          </p:nvGrpSpPr>
          <p:grpSpPr>
            <a:xfrm>
              <a:off x="6096273" y="2060624"/>
              <a:ext cx="3566468" cy="4420090"/>
              <a:chOff x="6951840" y="1844822"/>
              <a:chExt cx="2717684" cy="442009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832A5FE-031B-485A-A309-BE2A0750944F}"/>
                  </a:ext>
                </a:extLst>
              </p:cNvPr>
              <p:cNvSpPr/>
              <p:nvPr/>
            </p:nvSpPr>
            <p:spPr>
              <a:xfrm>
                <a:off x="6951840" y="1844822"/>
                <a:ext cx="2717340" cy="4420090"/>
              </a:xfrm>
              <a:prstGeom prst="rect">
                <a:avLst/>
              </a:prstGeom>
              <a:solidFill>
                <a:srgbClr val="ECF7FE"/>
              </a:solidFill>
              <a:ln w="12700">
                <a:solidFill>
                  <a:srgbClr val="7C8E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F28A4B1-C03E-420A-AAB1-A57E91C95B98}"/>
                  </a:ext>
                </a:extLst>
              </p:cNvPr>
              <p:cNvGrpSpPr/>
              <p:nvPr/>
            </p:nvGrpSpPr>
            <p:grpSpPr>
              <a:xfrm>
                <a:off x="6951840" y="1844822"/>
                <a:ext cx="2717684" cy="299934"/>
                <a:chOff x="6951840" y="2030557"/>
                <a:chExt cx="2717684" cy="288032"/>
              </a:xfrm>
            </p:grpSpPr>
            <p:sp>
              <p:nvSpPr>
                <p:cNvPr id="71" name="양쪽 모서리가 둥근 사각형 517">
                  <a:extLst>
                    <a:ext uri="{FF2B5EF4-FFF2-40B4-BE49-F238E27FC236}">
                      <a16:creationId xmlns:a16="http://schemas.microsoft.com/office/drawing/2014/main" id="{3E3D28BE-959C-480B-8AD1-3B8A1BB208AE}"/>
                    </a:ext>
                  </a:extLst>
                </p:cNvPr>
                <p:cNvSpPr/>
                <p:nvPr/>
              </p:nvSpPr>
              <p:spPr>
                <a:xfrm>
                  <a:off x="6951840" y="2030557"/>
                  <a:ext cx="2717340" cy="288032"/>
                </a:xfrm>
                <a:prstGeom prst="rect">
                  <a:avLst/>
                </a:prstGeom>
                <a:solidFill>
                  <a:srgbClr val="005E9E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vert="horz" lIns="0" tIns="0" rIns="0" bIns="0" anchor="ctr" anchorCtr="0"/>
                <a:lstStyle/>
                <a:p>
                  <a:pPr algn="ctr"/>
                  <a:r>
                    <a:rPr lang="en-US" altLang="ko-KR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FFFF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DB </a:t>
                  </a:r>
                  <a:r>
                    <a: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FFFFFF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접근제어 연동 방안</a:t>
                  </a:r>
                </a:p>
              </p:txBody>
            </p:sp>
            <p:sp>
              <p:nvSpPr>
                <p:cNvPr id="72" name="양쪽 모서리가 둥근 사각형 517">
                  <a:extLst>
                    <a:ext uri="{FF2B5EF4-FFF2-40B4-BE49-F238E27FC236}">
                      <a16:creationId xmlns:a16="http://schemas.microsoft.com/office/drawing/2014/main" id="{44EC17C8-AF98-4F87-8AE2-101CBA21F03A}"/>
                    </a:ext>
                  </a:extLst>
                </p:cNvPr>
                <p:cNvSpPr/>
                <p:nvPr/>
              </p:nvSpPr>
              <p:spPr>
                <a:xfrm>
                  <a:off x="6951882" y="2030561"/>
                  <a:ext cx="2717642" cy="144016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68" name="Rs27">
              <a:extLst>
                <a:ext uri="{FF2B5EF4-FFF2-40B4-BE49-F238E27FC236}">
                  <a16:creationId xmlns:a16="http://schemas.microsoft.com/office/drawing/2014/main" id="{0C0D0E15-537B-471F-BB7B-EC217A4E60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15237" y="2690116"/>
              <a:ext cx="3021575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0F0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ID/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패스워드 인증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DB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계정 통제를 통한 로그인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제어</a:t>
              </a: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테이블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/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컬럼 단위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사용자 통제를 통한 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SQL </a:t>
              </a: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통제와 로그인</a:t>
              </a:r>
              <a:r>
                <a:rPr lang="en-US" altLang="ko-KR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, SQL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수행 내역 등을 저장하고 조회할 수 있는  기능</a:t>
              </a: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보안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정책 이력 관리 및 장기 미사용 정책을 통한 보안 정책 관리 기능</a:t>
              </a: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marL="3175"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spc="-7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인증 </a:t>
              </a:r>
              <a:r>
                <a:rPr lang="ko-KR" altLang="en-US" sz="1000" spc="-70" dirty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실패 및 중요 정보 접근 등의 경보 기능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124036" y="5229200"/>
            <a:ext cx="2353401" cy="1048386"/>
            <a:chOff x="6243462" y="4844403"/>
            <a:chExt cx="3233976" cy="1433184"/>
          </a:xfrm>
        </p:grpSpPr>
        <p:sp>
          <p:nvSpPr>
            <p:cNvPr id="67" name="AutoShape 5"/>
            <p:cNvSpPr>
              <a:spLocks noChangeArrowheads="1"/>
            </p:cNvSpPr>
            <p:nvPr/>
          </p:nvSpPr>
          <p:spPr bwMode="gray">
            <a:xfrm>
              <a:off x="7191317" y="4844403"/>
              <a:ext cx="1229407" cy="262567"/>
            </a:xfrm>
            <a:prstGeom prst="roundRect">
              <a:avLst>
                <a:gd name="adj" fmla="val 11455"/>
              </a:avLst>
            </a:prstGeom>
            <a:solidFill>
              <a:srgbClr val="22A8F0"/>
            </a:solidFill>
            <a:ln w="6350" algn="ctr">
              <a:solidFill>
                <a:srgbClr val="22A8F0"/>
              </a:solidFill>
              <a:miter lim="800000"/>
              <a:headEnd/>
              <a:tailEnd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</a:t>
              </a:r>
            </a:p>
          </p:txBody>
        </p:sp>
        <p:sp>
          <p:nvSpPr>
            <p:cNvPr id="73" name="Rectangle 230"/>
            <p:cNvSpPr>
              <a:spLocks noChangeArrowheads="1"/>
            </p:cNvSpPr>
            <p:nvPr/>
          </p:nvSpPr>
          <p:spPr bwMode="gray">
            <a:xfrm>
              <a:off x="7191317" y="5086452"/>
              <a:ext cx="1229407" cy="1001358"/>
            </a:xfrm>
            <a:prstGeom prst="rect">
              <a:avLst/>
            </a:prstGeom>
            <a:gradFill flip="none" rotWithShape="1">
              <a:gsLst>
                <a:gs pos="100000">
                  <a:sysClr val="window" lastClr="FFFFFF">
                    <a:lumMod val="95000"/>
                  </a:sysClr>
                </a:gs>
                <a:gs pos="18000">
                  <a:sysClr val="window" lastClr="FFFFFF"/>
                </a:gs>
              </a:gsLst>
              <a:lin ang="5400000" scaled="1"/>
              <a:tileRect/>
            </a:gradFill>
            <a:ln w="6350" cap="rnd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lg" len="med"/>
              <a:tailEnd type="none" w="lg" len="med"/>
            </a:ln>
            <a:effectLst>
              <a:outerShdw blurRad="12700" dist="12700" dir="5400000" algn="t" rotWithShape="0">
                <a:prstClr val="black">
                  <a:alpha val="20000"/>
                </a:prstClr>
              </a:outerShdw>
            </a:effectLst>
            <a:extLst/>
          </p:spPr>
          <p:txBody>
            <a:bodyPr wrap="none" lIns="0" tIns="0" rIns="0" bIns="0" anchor="ctr" anchorCtr="0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eaLnBrk="1" fontAlgn="auto" latinLnBrk="0" hangingPunct="1">
                <a:spcBef>
                  <a:spcPts val="200"/>
                </a:spcBef>
                <a:spcAft>
                  <a:spcPts val="600"/>
                </a:spcAft>
                <a:defRPr/>
              </a:pPr>
              <a:endParaRPr kumimoji="0" lang="ko-KR" altLang="en-US" sz="1400" kern="0" dirty="0" smtClean="0">
                <a:ln w="0"/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4" name="Picture 99" descr="Picture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208" y="5326374"/>
              <a:ext cx="521988" cy="6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99" descr="Picture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400" y="5326374"/>
              <a:ext cx="521988" cy="6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AutoShape 251"/>
            <p:cNvSpPr>
              <a:spLocks noChangeArrowheads="1"/>
            </p:cNvSpPr>
            <p:nvPr/>
          </p:nvSpPr>
          <p:spPr bwMode="auto">
            <a:xfrm rot="5400000" flipH="1">
              <a:off x="8581089" y="4902957"/>
              <a:ext cx="382929" cy="862029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AutoShape 251"/>
            <p:cNvSpPr>
              <a:spLocks noChangeArrowheads="1"/>
            </p:cNvSpPr>
            <p:nvPr/>
          </p:nvSpPr>
          <p:spPr bwMode="auto">
            <a:xfrm rot="16200000" flipH="1">
              <a:off x="6699154" y="5149565"/>
              <a:ext cx="382929" cy="782843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5" name="AutoShape 251"/>
            <p:cNvSpPr>
              <a:spLocks noChangeArrowheads="1"/>
            </p:cNvSpPr>
            <p:nvPr/>
          </p:nvSpPr>
          <p:spPr bwMode="auto">
            <a:xfrm rot="5400000" flipH="1">
              <a:off x="8581089" y="5430468"/>
              <a:ext cx="382929" cy="862029"/>
            </a:xfrm>
            <a:prstGeom prst="downArrow">
              <a:avLst>
                <a:gd name="adj1" fmla="val 52843"/>
                <a:gd name="adj2" fmla="val 4915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&quot;없음&quot; 기호 85"/>
            <p:cNvSpPr/>
            <p:nvPr/>
          </p:nvSpPr>
          <p:spPr bwMode="auto">
            <a:xfrm>
              <a:off x="8601750" y="5682849"/>
              <a:ext cx="360075" cy="355508"/>
            </a:xfrm>
            <a:prstGeom prst="noSmoking">
              <a:avLst/>
            </a:prstGeom>
            <a:solidFill>
              <a:srgbClr val="FF0000"/>
            </a:solidFill>
            <a:ln w="12700" cap="flat" cmpd="sng" algn="ctr">
              <a:solidFill>
                <a:srgbClr val="AE4845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87" name="Picture 48" descr="일반인_회의-파랑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8898" y="5082345"/>
              <a:ext cx="558540" cy="49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70" descr="해커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8203" y="5606988"/>
              <a:ext cx="277701" cy="46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253" descr="일반인_컴퓨터하는모습_앞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87" y="5217013"/>
              <a:ext cx="428854" cy="500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직사각형 89"/>
            <p:cNvSpPr/>
            <p:nvPr/>
          </p:nvSpPr>
          <p:spPr bwMode="auto">
            <a:xfrm>
              <a:off x="6243462" y="5711686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8961079" y="4919445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 bwMode="auto">
            <a:xfrm>
              <a:off x="8961079" y="6063011"/>
              <a:ext cx="471783" cy="214576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비인가자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93" name="AutoShape 174"/>
          <p:cNvSpPr>
            <a:spLocks noChangeArrowheads="1"/>
          </p:cNvSpPr>
          <p:nvPr/>
        </p:nvSpPr>
        <p:spPr bwMode="gray">
          <a:xfrm>
            <a:off x="7106863" y="2681092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1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8" name="AutoShape 174"/>
          <p:cNvSpPr>
            <a:spLocks noChangeArrowheads="1"/>
          </p:cNvSpPr>
          <p:nvPr/>
        </p:nvSpPr>
        <p:spPr bwMode="gray">
          <a:xfrm>
            <a:off x="7106863" y="3212699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2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0" name="AutoShape 174"/>
          <p:cNvSpPr>
            <a:spLocks noChangeArrowheads="1"/>
          </p:cNvSpPr>
          <p:nvPr/>
        </p:nvSpPr>
        <p:spPr bwMode="gray">
          <a:xfrm>
            <a:off x="7107810" y="3869815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3</a:t>
            </a:r>
            <a:endParaRPr lang="en-US" altLang="ko-KR" sz="1000" b="1" dirty="0"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3" name="AutoShape 174"/>
          <p:cNvSpPr>
            <a:spLocks noChangeArrowheads="1"/>
          </p:cNvSpPr>
          <p:nvPr/>
        </p:nvSpPr>
        <p:spPr bwMode="gray">
          <a:xfrm>
            <a:off x="7111095" y="4366984"/>
            <a:ext cx="142773" cy="142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EF6"/>
              </a:gs>
              <a:gs pos="100000">
                <a:srgbClr val="00669E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eaLnBrk="1" hangingPunct="1"/>
            <a:r>
              <a:rPr lang="en-US" altLang="ko-KR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60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2.5.2 </a:t>
            </a:r>
            <a:r>
              <a:rPr lang="ko-KR" altLang="en-US" dirty="0" smtClean="0"/>
              <a:t>개인정보 암호화 관리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개인정보의 보호를 위하여 주민번호 대신 고객사에서 사용 중인 고객번호를 사용하며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주민번호의 조회는 고객사에서 제공하는 프로그램 호출을 통하여 조회합니다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분석에 사용되는 계좌번호는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Key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변환을 통하여 데이터를 수령하며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 계좌번호의 관리는 고객사에서 통제합니다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개인정보 보호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250778" y="2096852"/>
            <a:ext cx="9418747" cy="4388544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endParaRPr kumimoji="0" lang="ko-KR" altLang="en-US" sz="900" dirty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7" name="Rectangle 61"/>
          <p:cNvSpPr>
            <a:spLocks noChangeArrowheads="1"/>
          </p:cNvSpPr>
          <p:nvPr/>
        </p:nvSpPr>
        <p:spPr bwMode="gray">
          <a:xfrm>
            <a:off x="279055" y="2530239"/>
            <a:ext cx="3420450" cy="3780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wrap="none" lIns="88304" tIns="72000" rIns="88304" bIns="44152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defTabSz="1425575" latinLnBrk="0"/>
            <a:endParaRPr lang="ko-KR" altLang="en-US" sz="900" dirty="0" smtClean="0">
              <a:solidFill>
                <a:srgbClr val="33333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AutoShape 11"/>
          <p:cNvSpPr>
            <a:spLocks noChangeArrowheads="1"/>
          </p:cNvSpPr>
          <p:nvPr/>
        </p:nvSpPr>
        <p:spPr bwMode="auto">
          <a:xfrm>
            <a:off x="279054" y="2123135"/>
            <a:ext cx="3534617" cy="432503"/>
          </a:xfrm>
          <a:prstGeom prst="homePlate">
            <a:avLst>
              <a:gd name="adj" fmla="val 23448"/>
            </a:avLst>
          </a:prstGeom>
          <a:solidFill>
            <a:srgbClr val="D3ED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algn="ctr"/>
            <a:r>
              <a:rPr lang="ko-KR" altLang="en-US" sz="12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원천 데이터</a:t>
            </a:r>
            <a:endParaRPr lang="en-US" altLang="ko-KR" sz="120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9" name="Rectangle 61"/>
          <p:cNvSpPr>
            <a:spLocks noChangeArrowheads="1"/>
          </p:cNvSpPr>
          <p:nvPr/>
        </p:nvSpPr>
        <p:spPr bwMode="gray">
          <a:xfrm>
            <a:off x="3768771" y="2530239"/>
            <a:ext cx="2269121" cy="3780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wrap="none" lIns="88304" tIns="72000" rIns="88304" bIns="44152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defTabSz="1425575" latinLnBrk="0"/>
            <a:endParaRPr lang="ko-KR" altLang="en-US" sz="900" dirty="0">
              <a:solidFill>
                <a:srgbClr val="333333"/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</p:txBody>
      </p:sp>
      <p:sp>
        <p:nvSpPr>
          <p:cNvPr id="80" name="AutoShape 13"/>
          <p:cNvSpPr>
            <a:spLocks noChangeArrowheads="1"/>
          </p:cNvSpPr>
          <p:nvPr/>
        </p:nvSpPr>
        <p:spPr bwMode="auto">
          <a:xfrm>
            <a:off x="3768771" y="2123135"/>
            <a:ext cx="2389039" cy="432503"/>
          </a:xfrm>
          <a:prstGeom prst="chevron">
            <a:avLst>
              <a:gd name="adj" fmla="val 25000"/>
            </a:avLst>
          </a:prstGeom>
          <a:solidFill>
            <a:srgbClr val="79C9F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Ins="0" rtlCol="0" anchor="ctr"/>
          <a:lstStyle/>
          <a:p>
            <a:pPr marL="180975" algn="ctr"/>
            <a:r>
              <a:rPr lang="ko-KR" altLang="en-US" sz="12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분석 및 개발 시스템</a:t>
            </a:r>
          </a:p>
        </p:txBody>
      </p:sp>
      <p:sp>
        <p:nvSpPr>
          <p:cNvPr id="81" name="Rectangle 61"/>
          <p:cNvSpPr>
            <a:spLocks noChangeArrowheads="1"/>
          </p:cNvSpPr>
          <p:nvPr/>
        </p:nvSpPr>
        <p:spPr bwMode="gray">
          <a:xfrm>
            <a:off x="6096067" y="2530239"/>
            <a:ext cx="3420018" cy="378044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wrap="none" lIns="88304" tIns="72000" rIns="88304" bIns="44152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defTabSz="1425575" latinLnBrk="0"/>
            <a:endParaRPr lang="ko-KR" altLang="en-US" sz="900" dirty="0">
              <a:solidFill>
                <a:srgbClr val="333333"/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</p:txBody>
      </p:sp>
      <p:sp>
        <p:nvSpPr>
          <p:cNvPr id="82" name="AutoShape 13"/>
          <p:cNvSpPr>
            <a:spLocks noChangeArrowheads="1"/>
          </p:cNvSpPr>
          <p:nvPr/>
        </p:nvSpPr>
        <p:spPr bwMode="auto">
          <a:xfrm>
            <a:off x="6096067" y="2123135"/>
            <a:ext cx="3537311" cy="432503"/>
          </a:xfrm>
          <a:prstGeom prst="chevron">
            <a:avLst>
              <a:gd name="adj" fmla="val 25000"/>
            </a:avLst>
          </a:prstGeom>
          <a:solidFill>
            <a:srgbClr val="038CD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80975" algn="ctr"/>
            <a:r>
              <a:rPr lang="ko-KR" altLang="en-US" sz="12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 시스템</a:t>
            </a:r>
          </a:p>
        </p:txBody>
      </p:sp>
      <p:sp>
        <p:nvSpPr>
          <p:cNvPr id="83" name="TextBox 58"/>
          <p:cNvSpPr txBox="1"/>
          <p:nvPr/>
        </p:nvSpPr>
        <p:spPr>
          <a:xfrm>
            <a:off x="207647" y="6244568"/>
            <a:ext cx="8818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상기 개인 정보 보호 방안은 제안사에서 추천하는 방법론이며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원칙적으로는 고객사의 개인정보 보안 기준을 준용합니다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4" name="Rectangle 104" descr="5차전산센터ob-10"/>
          <p:cNvSpPr>
            <a:spLocks noChangeArrowheads="1"/>
          </p:cNvSpPr>
          <p:nvPr/>
        </p:nvSpPr>
        <p:spPr bwMode="auto">
          <a:xfrm>
            <a:off x="2093892" y="3510006"/>
            <a:ext cx="1434144" cy="289717"/>
          </a:xfrm>
          <a:prstGeom prst="rect">
            <a:avLst/>
          </a:prstGeom>
          <a:pattFill prst="shingle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변환 계좌번호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5" name="Rectangle 104" descr="5차전산센터ob-10"/>
          <p:cNvSpPr>
            <a:spLocks noChangeArrowheads="1"/>
          </p:cNvSpPr>
          <p:nvPr/>
        </p:nvSpPr>
        <p:spPr bwMode="auto">
          <a:xfrm>
            <a:off x="2093892" y="3858538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Rectangle 104" descr="5차전산센터ob-10"/>
          <p:cNvSpPr>
            <a:spLocks noChangeArrowheads="1"/>
          </p:cNvSpPr>
          <p:nvPr/>
        </p:nvSpPr>
        <p:spPr bwMode="auto">
          <a:xfrm>
            <a:off x="2093892" y="421535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사업자등록번호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7" name="Freeform 99"/>
          <p:cNvSpPr>
            <a:spLocks/>
          </p:cNvSpPr>
          <p:nvPr/>
        </p:nvSpPr>
        <p:spPr bwMode="auto">
          <a:xfrm rot="6300000" flipV="1">
            <a:off x="1791708" y="3027532"/>
            <a:ext cx="355600" cy="440790"/>
          </a:xfrm>
          <a:custGeom>
            <a:avLst/>
            <a:gdLst>
              <a:gd name="T0" fmla="*/ 2147483646 w 640"/>
              <a:gd name="T1" fmla="*/ 2147483646 h 816"/>
              <a:gd name="T2" fmla="*/ 2147483646 w 640"/>
              <a:gd name="T3" fmla="*/ 2147483646 h 816"/>
              <a:gd name="T4" fmla="*/ 2147483646 w 640"/>
              <a:gd name="T5" fmla="*/ 2147483646 h 816"/>
              <a:gd name="T6" fmla="*/ 2147483646 w 640"/>
              <a:gd name="T7" fmla="*/ 2147483646 h 816"/>
              <a:gd name="T8" fmla="*/ 2147483646 w 640"/>
              <a:gd name="T9" fmla="*/ 2147483646 h 816"/>
              <a:gd name="T10" fmla="*/ 2147483646 w 640"/>
              <a:gd name="T11" fmla="*/ 2147483646 h 816"/>
              <a:gd name="T12" fmla="*/ 2147483646 w 640"/>
              <a:gd name="T13" fmla="*/ 2147483646 h 816"/>
              <a:gd name="T14" fmla="*/ 2147483646 w 640"/>
              <a:gd name="T15" fmla="*/ 2147483646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0">
            <a:gsLst>
              <a:gs pos="0">
                <a:srgbClr val="E2E5E6"/>
              </a:gs>
              <a:gs pos="100000">
                <a:srgbClr val="ABB5B9"/>
              </a:gs>
            </a:gsLst>
            <a:lin ang="2700000" scaled="1"/>
          </a:gra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2099189" y="2852444"/>
            <a:ext cx="1000392" cy="238238"/>
          </a:xfrm>
          <a:prstGeom prst="roundRect">
            <a:avLst/>
          </a:prstGeom>
          <a:solidFill>
            <a:srgbClr val="7C8E9C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5400000" sx="97000" sy="97000" algn="t" rotWithShape="0">
              <a:schemeClr val="tx1">
                <a:alpha val="26000"/>
              </a:schemeClr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882650"/>
            <a:r>
              <a: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변환</a:t>
            </a:r>
          </a:p>
        </p:txBody>
      </p:sp>
      <p:grpSp>
        <p:nvGrpSpPr>
          <p:cNvPr id="89" name="Group 177"/>
          <p:cNvGrpSpPr>
            <a:grpSpLocks/>
          </p:cNvGrpSpPr>
          <p:nvPr/>
        </p:nvGrpSpPr>
        <p:grpSpPr bwMode="auto">
          <a:xfrm>
            <a:off x="1882144" y="2862799"/>
            <a:ext cx="369936" cy="298675"/>
            <a:chOff x="5971" y="4349"/>
            <a:chExt cx="1701" cy="1362"/>
          </a:xfrm>
        </p:grpSpPr>
        <p:sp>
          <p:nvSpPr>
            <p:cNvPr id="139" name="Freeform 178"/>
            <p:cNvSpPr>
              <a:spLocks noEditPoints="1"/>
            </p:cNvSpPr>
            <p:nvPr/>
          </p:nvSpPr>
          <p:spPr bwMode="auto">
            <a:xfrm>
              <a:off x="5971" y="4349"/>
              <a:ext cx="1137" cy="1137"/>
            </a:xfrm>
            <a:custGeom>
              <a:avLst/>
              <a:gdLst>
                <a:gd name="T0" fmla="*/ 8 w 2274"/>
                <a:gd name="T1" fmla="*/ 5 h 2274"/>
                <a:gd name="T2" fmla="*/ 7 w 2274"/>
                <a:gd name="T3" fmla="*/ 6 h 2274"/>
                <a:gd name="T4" fmla="*/ 6 w 2274"/>
                <a:gd name="T5" fmla="*/ 7 h 2274"/>
                <a:gd name="T6" fmla="*/ 5 w 2274"/>
                <a:gd name="T7" fmla="*/ 8 h 2274"/>
                <a:gd name="T8" fmla="*/ 5 w 2274"/>
                <a:gd name="T9" fmla="*/ 9 h 2274"/>
                <a:gd name="T10" fmla="*/ 5 w 2274"/>
                <a:gd name="T11" fmla="*/ 11 h 2274"/>
                <a:gd name="T12" fmla="*/ 6 w 2274"/>
                <a:gd name="T13" fmla="*/ 12 h 2274"/>
                <a:gd name="T14" fmla="*/ 7 w 2274"/>
                <a:gd name="T15" fmla="*/ 13 h 2274"/>
                <a:gd name="T16" fmla="*/ 9 w 2274"/>
                <a:gd name="T17" fmla="*/ 13 h 2274"/>
                <a:gd name="T18" fmla="*/ 10 w 2274"/>
                <a:gd name="T19" fmla="*/ 13 h 2274"/>
                <a:gd name="T20" fmla="*/ 11 w 2274"/>
                <a:gd name="T21" fmla="*/ 13 h 2274"/>
                <a:gd name="T22" fmla="*/ 12 w 2274"/>
                <a:gd name="T23" fmla="*/ 12 h 2274"/>
                <a:gd name="T24" fmla="*/ 13 w 2274"/>
                <a:gd name="T25" fmla="*/ 11 h 2274"/>
                <a:gd name="T26" fmla="*/ 13 w 2274"/>
                <a:gd name="T27" fmla="*/ 10 h 2274"/>
                <a:gd name="T28" fmla="*/ 13 w 2274"/>
                <a:gd name="T29" fmla="*/ 8 h 2274"/>
                <a:gd name="T30" fmla="*/ 12 w 2274"/>
                <a:gd name="T31" fmla="*/ 7 h 2274"/>
                <a:gd name="T32" fmla="*/ 11 w 2274"/>
                <a:gd name="T33" fmla="*/ 6 h 2274"/>
                <a:gd name="T34" fmla="*/ 10 w 2274"/>
                <a:gd name="T35" fmla="*/ 5 h 2274"/>
                <a:gd name="T36" fmla="*/ 9 w 2274"/>
                <a:gd name="T37" fmla="*/ 5 h 2274"/>
                <a:gd name="T38" fmla="*/ 11 w 2274"/>
                <a:gd name="T39" fmla="*/ 1 h 2274"/>
                <a:gd name="T40" fmla="*/ 11 w 2274"/>
                <a:gd name="T41" fmla="*/ 1 h 2274"/>
                <a:gd name="T42" fmla="*/ 12 w 2274"/>
                <a:gd name="T43" fmla="*/ 3 h 2274"/>
                <a:gd name="T44" fmla="*/ 14 w 2274"/>
                <a:gd name="T45" fmla="*/ 2 h 2274"/>
                <a:gd name="T46" fmla="*/ 14 w 2274"/>
                <a:gd name="T47" fmla="*/ 2 h 2274"/>
                <a:gd name="T48" fmla="*/ 17 w 2274"/>
                <a:gd name="T49" fmla="*/ 4 h 2274"/>
                <a:gd name="T50" fmla="*/ 17 w 2274"/>
                <a:gd name="T51" fmla="*/ 4 h 2274"/>
                <a:gd name="T52" fmla="*/ 15 w 2274"/>
                <a:gd name="T53" fmla="*/ 6 h 2274"/>
                <a:gd name="T54" fmla="*/ 16 w 2274"/>
                <a:gd name="T55" fmla="*/ 7 h 2274"/>
                <a:gd name="T56" fmla="*/ 18 w 2274"/>
                <a:gd name="T57" fmla="*/ 8 h 2274"/>
                <a:gd name="T58" fmla="*/ 18 w 2274"/>
                <a:gd name="T59" fmla="*/ 10 h 2274"/>
                <a:gd name="T60" fmla="*/ 18 w 2274"/>
                <a:gd name="T61" fmla="*/ 11 h 2274"/>
                <a:gd name="T62" fmla="*/ 16 w 2274"/>
                <a:gd name="T63" fmla="*/ 12 h 2274"/>
                <a:gd name="T64" fmla="*/ 17 w 2274"/>
                <a:gd name="T65" fmla="*/ 14 h 2274"/>
                <a:gd name="T66" fmla="*/ 17 w 2274"/>
                <a:gd name="T67" fmla="*/ 14 h 2274"/>
                <a:gd name="T68" fmla="*/ 15 w 2274"/>
                <a:gd name="T69" fmla="*/ 17 h 2274"/>
                <a:gd name="T70" fmla="*/ 14 w 2274"/>
                <a:gd name="T71" fmla="*/ 17 h 2274"/>
                <a:gd name="T72" fmla="*/ 12 w 2274"/>
                <a:gd name="T73" fmla="*/ 15 h 2274"/>
                <a:gd name="T74" fmla="*/ 11 w 2274"/>
                <a:gd name="T75" fmla="*/ 16 h 2274"/>
                <a:gd name="T76" fmla="*/ 11 w 2274"/>
                <a:gd name="T77" fmla="*/ 18 h 2274"/>
                <a:gd name="T78" fmla="*/ 10 w 2274"/>
                <a:gd name="T79" fmla="*/ 18 h 2274"/>
                <a:gd name="T80" fmla="*/ 8 w 2274"/>
                <a:gd name="T81" fmla="*/ 18 h 2274"/>
                <a:gd name="T82" fmla="*/ 7 w 2274"/>
                <a:gd name="T83" fmla="*/ 16 h 2274"/>
                <a:gd name="T84" fmla="*/ 6 w 2274"/>
                <a:gd name="T85" fmla="*/ 15 h 2274"/>
                <a:gd name="T86" fmla="*/ 4 w 2274"/>
                <a:gd name="T87" fmla="*/ 17 h 2274"/>
                <a:gd name="T88" fmla="*/ 4 w 2274"/>
                <a:gd name="T89" fmla="*/ 17 h 2274"/>
                <a:gd name="T90" fmla="*/ 2 w 2274"/>
                <a:gd name="T91" fmla="*/ 14 h 2274"/>
                <a:gd name="T92" fmla="*/ 2 w 2274"/>
                <a:gd name="T93" fmla="*/ 14 h 2274"/>
                <a:gd name="T94" fmla="*/ 3 w 2274"/>
                <a:gd name="T95" fmla="*/ 12 h 2274"/>
                <a:gd name="T96" fmla="*/ 1 w 2274"/>
                <a:gd name="T97" fmla="*/ 11 h 2274"/>
                <a:gd name="T98" fmla="*/ 1 w 2274"/>
                <a:gd name="T99" fmla="*/ 11 h 2274"/>
                <a:gd name="T100" fmla="*/ 1 w 2274"/>
                <a:gd name="T101" fmla="*/ 8 h 2274"/>
                <a:gd name="T102" fmla="*/ 1 w 2274"/>
                <a:gd name="T103" fmla="*/ 7 h 2274"/>
                <a:gd name="T104" fmla="*/ 3 w 2274"/>
                <a:gd name="T105" fmla="*/ 6 h 2274"/>
                <a:gd name="T106" fmla="*/ 2 w 2274"/>
                <a:gd name="T107" fmla="*/ 4 h 2274"/>
                <a:gd name="T108" fmla="*/ 2 w 2274"/>
                <a:gd name="T109" fmla="*/ 4 h 2274"/>
                <a:gd name="T110" fmla="*/ 4 w 2274"/>
                <a:gd name="T111" fmla="*/ 2 h 2274"/>
                <a:gd name="T112" fmla="*/ 4 w 2274"/>
                <a:gd name="T113" fmla="*/ 2 h 2274"/>
                <a:gd name="T114" fmla="*/ 6 w 2274"/>
                <a:gd name="T115" fmla="*/ 3 h 2274"/>
                <a:gd name="T116" fmla="*/ 7 w 2274"/>
                <a:gd name="T117" fmla="*/ 2 h 2274"/>
                <a:gd name="T118" fmla="*/ 8 w 2274"/>
                <a:gd name="T119" fmla="*/ 1 h 22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74"/>
                <a:gd name="T181" fmla="*/ 0 h 2274"/>
                <a:gd name="T182" fmla="*/ 2274 w 2274"/>
                <a:gd name="T183" fmla="*/ 2274 h 22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74" h="2274">
                  <a:moveTo>
                    <a:pt x="1138" y="638"/>
                  </a:moveTo>
                  <a:lnTo>
                    <a:pt x="1076" y="641"/>
                  </a:lnTo>
                  <a:lnTo>
                    <a:pt x="1017" y="652"/>
                  </a:lnTo>
                  <a:lnTo>
                    <a:pt x="961" y="671"/>
                  </a:lnTo>
                  <a:lnTo>
                    <a:pt x="909" y="693"/>
                  </a:lnTo>
                  <a:lnTo>
                    <a:pt x="858" y="723"/>
                  </a:lnTo>
                  <a:lnTo>
                    <a:pt x="813" y="758"/>
                  </a:lnTo>
                  <a:lnTo>
                    <a:pt x="771" y="799"/>
                  </a:lnTo>
                  <a:lnTo>
                    <a:pt x="734" y="842"/>
                  </a:lnTo>
                  <a:lnTo>
                    <a:pt x="704" y="891"/>
                  </a:lnTo>
                  <a:lnTo>
                    <a:pt x="678" y="943"/>
                  </a:lnTo>
                  <a:lnTo>
                    <a:pt x="661" y="988"/>
                  </a:lnTo>
                  <a:lnTo>
                    <a:pt x="649" y="1036"/>
                  </a:lnTo>
                  <a:lnTo>
                    <a:pt x="642" y="1085"/>
                  </a:lnTo>
                  <a:lnTo>
                    <a:pt x="639" y="1137"/>
                  </a:lnTo>
                  <a:lnTo>
                    <a:pt x="643" y="1198"/>
                  </a:lnTo>
                  <a:lnTo>
                    <a:pt x="653" y="1257"/>
                  </a:lnTo>
                  <a:lnTo>
                    <a:pt x="671" y="1313"/>
                  </a:lnTo>
                  <a:lnTo>
                    <a:pt x="694" y="1367"/>
                  </a:lnTo>
                  <a:lnTo>
                    <a:pt x="723" y="1416"/>
                  </a:lnTo>
                  <a:lnTo>
                    <a:pt x="758" y="1462"/>
                  </a:lnTo>
                  <a:lnTo>
                    <a:pt x="799" y="1503"/>
                  </a:lnTo>
                  <a:lnTo>
                    <a:pt x="843" y="1540"/>
                  </a:lnTo>
                  <a:lnTo>
                    <a:pt x="892" y="1571"/>
                  </a:lnTo>
                  <a:lnTo>
                    <a:pt x="944" y="1597"/>
                  </a:lnTo>
                  <a:lnTo>
                    <a:pt x="989" y="1614"/>
                  </a:lnTo>
                  <a:lnTo>
                    <a:pt x="1037" y="1625"/>
                  </a:lnTo>
                  <a:lnTo>
                    <a:pt x="1086" y="1634"/>
                  </a:lnTo>
                  <a:lnTo>
                    <a:pt x="1138" y="1637"/>
                  </a:lnTo>
                  <a:lnTo>
                    <a:pt x="1199" y="1632"/>
                  </a:lnTo>
                  <a:lnTo>
                    <a:pt x="1258" y="1621"/>
                  </a:lnTo>
                  <a:lnTo>
                    <a:pt x="1314" y="1604"/>
                  </a:lnTo>
                  <a:lnTo>
                    <a:pt x="1367" y="1580"/>
                  </a:lnTo>
                  <a:lnTo>
                    <a:pt x="1417" y="1551"/>
                  </a:lnTo>
                  <a:lnTo>
                    <a:pt x="1463" y="1516"/>
                  </a:lnTo>
                  <a:lnTo>
                    <a:pt x="1504" y="1476"/>
                  </a:lnTo>
                  <a:lnTo>
                    <a:pt x="1540" y="1431"/>
                  </a:lnTo>
                  <a:lnTo>
                    <a:pt x="1571" y="1384"/>
                  </a:lnTo>
                  <a:lnTo>
                    <a:pt x="1598" y="1331"/>
                  </a:lnTo>
                  <a:lnTo>
                    <a:pt x="1615" y="1285"/>
                  </a:lnTo>
                  <a:lnTo>
                    <a:pt x="1626" y="1237"/>
                  </a:lnTo>
                  <a:lnTo>
                    <a:pt x="1635" y="1188"/>
                  </a:lnTo>
                  <a:lnTo>
                    <a:pt x="1637" y="1137"/>
                  </a:lnTo>
                  <a:lnTo>
                    <a:pt x="1633" y="1076"/>
                  </a:lnTo>
                  <a:lnTo>
                    <a:pt x="1622" y="1017"/>
                  </a:lnTo>
                  <a:lnTo>
                    <a:pt x="1605" y="960"/>
                  </a:lnTo>
                  <a:lnTo>
                    <a:pt x="1581" y="908"/>
                  </a:lnTo>
                  <a:lnTo>
                    <a:pt x="1552" y="858"/>
                  </a:lnTo>
                  <a:lnTo>
                    <a:pt x="1516" y="813"/>
                  </a:lnTo>
                  <a:lnTo>
                    <a:pt x="1477" y="770"/>
                  </a:lnTo>
                  <a:lnTo>
                    <a:pt x="1432" y="734"/>
                  </a:lnTo>
                  <a:lnTo>
                    <a:pt x="1384" y="703"/>
                  </a:lnTo>
                  <a:lnTo>
                    <a:pt x="1332" y="678"/>
                  </a:lnTo>
                  <a:lnTo>
                    <a:pt x="1286" y="661"/>
                  </a:lnTo>
                  <a:lnTo>
                    <a:pt x="1238" y="648"/>
                  </a:lnTo>
                  <a:lnTo>
                    <a:pt x="1189" y="641"/>
                  </a:lnTo>
                  <a:lnTo>
                    <a:pt x="1138" y="638"/>
                  </a:lnTo>
                  <a:close/>
                  <a:moveTo>
                    <a:pt x="981" y="0"/>
                  </a:moveTo>
                  <a:lnTo>
                    <a:pt x="1296" y="0"/>
                  </a:lnTo>
                  <a:lnTo>
                    <a:pt x="1315" y="4"/>
                  </a:lnTo>
                  <a:lnTo>
                    <a:pt x="1334" y="15"/>
                  </a:lnTo>
                  <a:lnTo>
                    <a:pt x="1345" y="32"/>
                  </a:lnTo>
                  <a:lnTo>
                    <a:pt x="1349" y="53"/>
                  </a:lnTo>
                  <a:lnTo>
                    <a:pt x="1393" y="288"/>
                  </a:lnTo>
                  <a:lnTo>
                    <a:pt x="1449" y="308"/>
                  </a:lnTo>
                  <a:lnTo>
                    <a:pt x="1504" y="330"/>
                  </a:lnTo>
                  <a:lnTo>
                    <a:pt x="1557" y="357"/>
                  </a:lnTo>
                  <a:lnTo>
                    <a:pt x="1754" y="222"/>
                  </a:lnTo>
                  <a:lnTo>
                    <a:pt x="1768" y="212"/>
                  </a:lnTo>
                  <a:lnTo>
                    <a:pt x="1785" y="207"/>
                  </a:lnTo>
                  <a:lnTo>
                    <a:pt x="1801" y="207"/>
                  </a:lnTo>
                  <a:lnTo>
                    <a:pt x="1816" y="212"/>
                  </a:lnTo>
                  <a:lnTo>
                    <a:pt x="1830" y="222"/>
                  </a:lnTo>
                  <a:lnTo>
                    <a:pt x="2054" y="444"/>
                  </a:lnTo>
                  <a:lnTo>
                    <a:pt x="2064" y="458"/>
                  </a:lnTo>
                  <a:lnTo>
                    <a:pt x="2068" y="474"/>
                  </a:lnTo>
                  <a:lnTo>
                    <a:pt x="2068" y="491"/>
                  </a:lnTo>
                  <a:lnTo>
                    <a:pt x="2064" y="506"/>
                  </a:lnTo>
                  <a:lnTo>
                    <a:pt x="2054" y="520"/>
                  </a:lnTo>
                  <a:lnTo>
                    <a:pt x="1919" y="717"/>
                  </a:lnTo>
                  <a:lnTo>
                    <a:pt x="1937" y="755"/>
                  </a:lnTo>
                  <a:lnTo>
                    <a:pt x="1954" y="792"/>
                  </a:lnTo>
                  <a:lnTo>
                    <a:pt x="1971" y="837"/>
                  </a:lnTo>
                  <a:lnTo>
                    <a:pt x="1986" y="882"/>
                  </a:lnTo>
                  <a:lnTo>
                    <a:pt x="2221" y="927"/>
                  </a:lnTo>
                  <a:lnTo>
                    <a:pt x="2242" y="931"/>
                  </a:lnTo>
                  <a:lnTo>
                    <a:pt x="2259" y="942"/>
                  </a:lnTo>
                  <a:lnTo>
                    <a:pt x="2270" y="959"/>
                  </a:lnTo>
                  <a:lnTo>
                    <a:pt x="2274" y="980"/>
                  </a:lnTo>
                  <a:lnTo>
                    <a:pt x="2274" y="1295"/>
                  </a:lnTo>
                  <a:lnTo>
                    <a:pt x="2270" y="1315"/>
                  </a:lnTo>
                  <a:lnTo>
                    <a:pt x="2259" y="1333"/>
                  </a:lnTo>
                  <a:lnTo>
                    <a:pt x="2242" y="1344"/>
                  </a:lnTo>
                  <a:lnTo>
                    <a:pt x="2221" y="1348"/>
                  </a:lnTo>
                  <a:lnTo>
                    <a:pt x="1986" y="1392"/>
                  </a:lnTo>
                  <a:lnTo>
                    <a:pt x="1966" y="1448"/>
                  </a:lnTo>
                  <a:lnTo>
                    <a:pt x="1944" y="1503"/>
                  </a:lnTo>
                  <a:lnTo>
                    <a:pt x="1919" y="1556"/>
                  </a:lnTo>
                  <a:lnTo>
                    <a:pt x="2054" y="1753"/>
                  </a:lnTo>
                  <a:lnTo>
                    <a:pt x="2064" y="1767"/>
                  </a:lnTo>
                  <a:lnTo>
                    <a:pt x="2068" y="1784"/>
                  </a:lnTo>
                  <a:lnTo>
                    <a:pt x="2068" y="1800"/>
                  </a:lnTo>
                  <a:lnTo>
                    <a:pt x="2064" y="1815"/>
                  </a:lnTo>
                  <a:lnTo>
                    <a:pt x="2054" y="1829"/>
                  </a:lnTo>
                  <a:lnTo>
                    <a:pt x="1830" y="2053"/>
                  </a:lnTo>
                  <a:lnTo>
                    <a:pt x="1816" y="2063"/>
                  </a:lnTo>
                  <a:lnTo>
                    <a:pt x="1801" y="2067"/>
                  </a:lnTo>
                  <a:lnTo>
                    <a:pt x="1785" y="2067"/>
                  </a:lnTo>
                  <a:lnTo>
                    <a:pt x="1768" y="2063"/>
                  </a:lnTo>
                  <a:lnTo>
                    <a:pt x="1754" y="2053"/>
                  </a:lnTo>
                  <a:lnTo>
                    <a:pt x="1557" y="1918"/>
                  </a:lnTo>
                  <a:lnTo>
                    <a:pt x="1521" y="1936"/>
                  </a:lnTo>
                  <a:lnTo>
                    <a:pt x="1483" y="1953"/>
                  </a:lnTo>
                  <a:lnTo>
                    <a:pt x="1438" y="1970"/>
                  </a:lnTo>
                  <a:lnTo>
                    <a:pt x="1393" y="1985"/>
                  </a:lnTo>
                  <a:lnTo>
                    <a:pt x="1349" y="2220"/>
                  </a:lnTo>
                  <a:lnTo>
                    <a:pt x="1345" y="2241"/>
                  </a:lnTo>
                  <a:lnTo>
                    <a:pt x="1334" y="2258"/>
                  </a:lnTo>
                  <a:lnTo>
                    <a:pt x="1315" y="2269"/>
                  </a:lnTo>
                  <a:lnTo>
                    <a:pt x="1296" y="2274"/>
                  </a:lnTo>
                  <a:lnTo>
                    <a:pt x="981" y="2274"/>
                  </a:lnTo>
                  <a:lnTo>
                    <a:pt x="960" y="2269"/>
                  </a:lnTo>
                  <a:lnTo>
                    <a:pt x="943" y="2258"/>
                  </a:lnTo>
                  <a:lnTo>
                    <a:pt x="931" y="2241"/>
                  </a:lnTo>
                  <a:lnTo>
                    <a:pt x="927" y="2220"/>
                  </a:lnTo>
                  <a:lnTo>
                    <a:pt x="882" y="1985"/>
                  </a:lnTo>
                  <a:lnTo>
                    <a:pt x="826" y="1966"/>
                  </a:lnTo>
                  <a:lnTo>
                    <a:pt x="771" y="1943"/>
                  </a:lnTo>
                  <a:lnTo>
                    <a:pt x="718" y="1918"/>
                  </a:lnTo>
                  <a:lnTo>
                    <a:pt x="521" y="2053"/>
                  </a:lnTo>
                  <a:lnTo>
                    <a:pt x="507" y="2063"/>
                  </a:lnTo>
                  <a:lnTo>
                    <a:pt x="491" y="2067"/>
                  </a:lnTo>
                  <a:lnTo>
                    <a:pt x="474" y="2067"/>
                  </a:lnTo>
                  <a:lnTo>
                    <a:pt x="459" y="2063"/>
                  </a:lnTo>
                  <a:lnTo>
                    <a:pt x="445" y="2053"/>
                  </a:lnTo>
                  <a:lnTo>
                    <a:pt x="223" y="1829"/>
                  </a:lnTo>
                  <a:lnTo>
                    <a:pt x="213" y="1815"/>
                  </a:lnTo>
                  <a:lnTo>
                    <a:pt x="207" y="1800"/>
                  </a:lnTo>
                  <a:lnTo>
                    <a:pt x="207" y="1784"/>
                  </a:lnTo>
                  <a:lnTo>
                    <a:pt x="213" y="1767"/>
                  </a:lnTo>
                  <a:lnTo>
                    <a:pt x="223" y="1753"/>
                  </a:lnTo>
                  <a:lnTo>
                    <a:pt x="358" y="1556"/>
                  </a:lnTo>
                  <a:lnTo>
                    <a:pt x="338" y="1520"/>
                  </a:lnTo>
                  <a:lnTo>
                    <a:pt x="321" y="1482"/>
                  </a:lnTo>
                  <a:lnTo>
                    <a:pt x="304" y="1437"/>
                  </a:lnTo>
                  <a:lnTo>
                    <a:pt x="289" y="1392"/>
                  </a:lnTo>
                  <a:lnTo>
                    <a:pt x="54" y="1348"/>
                  </a:lnTo>
                  <a:lnTo>
                    <a:pt x="33" y="1344"/>
                  </a:lnTo>
                  <a:lnTo>
                    <a:pt x="16" y="1333"/>
                  </a:lnTo>
                  <a:lnTo>
                    <a:pt x="5" y="1315"/>
                  </a:lnTo>
                  <a:lnTo>
                    <a:pt x="0" y="1295"/>
                  </a:lnTo>
                  <a:lnTo>
                    <a:pt x="0" y="980"/>
                  </a:lnTo>
                  <a:lnTo>
                    <a:pt x="5" y="959"/>
                  </a:lnTo>
                  <a:lnTo>
                    <a:pt x="16" y="942"/>
                  </a:lnTo>
                  <a:lnTo>
                    <a:pt x="33" y="931"/>
                  </a:lnTo>
                  <a:lnTo>
                    <a:pt x="54" y="927"/>
                  </a:lnTo>
                  <a:lnTo>
                    <a:pt x="289" y="882"/>
                  </a:lnTo>
                  <a:lnTo>
                    <a:pt x="308" y="825"/>
                  </a:lnTo>
                  <a:lnTo>
                    <a:pt x="331" y="770"/>
                  </a:lnTo>
                  <a:lnTo>
                    <a:pt x="358" y="717"/>
                  </a:lnTo>
                  <a:lnTo>
                    <a:pt x="223" y="520"/>
                  </a:lnTo>
                  <a:lnTo>
                    <a:pt x="213" y="506"/>
                  </a:lnTo>
                  <a:lnTo>
                    <a:pt x="207" y="491"/>
                  </a:lnTo>
                  <a:lnTo>
                    <a:pt x="207" y="474"/>
                  </a:lnTo>
                  <a:lnTo>
                    <a:pt x="213" y="458"/>
                  </a:lnTo>
                  <a:lnTo>
                    <a:pt x="223" y="444"/>
                  </a:lnTo>
                  <a:lnTo>
                    <a:pt x="445" y="222"/>
                  </a:lnTo>
                  <a:lnTo>
                    <a:pt x="459" y="212"/>
                  </a:lnTo>
                  <a:lnTo>
                    <a:pt x="474" y="207"/>
                  </a:lnTo>
                  <a:lnTo>
                    <a:pt x="491" y="207"/>
                  </a:lnTo>
                  <a:lnTo>
                    <a:pt x="507" y="212"/>
                  </a:lnTo>
                  <a:lnTo>
                    <a:pt x="521" y="222"/>
                  </a:lnTo>
                  <a:lnTo>
                    <a:pt x="718" y="357"/>
                  </a:lnTo>
                  <a:lnTo>
                    <a:pt x="756" y="337"/>
                  </a:lnTo>
                  <a:lnTo>
                    <a:pt x="792" y="321"/>
                  </a:lnTo>
                  <a:lnTo>
                    <a:pt x="837" y="304"/>
                  </a:lnTo>
                  <a:lnTo>
                    <a:pt x="882" y="288"/>
                  </a:lnTo>
                  <a:lnTo>
                    <a:pt x="927" y="53"/>
                  </a:lnTo>
                  <a:lnTo>
                    <a:pt x="931" y="32"/>
                  </a:lnTo>
                  <a:lnTo>
                    <a:pt x="943" y="15"/>
                  </a:lnTo>
                  <a:lnTo>
                    <a:pt x="960" y="4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D1D1D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0" name="Freeform 179"/>
            <p:cNvSpPr>
              <a:spLocks noEditPoints="1"/>
            </p:cNvSpPr>
            <p:nvPr/>
          </p:nvSpPr>
          <p:spPr bwMode="auto">
            <a:xfrm>
              <a:off x="6969" y="5008"/>
              <a:ext cx="703" cy="703"/>
            </a:xfrm>
            <a:custGeom>
              <a:avLst/>
              <a:gdLst>
                <a:gd name="T0" fmla="*/ 4 w 1407"/>
                <a:gd name="T1" fmla="*/ 3 h 1406"/>
                <a:gd name="T2" fmla="*/ 3 w 1407"/>
                <a:gd name="T3" fmla="*/ 4 h 1406"/>
                <a:gd name="T4" fmla="*/ 3 w 1407"/>
                <a:gd name="T5" fmla="*/ 5 h 1406"/>
                <a:gd name="T6" fmla="*/ 3 w 1407"/>
                <a:gd name="T7" fmla="*/ 6 h 1406"/>
                <a:gd name="T8" fmla="*/ 3 w 1407"/>
                <a:gd name="T9" fmla="*/ 7 h 1406"/>
                <a:gd name="T10" fmla="*/ 3 w 1407"/>
                <a:gd name="T11" fmla="*/ 8 h 1406"/>
                <a:gd name="T12" fmla="*/ 4 w 1407"/>
                <a:gd name="T13" fmla="*/ 8 h 1406"/>
                <a:gd name="T14" fmla="*/ 5 w 1407"/>
                <a:gd name="T15" fmla="*/ 8 h 1406"/>
                <a:gd name="T16" fmla="*/ 6 w 1407"/>
                <a:gd name="T17" fmla="*/ 8 h 1406"/>
                <a:gd name="T18" fmla="*/ 7 w 1407"/>
                <a:gd name="T19" fmla="*/ 7 h 1406"/>
                <a:gd name="T20" fmla="*/ 7 w 1407"/>
                <a:gd name="T21" fmla="*/ 6 h 1406"/>
                <a:gd name="T22" fmla="*/ 7 w 1407"/>
                <a:gd name="T23" fmla="*/ 5 h 1406"/>
                <a:gd name="T24" fmla="*/ 7 w 1407"/>
                <a:gd name="T25" fmla="*/ 4 h 1406"/>
                <a:gd name="T26" fmla="*/ 6 w 1407"/>
                <a:gd name="T27" fmla="*/ 4 h 1406"/>
                <a:gd name="T28" fmla="*/ 5 w 1407"/>
                <a:gd name="T29" fmla="*/ 3 h 1406"/>
                <a:gd name="T30" fmla="*/ 6 w 1407"/>
                <a:gd name="T31" fmla="*/ 1 h 1406"/>
                <a:gd name="T32" fmla="*/ 6 w 1407"/>
                <a:gd name="T33" fmla="*/ 1 h 1406"/>
                <a:gd name="T34" fmla="*/ 7 w 1407"/>
                <a:gd name="T35" fmla="*/ 2 h 1406"/>
                <a:gd name="T36" fmla="*/ 8 w 1407"/>
                <a:gd name="T37" fmla="*/ 1 h 1406"/>
                <a:gd name="T38" fmla="*/ 9 w 1407"/>
                <a:gd name="T39" fmla="*/ 3 h 1406"/>
                <a:gd name="T40" fmla="*/ 9 w 1407"/>
                <a:gd name="T41" fmla="*/ 3 h 1406"/>
                <a:gd name="T42" fmla="*/ 9 w 1407"/>
                <a:gd name="T43" fmla="*/ 4 h 1406"/>
                <a:gd name="T44" fmla="*/ 10 w 1407"/>
                <a:gd name="T45" fmla="*/ 5 h 1406"/>
                <a:gd name="T46" fmla="*/ 10 w 1407"/>
                <a:gd name="T47" fmla="*/ 5 h 1406"/>
                <a:gd name="T48" fmla="*/ 10 w 1407"/>
                <a:gd name="T49" fmla="*/ 7 h 1406"/>
                <a:gd name="T50" fmla="*/ 9 w 1407"/>
                <a:gd name="T51" fmla="*/ 7 h 1406"/>
                <a:gd name="T52" fmla="*/ 9 w 1407"/>
                <a:gd name="T53" fmla="*/ 9 h 1406"/>
                <a:gd name="T54" fmla="*/ 9 w 1407"/>
                <a:gd name="T55" fmla="*/ 9 h 1406"/>
                <a:gd name="T56" fmla="*/ 8 w 1407"/>
                <a:gd name="T57" fmla="*/ 10 h 1406"/>
                <a:gd name="T58" fmla="*/ 8 w 1407"/>
                <a:gd name="T59" fmla="*/ 10 h 1406"/>
                <a:gd name="T60" fmla="*/ 6 w 1407"/>
                <a:gd name="T61" fmla="*/ 10 h 1406"/>
                <a:gd name="T62" fmla="*/ 6 w 1407"/>
                <a:gd name="T63" fmla="*/ 11 h 1406"/>
                <a:gd name="T64" fmla="*/ 4 w 1407"/>
                <a:gd name="T65" fmla="*/ 11 h 1406"/>
                <a:gd name="T66" fmla="*/ 4 w 1407"/>
                <a:gd name="T67" fmla="*/ 11 h 1406"/>
                <a:gd name="T68" fmla="*/ 3 w 1407"/>
                <a:gd name="T69" fmla="*/ 10 h 1406"/>
                <a:gd name="T70" fmla="*/ 2 w 1407"/>
                <a:gd name="T71" fmla="*/ 10 h 1406"/>
                <a:gd name="T72" fmla="*/ 2 w 1407"/>
                <a:gd name="T73" fmla="*/ 10 h 1406"/>
                <a:gd name="T74" fmla="*/ 1 w 1407"/>
                <a:gd name="T75" fmla="*/ 9 h 1406"/>
                <a:gd name="T76" fmla="*/ 1 w 1407"/>
                <a:gd name="T77" fmla="*/ 8 h 1406"/>
                <a:gd name="T78" fmla="*/ 0 w 1407"/>
                <a:gd name="T79" fmla="*/ 7 h 1406"/>
                <a:gd name="T80" fmla="*/ 0 w 1407"/>
                <a:gd name="T81" fmla="*/ 7 h 1406"/>
                <a:gd name="T82" fmla="*/ 0 w 1407"/>
                <a:gd name="T83" fmla="*/ 5 h 1406"/>
                <a:gd name="T84" fmla="*/ 0 w 1407"/>
                <a:gd name="T85" fmla="*/ 5 h 1406"/>
                <a:gd name="T86" fmla="*/ 1 w 1407"/>
                <a:gd name="T87" fmla="*/ 4 h 1406"/>
                <a:gd name="T88" fmla="*/ 1 w 1407"/>
                <a:gd name="T89" fmla="*/ 3 h 1406"/>
                <a:gd name="T90" fmla="*/ 2 w 1407"/>
                <a:gd name="T91" fmla="*/ 2 h 1406"/>
                <a:gd name="T92" fmla="*/ 2 w 1407"/>
                <a:gd name="T93" fmla="*/ 2 h 1406"/>
                <a:gd name="T94" fmla="*/ 3 w 1407"/>
                <a:gd name="T95" fmla="*/ 2 h 1406"/>
                <a:gd name="T96" fmla="*/ 4 w 1407"/>
                <a:gd name="T97" fmla="*/ 1 h 1406"/>
                <a:gd name="T98" fmla="*/ 4 w 1407"/>
                <a:gd name="T99" fmla="*/ 0 h 14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07"/>
                <a:gd name="T151" fmla="*/ 0 h 1406"/>
                <a:gd name="T152" fmla="*/ 1407 w 1407"/>
                <a:gd name="T153" fmla="*/ 1406 h 14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07" h="1406">
                  <a:moveTo>
                    <a:pt x="704" y="395"/>
                  </a:moveTo>
                  <a:lnTo>
                    <a:pt x="656" y="398"/>
                  </a:lnTo>
                  <a:lnTo>
                    <a:pt x="612" y="408"/>
                  </a:lnTo>
                  <a:lnTo>
                    <a:pt x="570" y="425"/>
                  </a:lnTo>
                  <a:lnTo>
                    <a:pt x="531" y="447"/>
                  </a:lnTo>
                  <a:lnTo>
                    <a:pt x="495" y="475"/>
                  </a:lnTo>
                  <a:lnTo>
                    <a:pt x="466" y="506"/>
                  </a:lnTo>
                  <a:lnTo>
                    <a:pt x="439" y="543"/>
                  </a:lnTo>
                  <a:lnTo>
                    <a:pt x="420" y="584"/>
                  </a:lnTo>
                  <a:lnTo>
                    <a:pt x="405" y="622"/>
                  </a:lnTo>
                  <a:lnTo>
                    <a:pt x="398" y="661"/>
                  </a:lnTo>
                  <a:lnTo>
                    <a:pt x="396" y="703"/>
                  </a:lnTo>
                  <a:lnTo>
                    <a:pt x="398" y="751"/>
                  </a:lnTo>
                  <a:lnTo>
                    <a:pt x="408" y="794"/>
                  </a:lnTo>
                  <a:lnTo>
                    <a:pt x="425" y="837"/>
                  </a:lnTo>
                  <a:lnTo>
                    <a:pt x="448" y="876"/>
                  </a:lnTo>
                  <a:lnTo>
                    <a:pt x="474" y="910"/>
                  </a:lnTo>
                  <a:lnTo>
                    <a:pt x="507" y="941"/>
                  </a:lnTo>
                  <a:lnTo>
                    <a:pt x="543" y="967"/>
                  </a:lnTo>
                  <a:lnTo>
                    <a:pt x="584" y="987"/>
                  </a:lnTo>
                  <a:lnTo>
                    <a:pt x="622" y="1001"/>
                  </a:lnTo>
                  <a:lnTo>
                    <a:pt x="661" y="1008"/>
                  </a:lnTo>
                  <a:lnTo>
                    <a:pt x="704" y="1011"/>
                  </a:lnTo>
                  <a:lnTo>
                    <a:pt x="750" y="1008"/>
                  </a:lnTo>
                  <a:lnTo>
                    <a:pt x="795" y="998"/>
                  </a:lnTo>
                  <a:lnTo>
                    <a:pt x="837" y="981"/>
                  </a:lnTo>
                  <a:lnTo>
                    <a:pt x="875" y="959"/>
                  </a:lnTo>
                  <a:lnTo>
                    <a:pt x="910" y="931"/>
                  </a:lnTo>
                  <a:lnTo>
                    <a:pt x="941" y="900"/>
                  </a:lnTo>
                  <a:lnTo>
                    <a:pt x="968" y="863"/>
                  </a:lnTo>
                  <a:lnTo>
                    <a:pt x="988" y="823"/>
                  </a:lnTo>
                  <a:lnTo>
                    <a:pt x="1000" y="785"/>
                  </a:lnTo>
                  <a:lnTo>
                    <a:pt x="1009" y="745"/>
                  </a:lnTo>
                  <a:lnTo>
                    <a:pt x="1012" y="703"/>
                  </a:lnTo>
                  <a:lnTo>
                    <a:pt x="1009" y="655"/>
                  </a:lnTo>
                  <a:lnTo>
                    <a:pt x="998" y="612"/>
                  </a:lnTo>
                  <a:lnTo>
                    <a:pt x="982" y="569"/>
                  </a:lnTo>
                  <a:lnTo>
                    <a:pt x="960" y="530"/>
                  </a:lnTo>
                  <a:lnTo>
                    <a:pt x="931" y="495"/>
                  </a:lnTo>
                  <a:lnTo>
                    <a:pt x="899" y="465"/>
                  </a:lnTo>
                  <a:lnTo>
                    <a:pt x="864" y="439"/>
                  </a:lnTo>
                  <a:lnTo>
                    <a:pt x="823" y="419"/>
                  </a:lnTo>
                  <a:lnTo>
                    <a:pt x="785" y="405"/>
                  </a:lnTo>
                  <a:lnTo>
                    <a:pt x="746" y="398"/>
                  </a:lnTo>
                  <a:lnTo>
                    <a:pt x="704" y="395"/>
                  </a:lnTo>
                  <a:close/>
                  <a:moveTo>
                    <a:pt x="607" y="0"/>
                  </a:moveTo>
                  <a:lnTo>
                    <a:pt x="801" y="0"/>
                  </a:lnTo>
                  <a:lnTo>
                    <a:pt x="813" y="3"/>
                  </a:lnTo>
                  <a:lnTo>
                    <a:pt x="825" y="10"/>
                  </a:lnTo>
                  <a:lnTo>
                    <a:pt x="832" y="20"/>
                  </a:lnTo>
                  <a:lnTo>
                    <a:pt x="834" y="34"/>
                  </a:lnTo>
                  <a:lnTo>
                    <a:pt x="861" y="179"/>
                  </a:lnTo>
                  <a:lnTo>
                    <a:pt x="913" y="197"/>
                  </a:lnTo>
                  <a:lnTo>
                    <a:pt x="962" y="221"/>
                  </a:lnTo>
                  <a:lnTo>
                    <a:pt x="1085" y="138"/>
                  </a:lnTo>
                  <a:lnTo>
                    <a:pt x="1096" y="129"/>
                  </a:lnTo>
                  <a:lnTo>
                    <a:pt x="1109" y="128"/>
                  </a:lnTo>
                  <a:lnTo>
                    <a:pt x="1121" y="129"/>
                  </a:lnTo>
                  <a:lnTo>
                    <a:pt x="1131" y="138"/>
                  </a:lnTo>
                  <a:lnTo>
                    <a:pt x="1269" y="274"/>
                  </a:lnTo>
                  <a:lnTo>
                    <a:pt x="1276" y="285"/>
                  </a:lnTo>
                  <a:lnTo>
                    <a:pt x="1279" y="298"/>
                  </a:lnTo>
                  <a:lnTo>
                    <a:pt x="1276" y="311"/>
                  </a:lnTo>
                  <a:lnTo>
                    <a:pt x="1269" y="322"/>
                  </a:lnTo>
                  <a:lnTo>
                    <a:pt x="1186" y="444"/>
                  </a:lnTo>
                  <a:lnTo>
                    <a:pt x="1208" y="489"/>
                  </a:lnTo>
                  <a:lnTo>
                    <a:pt x="1228" y="546"/>
                  </a:lnTo>
                  <a:lnTo>
                    <a:pt x="1373" y="572"/>
                  </a:lnTo>
                  <a:lnTo>
                    <a:pt x="1386" y="575"/>
                  </a:lnTo>
                  <a:lnTo>
                    <a:pt x="1397" y="582"/>
                  </a:lnTo>
                  <a:lnTo>
                    <a:pt x="1404" y="593"/>
                  </a:lnTo>
                  <a:lnTo>
                    <a:pt x="1407" y="606"/>
                  </a:lnTo>
                  <a:lnTo>
                    <a:pt x="1407" y="800"/>
                  </a:lnTo>
                  <a:lnTo>
                    <a:pt x="1404" y="813"/>
                  </a:lnTo>
                  <a:lnTo>
                    <a:pt x="1397" y="824"/>
                  </a:lnTo>
                  <a:lnTo>
                    <a:pt x="1386" y="831"/>
                  </a:lnTo>
                  <a:lnTo>
                    <a:pt x="1373" y="834"/>
                  </a:lnTo>
                  <a:lnTo>
                    <a:pt x="1228" y="861"/>
                  </a:lnTo>
                  <a:lnTo>
                    <a:pt x="1210" y="913"/>
                  </a:lnTo>
                  <a:lnTo>
                    <a:pt x="1186" y="962"/>
                  </a:lnTo>
                  <a:lnTo>
                    <a:pt x="1269" y="1084"/>
                  </a:lnTo>
                  <a:lnTo>
                    <a:pt x="1276" y="1095"/>
                  </a:lnTo>
                  <a:lnTo>
                    <a:pt x="1279" y="1108"/>
                  </a:lnTo>
                  <a:lnTo>
                    <a:pt x="1276" y="1121"/>
                  </a:lnTo>
                  <a:lnTo>
                    <a:pt x="1269" y="1132"/>
                  </a:lnTo>
                  <a:lnTo>
                    <a:pt x="1131" y="1268"/>
                  </a:lnTo>
                  <a:lnTo>
                    <a:pt x="1121" y="1277"/>
                  </a:lnTo>
                  <a:lnTo>
                    <a:pt x="1109" y="1278"/>
                  </a:lnTo>
                  <a:lnTo>
                    <a:pt x="1096" y="1277"/>
                  </a:lnTo>
                  <a:lnTo>
                    <a:pt x="1085" y="1268"/>
                  </a:lnTo>
                  <a:lnTo>
                    <a:pt x="962" y="1185"/>
                  </a:lnTo>
                  <a:lnTo>
                    <a:pt x="917" y="1208"/>
                  </a:lnTo>
                  <a:lnTo>
                    <a:pt x="861" y="1228"/>
                  </a:lnTo>
                  <a:lnTo>
                    <a:pt x="834" y="1372"/>
                  </a:lnTo>
                  <a:lnTo>
                    <a:pt x="832" y="1385"/>
                  </a:lnTo>
                  <a:lnTo>
                    <a:pt x="825" y="1396"/>
                  </a:lnTo>
                  <a:lnTo>
                    <a:pt x="813" y="1403"/>
                  </a:lnTo>
                  <a:lnTo>
                    <a:pt x="801" y="1406"/>
                  </a:lnTo>
                  <a:lnTo>
                    <a:pt x="607" y="1406"/>
                  </a:lnTo>
                  <a:lnTo>
                    <a:pt x="594" y="1403"/>
                  </a:lnTo>
                  <a:lnTo>
                    <a:pt x="583" y="1396"/>
                  </a:lnTo>
                  <a:lnTo>
                    <a:pt x="576" y="1385"/>
                  </a:lnTo>
                  <a:lnTo>
                    <a:pt x="573" y="1372"/>
                  </a:lnTo>
                  <a:lnTo>
                    <a:pt x="546" y="1228"/>
                  </a:lnTo>
                  <a:lnTo>
                    <a:pt x="494" y="1209"/>
                  </a:lnTo>
                  <a:lnTo>
                    <a:pt x="445" y="1185"/>
                  </a:lnTo>
                  <a:lnTo>
                    <a:pt x="322" y="1268"/>
                  </a:lnTo>
                  <a:lnTo>
                    <a:pt x="311" y="1277"/>
                  </a:lnTo>
                  <a:lnTo>
                    <a:pt x="299" y="1278"/>
                  </a:lnTo>
                  <a:lnTo>
                    <a:pt x="286" y="1277"/>
                  </a:lnTo>
                  <a:lnTo>
                    <a:pt x="275" y="1268"/>
                  </a:lnTo>
                  <a:lnTo>
                    <a:pt x="137" y="1132"/>
                  </a:lnTo>
                  <a:lnTo>
                    <a:pt x="130" y="1121"/>
                  </a:lnTo>
                  <a:lnTo>
                    <a:pt x="128" y="1108"/>
                  </a:lnTo>
                  <a:lnTo>
                    <a:pt x="130" y="1095"/>
                  </a:lnTo>
                  <a:lnTo>
                    <a:pt x="137" y="1084"/>
                  </a:lnTo>
                  <a:lnTo>
                    <a:pt x="221" y="962"/>
                  </a:lnTo>
                  <a:lnTo>
                    <a:pt x="199" y="917"/>
                  </a:lnTo>
                  <a:lnTo>
                    <a:pt x="179" y="861"/>
                  </a:lnTo>
                  <a:lnTo>
                    <a:pt x="34" y="834"/>
                  </a:lnTo>
                  <a:lnTo>
                    <a:pt x="20" y="831"/>
                  </a:lnTo>
                  <a:lnTo>
                    <a:pt x="10" y="824"/>
                  </a:lnTo>
                  <a:lnTo>
                    <a:pt x="3" y="813"/>
                  </a:lnTo>
                  <a:lnTo>
                    <a:pt x="0" y="800"/>
                  </a:lnTo>
                  <a:lnTo>
                    <a:pt x="0" y="606"/>
                  </a:lnTo>
                  <a:lnTo>
                    <a:pt x="3" y="593"/>
                  </a:lnTo>
                  <a:lnTo>
                    <a:pt x="10" y="582"/>
                  </a:lnTo>
                  <a:lnTo>
                    <a:pt x="20" y="575"/>
                  </a:lnTo>
                  <a:lnTo>
                    <a:pt x="34" y="572"/>
                  </a:lnTo>
                  <a:lnTo>
                    <a:pt x="179" y="546"/>
                  </a:lnTo>
                  <a:lnTo>
                    <a:pt x="197" y="494"/>
                  </a:lnTo>
                  <a:lnTo>
                    <a:pt x="221" y="444"/>
                  </a:lnTo>
                  <a:lnTo>
                    <a:pt x="137" y="322"/>
                  </a:lnTo>
                  <a:lnTo>
                    <a:pt x="130" y="311"/>
                  </a:lnTo>
                  <a:lnTo>
                    <a:pt x="128" y="298"/>
                  </a:lnTo>
                  <a:lnTo>
                    <a:pt x="130" y="285"/>
                  </a:lnTo>
                  <a:lnTo>
                    <a:pt x="137" y="274"/>
                  </a:lnTo>
                  <a:lnTo>
                    <a:pt x="275" y="138"/>
                  </a:lnTo>
                  <a:lnTo>
                    <a:pt x="286" y="129"/>
                  </a:lnTo>
                  <a:lnTo>
                    <a:pt x="299" y="128"/>
                  </a:lnTo>
                  <a:lnTo>
                    <a:pt x="311" y="129"/>
                  </a:lnTo>
                  <a:lnTo>
                    <a:pt x="322" y="138"/>
                  </a:lnTo>
                  <a:lnTo>
                    <a:pt x="445" y="221"/>
                  </a:lnTo>
                  <a:lnTo>
                    <a:pt x="490" y="198"/>
                  </a:lnTo>
                  <a:lnTo>
                    <a:pt x="546" y="179"/>
                  </a:lnTo>
                  <a:lnTo>
                    <a:pt x="573" y="34"/>
                  </a:lnTo>
                  <a:lnTo>
                    <a:pt x="576" y="20"/>
                  </a:lnTo>
                  <a:lnTo>
                    <a:pt x="583" y="10"/>
                  </a:lnTo>
                  <a:lnTo>
                    <a:pt x="594" y="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1D1D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90" name="오른쪽 화살표 89"/>
          <p:cNvSpPr/>
          <p:nvPr/>
        </p:nvSpPr>
        <p:spPr bwMode="auto">
          <a:xfrm>
            <a:off x="1810736" y="3819869"/>
            <a:ext cx="318684" cy="742594"/>
          </a:xfrm>
          <a:prstGeom prst="rightArrow">
            <a:avLst/>
          </a:prstGeom>
          <a:gradFill rotWithShape="0">
            <a:gsLst>
              <a:gs pos="0">
                <a:srgbClr val="E2E5E6"/>
              </a:gs>
              <a:gs pos="100000">
                <a:srgbClr val="ABB5B9"/>
              </a:gs>
            </a:gsLst>
            <a:lin ang="2700000" scaled="1"/>
          </a:gra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Rectangle 104" descr="5차전산센터ob-10"/>
          <p:cNvSpPr>
            <a:spLocks noChangeArrowheads="1"/>
          </p:cNvSpPr>
          <p:nvPr/>
        </p:nvSpPr>
        <p:spPr bwMode="auto">
          <a:xfrm>
            <a:off x="2093892" y="4564685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…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2" name="Rectangle 104" descr="5차전산센터ob-10"/>
          <p:cNvSpPr>
            <a:spLocks noChangeArrowheads="1"/>
          </p:cNvSpPr>
          <p:nvPr/>
        </p:nvSpPr>
        <p:spPr bwMode="auto">
          <a:xfrm>
            <a:off x="6228053" y="3506605"/>
            <a:ext cx="1434144" cy="289717"/>
          </a:xfrm>
          <a:prstGeom prst="rect">
            <a:avLst/>
          </a:prstGeom>
          <a:pattFill prst="shingle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r>
              <a:rPr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rPr>
              <a:t>변환 </a:t>
            </a:r>
            <a:r>
              <a:rPr lang="ko-KR" altLang="en-US" sz="10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rPr>
              <a:t>계좌번호</a:t>
            </a:r>
          </a:p>
        </p:txBody>
      </p:sp>
      <p:sp>
        <p:nvSpPr>
          <p:cNvPr id="93" name="Rectangle 104" descr="5차전산센터ob-10"/>
          <p:cNvSpPr>
            <a:spLocks noChangeArrowheads="1"/>
          </p:cNvSpPr>
          <p:nvPr/>
        </p:nvSpPr>
        <p:spPr bwMode="auto">
          <a:xfrm>
            <a:off x="6228053" y="384928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Rectangle 104" descr="5차전산센터ob-10"/>
          <p:cNvSpPr>
            <a:spLocks noChangeArrowheads="1"/>
          </p:cNvSpPr>
          <p:nvPr/>
        </p:nvSpPr>
        <p:spPr bwMode="auto">
          <a:xfrm>
            <a:off x="6228053" y="421535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사업자등록번호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5" name="Rectangle 104" descr="5차전산센터ob-10"/>
          <p:cNvSpPr>
            <a:spLocks noChangeArrowheads="1"/>
          </p:cNvSpPr>
          <p:nvPr/>
        </p:nvSpPr>
        <p:spPr bwMode="auto">
          <a:xfrm>
            <a:off x="6228053" y="4564685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…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02926" y="2776267"/>
            <a:ext cx="1569772" cy="2213438"/>
          </a:xfrm>
          <a:prstGeom prst="can">
            <a:avLst>
              <a:gd name="adj" fmla="val 17111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miter lim="800000"/>
            <a:headEnd/>
            <a:tailEnd/>
          </a:ln>
          <a:effectLst>
            <a:outerShdw blurRad="63500" dist="127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7" name="Rectangle 104" descr="5차전산센터ob-10"/>
          <p:cNvSpPr>
            <a:spLocks noChangeArrowheads="1"/>
          </p:cNvSpPr>
          <p:nvPr/>
        </p:nvSpPr>
        <p:spPr bwMode="auto">
          <a:xfrm>
            <a:off x="376592" y="3117142"/>
            <a:ext cx="1434144" cy="289717"/>
          </a:xfrm>
          <a:prstGeom prst="rect">
            <a:avLst/>
          </a:prstGeom>
          <a:solidFill>
            <a:srgbClr val="B5BFC7"/>
          </a:solid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계좌번호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8" name="Rectangle 104" descr="5차전산센터ob-10"/>
          <p:cNvSpPr>
            <a:spLocks noChangeArrowheads="1"/>
          </p:cNvSpPr>
          <p:nvPr/>
        </p:nvSpPr>
        <p:spPr bwMode="auto">
          <a:xfrm>
            <a:off x="376592" y="3483212"/>
            <a:ext cx="1434144" cy="289717"/>
          </a:xfrm>
          <a:prstGeom prst="rect">
            <a:avLst/>
          </a:prstGeom>
          <a:solidFill>
            <a:srgbClr val="E2E7EA"/>
          </a:solidFill>
          <a:ln w="6350" algn="ctr">
            <a:solidFill>
              <a:srgbClr val="E2E7EA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주민등록번호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9" name="Rectangle 104" descr="5차전산센터ob-10"/>
          <p:cNvSpPr>
            <a:spLocks noChangeArrowheads="1"/>
          </p:cNvSpPr>
          <p:nvPr/>
        </p:nvSpPr>
        <p:spPr bwMode="auto">
          <a:xfrm>
            <a:off x="376592" y="384928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0" name="Rectangle 104" descr="5차전산센터ob-10"/>
          <p:cNvSpPr>
            <a:spLocks noChangeArrowheads="1"/>
          </p:cNvSpPr>
          <p:nvPr/>
        </p:nvSpPr>
        <p:spPr bwMode="auto">
          <a:xfrm>
            <a:off x="376592" y="421535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사업자등록번호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1" name="Rectangle 104" descr="5차전산센터ob-10"/>
          <p:cNvSpPr>
            <a:spLocks noChangeArrowheads="1"/>
          </p:cNvSpPr>
          <p:nvPr/>
        </p:nvSpPr>
        <p:spPr bwMode="auto">
          <a:xfrm>
            <a:off x="376592" y="4564685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…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2" name="원통 101"/>
          <p:cNvSpPr/>
          <p:nvPr/>
        </p:nvSpPr>
        <p:spPr bwMode="auto">
          <a:xfrm>
            <a:off x="4174647" y="3238944"/>
            <a:ext cx="1569772" cy="1750760"/>
          </a:xfrm>
          <a:prstGeom prst="can">
            <a:avLst>
              <a:gd name="adj" fmla="val 11448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miter lim="800000"/>
            <a:headEnd/>
            <a:tailEnd/>
          </a:ln>
          <a:effectLst>
            <a:outerShdw blurRad="63500" dist="127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3" name="Rectangle 104" descr="5차전산센터ob-10"/>
          <p:cNvSpPr>
            <a:spLocks noChangeArrowheads="1"/>
          </p:cNvSpPr>
          <p:nvPr/>
        </p:nvSpPr>
        <p:spPr bwMode="auto">
          <a:xfrm>
            <a:off x="4236163" y="3510006"/>
            <a:ext cx="1434144" cy="289717"/>
          </a:xfrm>
          <a:prstGeom prst="rect">
            <a:avLst/>
          </a:prstGeom>
          <a:pattFill prst="shingle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r>
              <a:rPr lang="ko-KR" altLang="en-US" sz="100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rPr>
              <a:t>변환 </a:t>
            </a:r>
            <a:r>
              <a:rPr lang="ko-KR" altLang="en-US" sz="10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rPr>
              <a:t>계좌번호</a:t>
            </a:r>
          </a:p>
        </p:txBody>
      </p:sp>
      <p:sp>
        <p:nvSpPr>
          <p:cNvPr id="104" name="Rectangle 104" descr="5차전산센터ob-10"/>
          <p:cNvSpPr>
            <a:spLocks noChangeArrowheads="1"/>
          </p:cNvSpPr>
          <p:nvPr/>
        </p:nvSpPr>
        <p:spPr bwMode="auto">
          <a:xfrm>
            <a:off x="4236163" y="3858538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5" name="Rectangle 104" descr="5차전산센터ob-10"/>
          <p:cNvSpPr>
            <a:spLocks noChangeArrowheads="1"/>
          </p:cNvSpPr>
          <p:nvPr/>
        </p:nvSpPr>
        <p:spPr bwMode="auto">
          <a:xfrm>
            <a:off x="4236163" y="421535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사업자등록번호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6" name="Rectangle 104" descr="5차전산센터ob-10"/>
          <p:cNvSpPr>
            <a:spLocks noChangeArrowheads="1"/>
          </p:cNvSpPr>
          <p:nvPr/>
        </p:nvSpPr>
        <p:spPr bwMode="auto">
          <a:xfrm>
            <a:off x="4236163" y="4564685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…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07" name="꺾인 연결선 106"/>
          <p:cNvCxnSpPr>
            <a:stCxn id="91" idx="2"/>
            <a:endCxn id="95" idx="2"/>
          </p:cNvCxnSpPr>
          <p:nvPr/>
        </p:nvCxnSpPr>
        <p:spPr bwMode="auto">
          <a:xfrm rot="16200000" flipH="1">
            <a:off x="4877991" y="2787321"/>
            <a:ext cx="12700" cy="4134161"/>
          </a:xfrm>
          <a:prstGeom prst="bentConnector3">
            <a:avLst>
              <a:gd name="adj1" fmla="val 9825000"/>
            </a:avLst>
          </a:prstGeom>
          <a:noFill/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꺾인 연결선 107"/>
          <p:cNvCxnSpPr>
            <a:stCxn id="91" idx="2"/>
            <a:endCxn id="106" idx="2"/>
          </p:cNvCxnSpPr>
          <p:nvPr/>
        </p:nvCxnSpPr>
        <p:spPr bwMode="auto">
          <a:xfrm rot="16200000" flipH="1">
            <a:off x="3882047" y="3783266"/>
            <a:ext cx="12700" cy="2142271"/>
          </a:xfrm>
          <a:prstGeom prst="bentConnector3">
            <a:avLst>
              <a:gd name="adj1" fmla="val 6975000"/>
            </a:avLst>
          </a:prstGeom>
          <a:noFill/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AutoShape 391"/>
          <p:cNvSpPr>
            <a:spLocks/>
          </p:cNvSpPr>
          <p:nvPr/>
        </p:nvSpPr>
        <p:spPr bwMode="gray">
          <a:xfrm rot="16200000">
            <a:off x="2615702" y="4467895"/>
            <a:ext cx="390525" cy="1434144"/>
          </a:xfrm>
          <a:prstGeom prst="leftBrace">
            <a:avLst>
              <a:gd name="adj1" fmla="val 81846"/>
              <a:gd name="adj2" fmla="val 50000"/>
            </a:avLst>
          </a:prstGeom>
          <a:gradFill rotWithShape="1">
            <a:gsLst>
              <a:gs pos="0">
                <a:srgbClr val="969696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rot="10800000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sz="100" b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2309441" y="5455397"/>
            <a:ext cx="1003048" cy="450661"/>
            <a:chOff x="5601088" y="2989225"/>
            <a:chExt cx="1011489" cy="450661"/>
          </a:xfrm>
        </p:grpSpPr>
        <p:sp>
          <p:nvSpPr>
            <p:cNvPr id="136" name="AutoShape 159" descr="5차전산센터ob-10"/>
            <p:cNvSpPr>
              <a:spLocks noChangeArrowheads="1"/>
            </p:cNvSpPr>
            <p:nvPr/>
          </p:nvSpPr>
          <p:spPr bwMode="auto">
            <a:xfrm>
              <a:off x="5601088" y="2989225"/>
              <a:ext cx="795455" cy="367765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7" name="AutoShape 160" descr="5차전산센터ob-10"/>
            <p:cNvSpPr>
              <a:spLocks noChangeArrowheads="1"/>
            </p:cNvSpPr>
            <p:nvPr/>
          </p:nvSpPr>
          <p:spPr bwMode="auto">
            <a:xfrm>
              <a:off x="5710608" y="3029880"/>
              <a:ext cx="792442" cy="366181"/>
            </a:xfrm>
            <a:prstGeom prst="flowChartOnlineStorag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8" name="AutoShape 161" descr="5차전산센터ob-10"/>
            <p:cNvSpPr>
              <a:spLocks noChangeArrowheads="1"/>
            </p:cNvSpPr>
            <p:nvPr/>
          </p:nvSpPr>
          <p:spPr bwMode="auto">
            <a:xfrm>
              <a:off x="5817120" y="3068950"/>
              <a:ext cx="795457" cy="370936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451713" y="5455397"/>
            <a:ext cx="1003045" cy="450661"/>
            <a:chOff x="5601089" y="2989225"/>
            <a:chExt cx="1011486" cy="450661"/>
          </a:xfrm>
        </p:grpSpPr>
        <p:sp>
          <p:nvSpPr>
            <p:cNvPr id="133" name="AutoShape 159" descr="5차전산센터ob-10"/>
            <p:cNvSpPr>
              <a:spLocks noChangeArrowheads="1"/>
            </p:cNvSpPr>
            <p:nvPr/>
          </p:nvSpPr>
          <p:spPr bwMode="auto">
            <a:xfrm>
              <a:off x="5601089" y="2989225"/>
              <a:ext cx="795455" cy="367765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4" name="AutoShape 160" descr="5차전산센터ob-10"/>
            <p:cNvSpPr>
              <a:spLocks noChangeArrowheads="1"/>
            </p:cNvSpPr>
            <p:nvPr/>
          </p:nvSpPr>
          <p:spPr bwMode="auto">
            <a:xfrm>
              <a:off x="5710610" y="3029880"/>
              <a:ext cx="792442" cy="366181"/>
            </a:xfrm>
            <a:prstGeom prst="flowChartOnlineStorag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5" name="AutoShape 161" descr="5차전산센터ob-10"/>
            <p:cNvSpPr>
              <a:spLocks noChangeArrowheads="1"/>
            </p:cNvSpPr>
            <p:nvPr/>
          </p:nvSpPr>
          <p:spPr bwMode="auto">
            <a:xfrm>
              <a:off x="5817120" y="3068950"/>
              <a:ext cx="795455" cy="370936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</p:grpSp>
      <p:sp>
        <p:nvSpPr>
          <p:cNvPr id="112" name="AutoShape 391"/>
          <p:cNvSpPr>
            <a:spLocks/>
          </p:cNvSpPr>
          <p:nvPr/>
        </p:nvSpPr>
        <p:spPr bwMode="gray">
          <a:xfrm rot="5400000">
            <a:off x="4757971" y="4683445"/>
            <a:ext cx="390525" cy="1003045"/>
          </a:xfrm>
          <a:prstGeom prst="leftBrace">
            <a:avLst>
              <a:gd name="adj1" fmla="val 81846"/>
              <a:gd name="adj2" fmla="val 50000"/>
            </a:avLst>
          </a:prstGeom>
          <a:gradFill rotWithShape="1">
            <a:gsLst>
              <a:gs pos="0">
                <a:srgbClr val="969696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rot="10800000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sz="100" b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449900" y="5455397"/>
            <a:ext cx="1003043" cy="450661"/>
            <a:chOff x="5601089" y="2989225"/>
            <a:chExt cx="1011484" cy="450661"/>
          </a:xfrm>
        </p:grpSpPr>
        <p:sp>
          <p:nvSpPr>
            <p:cNvPr id="130" name="AutoShape 159" descr="5차전산센터ob-10"/>
            <p:cNvSpPr>
              <a:spLocks noChangeArrowheads="1"/>
            </p:cNvSpPr>
            <p:nvPr/>
          </p:nvSpPr>
          <p:spPr bwMode="auto">
            <a:xfrm>
              <a:off x="5601089" y="2989225"/>
              <a:ext cx="795455" cy="367765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1" name="AutoShape 160" descr="5차전산센터ob-10"/>
            <p:cNvSpPr>
              <a:spLocks noChangeArrowheads="1"/>
            </p:cNvSpPr>
            <p:nvPr/>
          </p:nvSpPr>
          <p:spPr bwMode="auto">
            <a:xfrm>
              <a:off x="5710610" y="3029880"/>
              <a:ext cx="792442" cy="366181"/>
            </a:xfrm>
            <a:prstGeom prst="flowChartOnlineStorag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  <p:sp>
          <p:nvSpPr>
            <p:cNvPr id="132" name="AutoShape 161" descr="5차전산센터ob-10"/>
            <p:cNvSpPr>
              <a:spLocks noChangeArrowheads="1"/>
            </p:cNvSpPr>
            <p:nvPr/>
          </p:nvSpPr>
          <p:spPr bwMode="auto">
            <a:xfrm>
              <a:off x="5817118" y="3068950"/>
              <a:ext cx="795455" cy="370936"/>
            </a:xfrm>
            <a:prstGeom prst="flowChartOnlineStorage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6350" algn="ctr">
              <a:solidFill>
                <a:srgbClr val="CDD1CF"/>
              </a:solidFill>
              <a:miter lim="800000"/>
              <a:headEnd/>
              <a:tailEnd/>
            </a:ln>
            <a:effectLst>
              <a:outerShdw blurRad="63500" dist="12700" dir="5400000" algn="ctr" rotWithShape="0">
                <a:srgbClr val="E4E8E6"/>
              </a:outerShdw>
            </a:effec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추출</a:t>
              </a:r>
            </a:p>
            <a:p>
              <a:pPr algn="ctr">
                <a:defRPr/>
              </a:pPr>
              <a:r>
                <a:rPr lang="en-US" altLang="ko-KR" sz="1000" b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SAM File</a:t>
              </a:r>
            </a:p>
          </p:txBody>
        </p:sp>
      </p:grpSp>
      <p:sp>
        <p:nvSpPr>
          <p:cNvPr id="114" name="AutoShape 391"/>
          <p:cNvSpPr>
            <a:spLocks/>
          </p:cNvSpPr>
          <p:nvPr/>
        </p:nvSpPr>
        <p:spPr bwMode="gray">
          <a:xfrm rot="5400000">
            <a:off x="6756158" y="4683445"/>
            <a:ext cx="390525" cy="1003045"/>
          </a:xfrm>
          <a:prstGeom prst="leftBrace">
            <a:avLst>
              <a:gd name="adj1" fmla="val 81846"/>
              <a:gd name="adj2" fmla="val 50000"/>
            </a:avLst>
          </a:prstGeom>
          <a:gradFill rotWithShape="1">
            <a:gsLst>
              <a:gs pos="0">
                <a:srgbClr val="969696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rot="10800000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sz="100" b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5" name="원통 114"/>
          <p:cNvSpPr/>
          <p:nvPr/>
        </p:nvSpPr>
        <p:spPr bwMode="auto">
          <a:xfrm>
            <a:off x="7868810" y="3238944"/>
            <a:ext cx="1569772" cy="1750760"/>
          </a:xfrm>
          <a:prstGeom prst="can">
            <a:avLst>
              <a:gd name="adj" fmla="val 11448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miter lim="800000"/>
            <a:headEnd/>
            <a:tailEnd/>
          </a:ln>
          <a:effectLst>
            <a:outerShdw blurRad="63500" dist="127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6" name="Rectangle 104" descr="5차전산센터ob-10"/>
          <p:cNvSpPr>
            <a:spLocks noChangeArrowheads="1"/>
          </p:cNvSpPr>
          <p:nvPr/>
        </p:nvSpPr>
        <p:spPr bwMode="auto">
          <a:xfrm>
            <a:off x="7945352" y="3510006"/>
            <a:ext cx="1434144" cy="289717"/>
          </a:xfrm>
          <a:prstGeom prst="rect">
            <a:avLst/>
          </a:prstGeom>
          <a:solidFill>
            <a:srgbClr val="B5BFC7"/>
          </a:solid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774700"/>
            <a:r>
              <a:rPr lang="ko-KR" altLang="en-US" sz="10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anose="020B0604020202020204" pitchFamily="34" charset="0"/>
              </a:rPr>
              <a:t>계좌번호</a:t>
            </a:r>
          </a:p>
        </p:txBody>
      </p:sp>
      <p:sp>
        <p:nvSpPr>
          <p:cNvPr id="117" name="Rectangle 104" descr="5차전산센터ob-10"/>
          <p:cNvSpPr>
            <a:spLocks noChangeArrowheads="1"/>
          </p:cNvSpPr>
          <p:nvPr/>
        </p:nvSpPr>
        <p:spPr bwMode="auto">
          <a:xfrm>
            <a:off x="7945352" y="3858538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8" name="Rectangle 104" descr="5차전산센터ob-10"/>
          <p:cNvSpPr>
            <a:spLocks noChangeArrowheads="1"/>
          </p:cNvSpPr>
          <p:nvPr/>
        </p:nvSpPr>
        <p:spPr bwMode="auto">
          <a:xfrm>
            <a:off x="7945352" y="4215352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사업자등록번호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6526550" y="2920429"/>
            <a:ext cx="1000392" cy="238238"/>
          </a:xfrm>
          <a:prstGeom prst="roundRect">
            <a:avLst/>
          </a:prstGeom>
          <a:solidFill>
            <a:srgbClr val="7C8E9C"/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5400000" sx="97000" sy="97000" algn="t" rotWithShape="0">
              <a:schemeClr val="tx1">
                <a:alpha val="26000"/>
              </a:schemeClr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defTabSz="882650"/>
            <a:r>
              <a:rPr lang="ko-KR" altLang="en-US" sz="11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변환</a:t>
            </a:r>
          </a:p>
        </p:txBody>
      </p:sp>
      <p:grpSp>
        <p:nvGrpSpPr>
          <p:cNvPr id="120" name="Group 177"/>
          <p:cNvGrpSpPr>
            <a:grpSpLocks/>
          </p:cNvGrpSpPr>
          <p:nvPr/>
        </p:nvGrpSpPr>
        <p:grpSpPr bwMode="auto">
          <a:xfrm>
            <a:off x="7387755" y="3044022"/>
            <a:ext cx="369936" cy="298675"/>
            <a:chOff x="5971" y="4349"/>
            <a:chExt cx="1701" cy="1362"/>
          </a:xfrm>
        </p:grpSpPr>
        <p:sp>
          <p:nvSpPr>
            <p:cNvPr id="128" name="Freeform 178"/>
            <p:cNvSpPr>
              <a:spLocks noEditPoints="1"/>
            </p:cNvSpPr>
            <p:nvPr/>
          </p:nvSpPr>
          <p:spPr bwMode="auto">
            <a:xfrm>
              <a:off x="5971" y="4349"/>
              <a:ext cx="1137" cy="1137"/>
            </a:xfrm>
            <a:custGeom>
              <a:avLst/>
              <a:gdLst>
                <a:gd name="T0" fmla="*/ 8 w 2274"/>
                <a:gd name="T1" fmla="*/ 5 h 2274"/>
                <a:gd name="T2" fmla="*/ 7 w 2274"/>
                <a:gd name="T3" fmla="*/ 6 h 2274"/>
                <a:gd name="T4" fmla="*/ 6 w 2274"/>
                <a:gd name="T5" fmla="*/ 7 h 2274"/>
                <a:gd name="T6" fmla="*/ 5 w 2274"/>
                <a:gd name="T7" fmla="*/ 8 h 2274"/>
                <a:gd name="T8" fmla="*/ 5 w 2274"/>
                <a:gd name="T9" fmla="*/ 9 h 2274"/>
                <a:gd name="T10" fmla="*/ 5 w 2274"/>
                <a:gd name="T11" fmla="*/ 11 h 2274"/>
                <a:gd name="T12" fmla="*/ 6 w 2274"/>
                <a:gd name="T13" fmla="*/ 12 h 2274"/>
                <a:gd name="T14" fmla="*/ 7 w 2274"/>
                <a:gd name="T15" fmla="*/ 13 h 2274"/>
                <a:gd name="T16" fmla="*/ 9 w 2274"/>
                <a:gd name="T17" fmla="*/ 13 h 2274"/>
                <a:gd name="T18" fmla="*/ 10 w 2274"/>
                <a:gd name="T19" fmla="*/ 13 h 2274"/>
                <a:gd name="T20" fmla="*/ 11 w 2274"/>
                <a:gd name="T21" fmla="*/ 13 h 2274"/>
                <a:gd name="T22" fmla="*/ 12 w 2274"/>
                <a:gd name="T23" fmla="*/ 12 h 2274"/>
                <a:gd name="T24" fmla="*/ 13 w 2274"/>
                <a:gd name="T25" fmla="*/ 11 h 2274"/>
                <a:gd name="T26" fmla="*/ 13 w 2274"/>
                <a:gd name="T27" fmla="*/ 10 h 2274"/>
                <a:gd name="T28" fmla="*/ 13 w 2274"/>
                <a:gd name="T29" fmla="*/ 8 h 2274"/>
                <a:gd name="T30" fmla="*/ 12 w 2274"/>
                <a:gd name="T31" fmla="*/ 7 h 2274"/>
                <a:gd name="T32" fmla="*/ 11 w 2274"/>
                <a:gd name="T33" fmla="*/ 6 h 2274"/>
                <a:gd name="T34" fmla="*/ 10 w 2274"/>
                <a:gd name="T35" fmla="*/ 5 h 2274"/>
                <a:gd name="T36" fmla="*/ 9 w 2274"/>
                <a:gd name="T37" fmla="*/ 5 h 2274"/>
                <a:gd name="T38" fmla="*/ 11 w 2274"/>
                <a:gd name="T39" fmla="*/ 1 h 2274"/>
                <a:gd name="T40" fmla="*/ 11 w 2274"/>
                <a:gd name="T41" fmla="*/ 1 h 2274"/>
                <a:gd name="T42" fmla="*/ 12 w 2274"/>
                <a:gd name="T43" fmla="*/ 3 h 2274"/>
                <a:gd name="T44" fmla="*/ 14 w 2274"/>
                <a:gd name="T45" fmla="*/ 2 h 2274"/>
                <a:gd name="T46" fmla="*/ 14 w 2274"/>
                <a:gd name="T47" fmla="*/ 2 h 2274"/>
                <a:gd name="T48" fmla="*/ 17 w 2274"/>
                <a:gd name="T49" fmla="*/ 4 h 2274"/>
                <a:gd name="T50" fmla="*/ 17 w 2274"/>
                <a:gd name="T51" fmla="*/ 4 h 2274"/>
                <a:gd name="T52" fmla="*/ 15 w 2274"/>
                <a:gd name="T53" fmla="*/ 6 h 2274"/>
                <a:gd name="T54" fmla="*/ 16 w 2274"/>
                <a:gd name="T55" fmla="*/ 7 h 2274"/>
                <a:gd name="T56" fmla="*/ 18 w 2274"/>
                <a:gd name="T57" fmla="*/ 8 h 2274"/>
                <a:gd name="T58" fmla="*/ 18 w 2274"/>
                <a:gd name="T59" fmla="*/ 10 h 2274"/>
                <a:gd name="T60" fmla="*/ 18 w 2274"/>
                <a:gd name="T61" fmla="*/ 11 h 2274"/>
                <a:gd name="T62" fmla="*/ 16 w 2274"/>
                <a:gd name="T63" fmla="*/ 12 h 2274"/>
                <a:gd name="T64" fmla="*/ 17 w 2274"/>
                <a:gd name="T65" fmla="*/ 14 h 2274"/>
                <a:gd name="T66" fmla="*/ 17 w 2274"/>
                <a:gd name="T67" fmla="*/ 14 h 2274"/>
                <a:gd name="T68" fmla="*/ 15 w 2274"/>
                <a:gd name="T69" fmla="*/ 17 h 2274"/>
                <a:gd name="T70" fmla="*/ 14 w 2274"/>
                <a:gd name="T71" fmla="*/ 17 h 2274"/>
                <a:gd name="T72" fmla="*/ 12 w 2274"/>
                <a:gd name="T73" fmla="*/ 15 h 2274"/>
                <a:gd name="T74" fmla="*/ 11 w 2274"/>
                <a:gd name="T75" fmla="*/ 16 h 2274"/>
                <a:gd name="T76" fmla="*/ 11 w 2274"/>
                <a:gd name="T77" fmla="*/ 18 h 2274"/>
                <a:gd name="T78" fmla="*/ 10 w 2274"/>
                <a:gd name="T79" fmla="*/ 18 h 2274"/>
                <a:gd name="T80" fmla="*/ 8 w 2274"/>
                <a:gd name="T81" fmla="*/ 18 h 2274"/>
                <a:gd name="T82" fmla="*/ 7 w 2274"/>
                <a:gd name="T83" fmla="*/ 16 h 2274"/>
                <a:gd name="T84" fmla="*/ 6 w 2274"/>
                <a:gd name="T85" fmla="*/ 15 h 2274"/>
                <a:gd name="T86" fmla="*/ 4 w 2274"/>
                <a:gd name="T87" fmla="*/ 17 h 2274"/>
                <a:gd name="T88" fmla="*/ 4 w 2274"/>
                <a:gd name="T89" fmla="*/ 17 h 2274"/>
                <a:gd name="T90" fmla="*/ 2 w 2274"/>
                <a:gd name="T91" fmla="*/ 14 h 2274"/>
                <a:gd name="T92" fmla="*/ 2 w 2274"/>
                <a:gd name="T93" fmla="*/ 14 h 2274"/>
                <a:gd name="T94" fmla="*/ 3 w 2274"/>
                <a:gd name="T95" fmla="*/ 12 h 2274"/>
                <a:gd name="T96" fmla="*/ 1 w 2274"/>
                <a:gd name="T97" fmla="*/ 11 h 2274"/>
                <a:gd name="T98" fmla="*/ 1 w 2274"/>
                <a:gd name="T99" fmla="*/ 11 h 2274"/>
                <a:gd name="T100" fmla="*/ 1 w 2274"/>
                <a:gd name="T101" fmla="*/ 8 h 2274"/>
                <a:gd name="T102" fmla="*/ 1 w 2274"/>
                <a:gd name="T103" fmla="*/ 7 h 2274"/>
                <a:gd name="T104" fmla="*/ 3 w 2274"/>
                <a:gd name="T105" fmla="*/ 6 h 2274"/>
                <a:gd name="T106" fmla="*/ 2 w 2274"/>
                <a:gd name="T107" fmla="*/ 4 h 2274"/>
                <a:gd name="T108" fmla="*/ 2 w 2274"/>
                <a:gd name="T109" fmla="*/ 4 h 2274"/>
                <a:gd name="T110" fmla="*/ 4 w 2274"/>
                <a:gd name="T111" fmla="*/ 2 h 2274"/>
                <a:gd name="T112" fmla="*/ 4 w 2274"/>
                <a:gd name="T113" fmla="*/ 2 h 2274"/>
                <a:gd name="T114" fmla="*/ 6 w 2274"/>
                <a:gd name="T115" fmla="*/ 3 h 2274"/>
                <a:gd name="T116" fmla="*/ 7 w 2274"/>
                <a:gd name="T117" fmla="*/ 2 h 2274"/>
                <a:gd name="T118" fmla="*/ 8 w 2274"/>
                <a:gd name="T119" fmla="*/ 1 h 22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74"/>
                <a:gd name="T181" fmla="*/ 0 h 2274"/>
                <a:gd name="T182" fmla="*/ 2274 w 2274"/>
                <a:gd name="T183" fmla="*/ 2274 h 22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74" h="2274">
                  <a:moveTo>
                    <a:pt x="1138" y="638"/>
                  </a:moveTo>
                  <a:lnTo>
                    <a:pt x="1076" y="641"/>
                  </a:lnTo>
                  <a:lnTo>
                    <a:pt x="1017" y="652"/>
                  </a:lnTo>
                  <a:lnTo>
                    <a:pt x="961" y="671"/>
                  </a:lnTo>
                  <a:lnTo>
                    <a:pt x="909" y="693"/>
                  </a:lnTo>
                  <a:lnTo>
                    <a:pt x="858" y="723"/>
                  </a:lnTo>
                  <a:lnTo>
                    <a:pt x="813" y="758"/>
                  </a:lnTo>
                  <a:lnTo>
                    <a:pt x="771" y="799"/>
                  </a:lnTo>
                  <a:lnTo>
                    <a:pt x="734" y="842"/>
                  </a:lnTo>
                  <a:lnTo>
                    <a:pt x="704" y="891"/>
                  </a:lnTo>
                  <a:lnTo>
                    <a:pt x="678" y="943"/>
                  </a:lnTo>
                  <a:lnTo>
                    <a:pt x="661" y="988"/>
                  </a:lnTo>
                  <a:lnTo>
                    <a:pt x="649" y="1036"/>
                  </a:lnTo>
                  <a:lnTo>
                    <a:pt x="642" y="1085"/>
                  </a:lnTo>
                  <a:lnTo>
                    <a:pt x="639" y="1137"/>
                  </a:lnTo>
                  <a:lnTo>
                    <a:pt x="643" y="1198"/>
                  </a:lnTo>
                  <a:lnTo>
                    <a:pt x="653" y="1257"/>
                  </a:lnTo>
                  <a:lnTo>
                    <a:pt x="671" y="1313"/>
                  </a:lnTo>
                  <a:lnTo>
                    <a:pt x="694" y="1367"/>
                  </a:lnTo>
                  <a:lnTo>
                    <a:pt x="723" y="1416"/>
                  </a:lnTo>
                  <a:lnTo>
                    <a:pt x="758" y="1462"/>
                  </a:lnTo>
                  <a:lnTo>
                    <a:pt x="799" y="1503"/>
                  </a:lnTo>
                  <a:lnTo>
                    <a:pt x="843" y="1540"/>
                  </a:lnTo>
                  <a:lnTo>
                    <a:pt x="892" y="1571"/>
                  </a:lnTo>
                  <a:lnTo>
                    <a:pt x="944" y="1597"/>
                  </a:lnTo>
                  <a:lnTo>
                    <a:pt x="989" y="1614"/>
                  </a:lnTo>
                  <a:lnTo>
                    <a:pt x="1037" y="1625"/>
                  </a:lnTo>
                  <a:lnTo>
                    <a:pt x="1086" y="1634"/>
                  </a:lnTo>
                  <a:lnTo>
                    <a:pt x="1138" y="1637"/>
                  </a:lnTo>
                  <a:lnTo>
                    <a:pt x="1199" y="1632"/>
                  </a:lnTo>
                  <a:lnTo>
                    <a:pt x="1258" y="1621"/>
                  </a:lnTo>
                  <a:lnTo>
                    <a:pt x="1314" y="1604"/>
                  </a:lnTo>
                  <a:lnTo>
                    <a:pt x="1367" y="1580"/>
                  </a:lnTo>
                  <a:lnTo>
                    <a:pt x="1417" y="1551"/>
                  </a:lnTo>
                  <a:lnTo>
                    <a:pt x="1463" y="1516"/>
                  </a:lnTo>
                  <a:lnTo>
                    <a:pt x="1504" y="1476"/>
                  </a:lnTo>
                  <a:lnTo>
                    <a:pt x="1540" y="1431"/>
                  </a:lnTo>
                  <a:lnTo>
                    <a:pt x="1571" y="1384"/>
                  </a:lnTo>
                  <a:lnTo>
                    <a:pt x="1598" y="1331"/>
                  </a:lnTo>
                  <a:lnTo>
                    <a:pt x="1615" y="1285"/>
                  </a:lnTo>
                  <a:lnTo>
                    <a:pt x="1626" y="1237"/>
                  </a:lnTo>
                  <a:lnTo>
                    <a:pt x="1635" y="1188"/>
                  </a:lnTo>
                  <a:lnTo>
                    <a:pt x="1637" y="1137"/>
                  </a:lnTo>
                  <a:lnTo>
                    <a:pt x="1633" y="1076"/>
                  </a:lnTo>
                  <a:lnTo>
                    <a:pt x="1622" y="1017"/>
                  </a:lnTo>
                  <a:lnTo>
                    <a:pt x="1605" y="960"/>
                  </a:lnTo>
                  <a:lnTo>
                    <a:pt x="1581" y="908"/>
                  </a:lnTo>
                  <a:lnTo>
                    <a:pt x="1552" y="858"/>
                  </a:lnTo>
                  <a:lnTo>
                    <a:pt x="1516" y="813"/>
                  </a:lnTo>
                  <a:lnTo>
                    <a:pt x="1477" y="770"/>
                  </a:lnTo>
                  <a:lnTo>
                    <a:pt x="1432" y="734"/>
                  </a:lnTo>
                  <a:lnTo>
                    <a:pt x="1384" y="703"/>
                  </a:lnTo>
                  <a:lnTo>
                    <a:pt x="1332" y="678"/>
                  </a:lnTo>
                  <a:lnTo>
                    <a:pt x="1286" y="661"/>
                  </a:lnTo>
                  <a:lnTo>
                    <a:pt x="1238" y="648"/>
                  </a:lnTo>
                  <a:lnTo>
                    <a:pt x="1189" y="641"/>
                  </a:lnTo>
                  <a:lnTo>
                    <a:pt x="1138" y="638"/>
                  </a:lnTo>
                  <a:close/>
                  <a:moveTo>
                    <a:pt x="981" y="0"/>
                  </a:moveTo>
                  <a:lnTo>
                    <a:pt x="1296" y="0"/>
                  </a:lnTo>
                  <a:lnTo>
                    <a:pt x="1315" y="4"/>
                  </a:lnTo>
                  <a:lnTo>
                    <a:pt x="1334" y="15"/>
                  </a:lnTo>
                  <a:lnTo>
                    <a:pt x="1345" y="32"/>
                  </a:lnTo>
                  <a:lnTo>
                    <a:pt x="1349" y="53"/>
                  </a:lnTo>
                  <a:lnTo>
                    <a:pt x="1393" y="288"/>
                  </a:lnTo>
                  <a:lnTo>
                    <a:pt x="1449" y="308"/>
                  </a:lnTo>
                  <a:lnTo>
                    <a:pt x="1504" y="330"/>
                  </a:lnTo>
                  <a:lnTo>
                    <a:pt x="1557" y="357"/>
                  </a:lnTo>
                  <a:lnTo>
                    <a:pt x="1754" y="222"/>
                  </a:lnTo>
                  <a:lnTo>
                    <a:pt x="1768" y="212"/>
                  </a:lnTo>
                  <a:lnTo>
                    <a:pt x="1785" y="207"/>
                  </a:lnTo>
                  <a:lnTo>
                    <a:pt x="1801" y="207"/>
                  </a:lnTo>
                  <a:lnTo>
                    <a:pt x="1816" y="212"/>
                  </a:lnTo>
                  <a:lnTo>
                    <a:pt x="1830" y="222"/>
                  </a:lnTo>
                  <a:lnTo>
                    <a:pt x="2054" y="444"/>
                  </a:lnTo>
                  <a:lnTo>
                    <a:pt x="2064" y="458"/>
                  </a:lnTo>
                  <a:lnTo>
                    <a:pt x="2068" y="474"/>
                  </a:lnTo>
                  <a:lnTo>
                    <a:pt x="2068" y="491"/>
                  </a:lnTo>
                  <a:lnTo>
                    <a:pt x="2064" y="506"/>
                  </a:lnTo>
                  <a:lnTo>
                    <a:pt x="2054" y="520"/>
                  </a:lnTo>
                  <a:lnTo>
                    <a:pt x="1919" y="717"/>
                  </a:lnTo>
                  <a:lnTo>
                    <a:pt x="1937" y="755"/>
                  </a:lnTo>
                  <a:lnTo>
                    <a:pt x="1954" y="792"/>
                  </a:lnTo>
                  <a:lnTo>
                    <a:pt x="1971" y="837"/>
                  </a:lnTo>
                  <a:lnTo>
                    <a:pt x="1986" y="882"/>
                  </a:lnTo>
                  <a:lnTo>
                    <a:pt x="2221" y="927"/>
                  </a:lnTo>
                  <a:lnTo>
                    <a:pt x="2242" y="931"/>
                  </a:lnTo>
                  <a:lnTo>
                    <a:pt x="2259" y="942"/>
                  </a:lnTo>
                  <a:lnTo>
                    <a:pt x="2270" y="959"/>
                  </a:lnTo>
                  <a:lnTo>
                    <a:pt x="2274" y="980"/>
                  </a:lnTo>
                  <a:lnTo>
                    <a:pt x="2274" y="1295"/>
                  </a:lnTo>
                  <a:lnTo>
                    <a:pt x="2270" y="1315"/>
                  </a:lnTo>
                  <a:lnTo>
                    <a:pt x="2259" y="1333"/>
                  </a:lnTo>
                  <a:lnTo>
                    <a:pt x="2242" y="1344"/>
                  </a:lnTo>
                  <a:lnTo>
                    <a:pt x="2221" y="1348"/>
                  </a:lnTo>
                  <a:lnTo>
                    <a:pt x="1986" y="1392"/>
                  </a:lnTo>
                  <a:lnTo>
                    <a:pt x="1966" y="1448"/>
                  </a:lnTo>
                  <a:lnTo>
                    <a:pt x="1944" y="1503"/>
                  </a:lnTo>
                  <a:lnTo>
                    <a:pt x="1919" y="1556"/>
                  </a:lnTo>
                  <a:lnTo>
                    <a:pt x="2054" y="1753"/>
                  </a:lnTo>
                  <a:lnTo>
                    <a:pt x="2064" y="1767"/>
                  </a:lnTo>
                  <a:lnTo>
                    <a:pt x="2068" y="1784"/>
                  </a:lnTo>
                  <a:lnTo>
                    <a:pt x="2068" y="1800"/>
                  </a:lnTo>
                  <a:lnTo>
                    <a:pt x="2064" y="1815"/>
                  </a:lnTo>
                  <a:lnTo>
                    <a:pt x="2054" y="1829"/>
                  </a:lnTo>
                  <a:lnTo>
                    <a:pt x="1830" y="2053"/>
                  </a:lnTo>
                  <a:lnTo>
                    <a:pt x="1816" y="2063"/>
                  </a:lnTo>
                  <a:lnTo>
                    <a:pt x="1801" y="2067"/>
                  </a:lnTo>
                  <a:lnTo>
                    <a:pt x="1785" y="2067"/>
                  </a:lnTo>
                  <a:lnTo>
                    <a:pt x="1768" y="2063"/>
                  </a:lnTo>
                  <a:lnTo>
                    <a:pt x="1754" y="2053"/>
                  </a:lnTo>
                  <a:lnTo>
                    <a:pt x="1557" y="1918"/>
                  </a:lnTo>
                  <a:lnTo>
                    <a:pt x="1521" y="1936"/>
                  </a:lnTo>
                  <a:lnTo>
                    <a:pt x="1483" y="1953"/>
                  </a:lnTo>
                  <a:lnTo>
                    <a:pt x="1438" y="1970"/>
                  </a:lnTo>
                  <a:lnTo>
                    <a:pt x="1393" y="1985"/>
                  </a:lnTo>
                  <a:lnTo>
                    <a:pt x="1349" y="2220"/>
                  </a:lnTo>
                  <a:lnTo>
                    <a:pt x="1345" y="2241"/>
                  </a:lnTo>
                  <a:lnTo>
                    <a:pt x="1334" y="2258"/>
                  </a:lnTo>
                  <a:lnTo>
                    <a:pt x="1315" y="2269"/>
                  </a:lnTo>
                  <a:lnTo>
                    <a:pt x="1296" y="2274"/>
                  </a:lnTo>
                  <a:lnTo>
                    <a:pt x="981" y="2274"/>
                  </a:lnTo>
                  <a:lnTo>
                    <a:pt x="960" y="2269"/>
                  </a:lnTo>
                  <a:lnTo>
                    <a:pt x="943" y="2258"/>
                  </a:lnTo>
                  <a:lnTo>
                    <a:pt x="931" y="2241"/>
                  </a:lnTo>
                  <a:lnTo>
                    <a:pt x="927" y="2220"/>
                  </a:lnTo>
                  <a:lnTo>
                    <a:pt x="882" y="1985"/>
                  </a:lnTo>
                  <a:lnTo>
                    <a:pt x="826" y="1966"/>
                  </a:lnTo>
                  <a:lnTo>
                    <a:pt x="771" y="1943"/>
                  </a:lnTo>
                  <a:lnTo>
                    <a:pt x="718" y="1918"/>
                  </a:lnTo>
                  <a:lnTo>
                    <a:pt x="521" y="2053"/>
                  </a:lnTo>
                  <a:lnTo>
                    <a:pt x="507" y="2063"/>
                  </a:lnTo>
                  <a:lnTo>
                    <a:pt x="491" y="2067"/>
                  </a:lnTo>
                  <a:lnTo>
                    <a:pt x="474" y="2067"/>
                  </a:lnTo>
                  <a:lnTo>
                    <a:pt x="459" y="2063"/>
                  </a:lnTo>
                  <a:lnTo>
                    <a:pt x="445" y="2053"/>
                  </a:lnTo>
                  <a:lnTo>
                    <a:pt x="223" y="1829"/>
                  </a:lnTo>
                  <a:lnTo>
                    <a:pt x="213" y="1815"/>
                  </a:lnTo>
                  <a:lnTo>
                    <a:pt x="207" y="1800"/>
                  </a:lnTo>
                  <a:lnTo>
                    <a:pt x="207" y="1784"/>
                  </a:lnTo>
                  <a:lnTo>
                    <a:pt x="213" y="1767"/>
                  </a:lnTo>
                  <a:lnTo>
                    <a:pt x="223" y="1753"/>
                  </a:lnTo>
                  <a:lnTo>
                    <a:pt x="358" y="1556"/>
                  </a:lnTo>
                  <a:lnTo>
                    <a:pt x="338" y="1520"/>
                  </a:lnTo>
                  <a:lnTo>
                    <a:pt x="321" y="1482"/>
                  </a:lnTo>
                  <a:lnTo>
                    <a:pt x="304" y="1437"/>
                  </a:lnTo>
                  <a:lnTo>
                    <a:pt x="289" y="1392"/>
                  </a:lnTo>
                  <a:lnTo>
                    <a:pt x="54" y="1348"/>
                  </a:lnTo>
                  <a:lnTo>
                    <a:pt x="33" y="1344"/>
                  </a:lnTo>
                  <a:lnTo>
                    <a:pt x="16" y="1333"/>
                  </a:lnTo>
                  <a:lnTo>
                    <a:pt x="5" y="1315"/>
                  </a:lnTo>
                  <a:lnTo>
                    <a:pt x="0" y="1295"/>
                  </a:lnTo>
                  <a:lnTo>
                    <a:pt x="0" y="980"/>
                  </a:lnTo>
                  <a:lnTo>
                    <a:pt x="5" y="959"/>
                  </a:lnTo>
                  <a:lnTo>
                    <a:pt x="16" y="942"/>
                  </a:lnTo>
                  <a:lnTo>
                    <a:pt x="33" y="931"/>
                  </a:lnTo>
                  <a:lnTo>
                    <a:pt x="54" y="927"/>
                  </a:lnTo>
                  <a:lnTo>
                    <a:pt x="289" y="882"/>
                  </a:lnTo>
                  <a:lnTo>
                    <a:pt x="308" y="825"/>
                  </a:lnTo>
                  <a:lnTo>
                    <a:pt x="331" y="770"/>
                  </a:lnTo>
                  <a:lnTo>
                    <a:pt x="358" y="717"/>
                  </a:lnTo>
                  <a:lnTo>
                    <a:pt x="223" y="520"/>
                  </a:lnTo>
                  <a:lnTo>
                    <a:pt x="213" y="506"/>
                  </a:lnTo>
                  <a:lnTo>
                    <a:pt x="207" y="491"/>
                  </a:lnTo>
                  <a:lnTo>
                    <a:pt x="207" y="474"/>
                  </a:lnTo>
                  <a:lnTo>
                    <a:pt x="213" y="458"/>
                  </a:lnTo>
                  <a:lnTo>
                    <a:pt x="223" y="444"/>
                  </a:lnTo>
                  <a:lnTo>
                    <a:pt x="445" y="222"/>
                  </a:lnTo>
                  <a:lnTo>
                    <a:pt x="459" y="212"/>
                  </a:lnTo>
                  <a:lnTo>
                    <a:pt x="474" y="207"/>
                  </a:lnTo>
                  <a:lnTo>
                    <a:pt x="491" y="207"/>
                  </a:lnTo>
                  <a:lnTo>
                    <a:pt x="507" y="212"/>
                  </a:lnTo>
                  <a:lnTo>
                    <a:pt x="521" y="222"/>
                  </a:lnTo>
                  <a:lnTo>
                    <a:pt x="718" y="357"/>
                  </a:lnTo>
                  <a:lnTo>
                    <a:pt x="756" y="337"/>
                  </a:lnTo>
                  <a:lnTo>
                    <a:pt x="792" y="321"/>
                  </a:lnTo>
                  <a:lnTo>
                    <a:pt x="837" y="304"/>
                  </a:lnTo>
                  <a:lnTo>
                    <a:pt x="882" y="288"/>
                  </a:lnTo>
                  <a:lnTo>
                    <a:pt x="927" y="53"/>
                  </a:lnTo>
                  <a:lnTo>
                    <a:pt x="931" y="32"/>
                  </a:lnTo>
                  <a:lnTo>
                    <a:pt x="943" y="15"/>
                  </a:lnTo>
                  <a:lnTo>
                    <a:pt x="960" y="4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D1D1D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9" name="Freeform 179"/>
            <p:cNvSpPr>
              <a:spLocks noEditPoints="1"/>
            </p:cNvSpPr>
            <p:nvPr/>
          </p:nvSpPr>
          <p:spPr bwMode="auto">
            <a:xfrm>
              <a:off x="6969" y="5008"/>
              <a:ext cx="703" cy="703"/>
            </a:xfrm>
            <a:custGeom>
              <a:avLst/>
              <a:gdLst>
                <a:gd name="T0" fmla="*/ 4 w 1407"/>
                <a:gd name="T1" fmla="*/ 3 h 1406"/>
                <a:gd name="T2" fmla="*/ 3 w 1407"/>
                <a:gd name="T3" fmla="*/ 4 h 1406"/>
                <a:gd name="T4" fmla="*/ 3 w 1407"/>
                <a:gd name="T5" fmla="*/ 5 h 1406"/>
                <a:gd name="T6" fmla="*/ 3 w 1407"/>
                <a:gd name="T7" fmla="*/ 6 h 1406"/>
                <a:gd name="T8" fmla="*/ 3 w 1407"/>
                <a:gd name="T9" fmla="*/ 7 h 1406"/>
                <a:gd name="T10" fmla="*/ 3 w 1407"/>
                <a:gd name="T11" fmla="*/ 8 h 1406"/>
                <a:gd name="T12" fmla="*/ 4 w 1407"/>
                <a:gd name="T13" fmla="*/ 8 h 1406"/>
                <a:gd name="T14" fmla="*/ 5 w 1407"/>
                <a:gd name="T15" fmla="*/ 8 h 1406"/>
                <a:gd name="T16" fmla="*/ 6 w 1407"/>
                <a:gd name="T17" fmla="*/ 8 h 1406"/>
                <a:gd name="T18" fmla="*/ 7 w 1407"/>
                <a:gd name="T19" fmla="*/ 7 h 1406"/>
                <a:gd name="T20" fmla="*/ 7 w 1407"/>
                <a:gd name="T21" fmla="*/ 6 h 1406"/>
                <a:gd name="T22" fmla="*/ 7 w 1407"/>
                <a:gd name="T23" fmla="*/ 5 h 1406"/>
                <a:gd name="T24" fmla="*/ 7 w 1407"/>
                <a:gd name="T25" fmla="*/ 4 h 1406"/>
                <a:gd name="T26" fmla="*/ 6 w 1407"/>
                <a:gd name="T27" fmla="*/ 4 h 1406"/>
                <a:gd name="T28" fmla="*/ 5 w 1407"/>
                <a:gd name="T29" fmla="*/ 3 h 1406"/>
                <a:gd name="T30" fmla="*/ 6 w 1407"/>
                <a:gd name="T31" fmla="*/ 1 h 1406"/>
                <a:gd name="T32" fmla="*/ 6 w 1407"/>
                <a:gd name="T33" fmla="*/ 1 h 1406"/>
                <a:gd name="T34" fmla="*/ 7 w 1407"/>
                <a:gd name="T35" fmla="*/ 2 h 1406"/>
                <a:gd name="T36" fmla="*/ 8 w 1407"/>
                <a:gd name="T37" fmla="*/ 1 h 1406"/>
                <a:gd name="T38" fmla="*/ 9 w 1407"/>
                <a:gd name="T39" fmla="*/ 3 h 1406"/>
                <a:gd name="T40" fmla="*/ 9 w 1407"/>
                <a:gd name="T41" fmla="*/ 3 h 1406"/>
                <a:gd name="T42" fmla="*/ 9 w 1407"/>
                <a:gd name="T43" fmla="*/ 4 h 1406"/>
                <a:gd name="T44" fmla="*/ 10 w 1407"/>
                <a:gd name="T45" fmla="*/ 5 h 1406"/>
                <a:gd name="T46" fmla="*/ 10 w 1407"/>
                <a:gd name="T47" fmla="*/ 5 h 1406"/>
                <a:gd name="T48" fmla="*/ 10 w 1407"/>
                <a:gd name="T49" fmla="*/ 7 h 1406"/>
                <a:gd name="T50" fmla="*/ 9 w 1407"/>
                <a:gd name="T51" fmla="*/ 7 h 1406"/>
                <a:gd name="T52" fmla="*/ 9 w 1407"/>
                <a:gd name="T53" fmla="*/ 9 h 1406"/>
                <a:gd name="T54" fmla="*/ 9 w 1407"/>
                <a:gd name="T55" fmla="*/ 9 h 1406"/>
                <a:gd name="T56" fmla="*/ 8 w 1407"/>
                <a:gd name="T57" fmla="*/ 10 h 1406"/>
                <a:gd name="T58" fmla="*/ 8 w 1407"/>
                <a:gd name="T59" fmla="*/ 10 h 1406"/>
                <a:gd name="T60" fmla="*/ 6 w 1407"/>
                <a:gd name="T61" fmla="*/ 10 h 1406"/>
                <a:gd name="T62" fmla="*/ 6 w 1407"/>
                <a:gd name="T63" fmla="*/ 11 h 1406"/>
                <a:gd name="T64" fmla="*/ 4 w 1407"/>
                <a:gd name="T65" fmla="*/ 11 h 1406"/>
                <a:gd name="T66" fmla="*/ 4 w 1407"/>
                <a:gd name="T67" fmla="*/ 11 h 1406"/>
                <a:gd name="T68" fmla="*/ 3 w 1407"/>
                <a:gd name="T69" fmla="*/ 10 h 1406"/>
                <a:gd name="T70" fmla="*/ 2 w 1407"/>
                <a:gd name="T71" fmla="*/ 10 h 1406"/>
                <a:gd name="T72" fmla="*/ 2 w 1407"/>
                <a:gd name="T73" fmla="*/ 10 h 1406"/>
                <a:gd name="T74" fmla="*/ 1 w 1407"/>
                <a:gd name="T75" fmla="*/ 9 h 1406"/>
                <a:gd name="T76" fmla="*/ 1 w 1407"/>
                <a:gd name="T77" fmla="*/ 8 h 1406"/>
                <a:gd name="T78" fmla="*/ 0 w 1407"/>
                <a:gd name="T79" fmla="*/ 7 h 1406"/>
                <a:gd name="T80" fmla="*/ 0 w 1407"/>
                <a:gd name="T81" fmla="*/ 7 h 1406"/>
                <a:gd name="T82" fmla="*/ 0 w 1407"/>
                <a:gd name="T83" fmla="*/ 5 h 1406"/>
                <a:gd name="T84" fmla="*/ 0 w 1407"/>
                <a:gd name="T85" fmla="*/ 5 h 1406"/>
                <a:gd name="T86" fmla="*/ 1 w 1407"/>
                <a:gd name="T87" fmla="*/ 4 h 1406"/>
                <a:gd name="T88" fmla="*/ 1 w 1407"/>
                <a:gd name="T89" fmla="*/ 3 h 1406"/>
                <a:gd name="T90" fmla="*/ 2 w 1407"/>
                <a:gd name="T91" fmla="*/ 2 h 1406"/>
                <a:gd name="T92" fmla="*/ 2 w 1407"/>
                <a:gd name="T93" fmla="*/ 2 h 1406"/>
                <a:gd name="T94" fmla="*/ 3 w 1407"/>
                <a:gd name="T95" fmla="*/ 2 h 1406"/>
                <a:gd name="T96" fmla="*/ 4 w 1407"/>
                <a:gd name="T97" fmla="*/ 1 h 1406"/>
                <a:gd name="T98" fmla="*/ 4 w 1407"/>
                <a:gd name="T99" fmla="*/ 0 h 14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07"/>
                <a:gd name="T151" fmla="*/ 0 h 1406"/>
                <a:gd name="T152" fmla="*/ 1407 w 1407"/>
                <a:gd name="T153" fmla="*/ 1406 h 14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07" h="1406">
                  <a:moveTo>
                    <a:pt x="704" y="395"/>
                  </a:moveTo>
                  <a:lnTo>
                    <a:pt x="656" y="398"/>
                  </a:lnTo>
                  <a:lnTo>
                    <a:pt x="612" y="408"/>
                  </a:lnTo>
                  <a:lnTo>
                    <a:pt x="570" y="425"/>
                  </a:lnTo>
                  <a:lnTo>
                    <a:pt x="531" y="447"/>
                  </a:lnTo>
                  <a:lnTo>
                    <a:pt x="495" y="475"/>
                  </a:lnTo>
                  <a:lnTo>
                    <a:pt x="466" y="506"/>
                  </a:lnTo>
                  <a:lnTo>
                    <a:pt x="439" y="543"/>
                  </a:lnTo>
                  <a:lnTo>
                    <a:pt x="420" y="584"/>
                  </a:lnTo>
                  <a:lnTo>
                    <a:pt x="405" y="622"/>
                  </a:lnTo>
                  <a:lnTo>
                    <a:pt x="398" y="661"/>
                  </a:lnTo>
                  <a:lnTo>
                    <a:pt x="396" y="703"/>
                  </a:lnTo>
                  <a:lnTo>
                    <a:pt x="398" y="751"/>
                  </a:lnTo>
                  <a:lnTo>
                    <a:pt x="408" y="794"/>
                  </a:lnTo>
                  <a:lnTo>
                    <a:pt x="425" y="837"/>
                  </a:lnTo>
                  <a:lnTo>
                    <a:pt x="448" y="876"/>
                  </a:lnTo>
                  <a:lnTo>
                    <a:pt x="474" y="910"/>
                  </a:lnTo>
                  <a:lnTo>
                    <a:pt x="507" y="941"/>
                  </a:lnTo>
                  <a:lnTo>
                    <a:pt x="543" y="967"/>
                  </a:lnTo>
                  <a:lnTo>
                    <a:pt x="584" y="987"/>
                  </a:lnTo>
                  <a:lnTo>
                    <a:pt x="622" y="1001"/>
                  </a:lnTo>
                  <a:lnTo>
                    <a:pt x="661" y="1008"/>
                  </a:lnTo>
                  <a:lnTo>
                    <a:pt x="704" y="1011"/>
                  </a:lnTo>
                  <a:lnTo>
                    <a:pt x="750" y="1008"/>
                  </a:lnTo>
                  <a:lnTo>
                    <a:pt x="795" y="998"/>
                  </a:lnTo>
                  <a:lnTo>
                    <a:pt x="837" y="981"/>
                  </a:lnTo>
                  <a:lnTo>
                    <a:pt x="875" y="959"/>
                  </a:lnTo>
                  <a:lnTo>
                    <a:pt x="910" y="931"/>
                  </a:lnTo>
                  <a:lnTo>
                    <a:pt x="941" y="900"/>
                  </a:lnTo>
                  <a:lnTo>
                    <a:pt x="968" y="863"/>
                  </a:lnTo>
                  <a:lnTo>
                    <a:pt x="988" y="823"/>
                  </a:lnTo>
                  <a:lnTo>
                    <a:pt x="1000" y="785"/>
                  </a:lnTo>
                  <a:lnTo>
                    <a:pt x="1009" y="745"/>
                  </a:lnTo>
                  <a:lnTo>
                    <a:pt x="1012" y="703"/>
                  </a:lnTo>
                  <a:lnTo>
                    <a:pt x="1009" y="655"/>
                  </a:lnTo>
                  <a:lnTo>
                    <a:pt x="998" y="612"/>
                  </a:lnTo>
                  <a:lnTo>
                    <a:pt x="982" y="569"/>
                  </a:lnTo>
                  <a:lnTo>
                    <a:pt x="960" y="530"/>
                  </a:lnTo>
                  <a:lnTo>
                    <a:pt x="931" y="495"/>
                  </a:lnTo>
                  <a:lnTo>
                    <a:pt x="899" y="465"/>
                  </a:lnTo>
                  <a:lnTo>
                    <a:pt x="864" y="439"/>
                  </a:lnTo>
                  <a:lnTo>
                    <a:pt x="823" y="419"/>
                  </a:lnTo>
                  <a:lnTo>
                    <a:pt x="785" y="405"/>
                  </a:lnTo>
                  <a:lnTo>
                    <a:pt x="746" y="398"/>
                  </a:lnTo>
                  <a:lnTo>
                    <a:pt x="704" y="395"/>
                  </a:lnTo>
                  <a:close/>
                  <a:moveTo>
                    <a:pt x="607" y="0"/>
                  </a:moveTo>
                  <a:lnTo>
                    <a:pt x="801" y="0"/>
                  </a:lnTo>
                  <a:lnTo>
                    <a:pt x="813" y="3"/>
                  </a:lnTo>
                  <a:lnTo>
                    <a:pt x="825" y="10"/>
                  </a:lnTo>
                  <a:lnTo>
                    <a:pt x="832" y="20"/>
                  </a:lnTo>
                  <a:lnTo>
                    <a:pt x="834" y="34"/>
                  </a:lnTo>
                  <a:lnTo>
                    <a:pt x="861" y="179"/>
                  </a:lnTo>
                  <a:lnTo>
                    <a:pt x="913" y="197"/>
                  </a:lnTo>
                  <a:lnTo>
                    <a:pt x="962" y="221"/>
                  </a:lnTo>
                  <a:lnTo>
                    <a:pt x="1085" y="138"/>
                  </a:lnTo>
                  <a:lnTo>
                    <a:pt x="1096" y="129"/>
                  </a:lnTo>
                  <a:lnTo>
                    <a:pt x="1109" y="128"/>
                  </a:lnTo>
                  <a:lnTo>
                    <a:pt x="1121" y="129"/>
                  </a:lnTo>
                  <a:lnTo>
                    <a:pt x="1131" y="138"/>
                  </a:lnTo>
                  <a:lnTo>
                    <a:pt x="1269" y="274"/>
                  </a:lnTo>
                  <a:lnTo>
                    <a:pt x="1276" y="285"/>
                  </a:lnTo>
                  <a:lnTo>
                    <a:pt x="1279" y="298"/>
                  </a:lnTo>
                  <a:lnTo>
                    <a:pt x="1276" y="311"/>
                  </a:lnTo>
                  <a:lnTo>
                    <a:pt x="1269" y="322"/>
                  </a:lnTo>
                  <a:lnTo>
                    <a:pt x="1186" y="444"/>
                  </a:lnTo>
                  <a:lnTo>
                    <a:pt x="1208" y="489"/>
                  </a:lnTo>
                  <a:lnTo>
                    <a:pt x="1228" y="546"/>
                  </a:lnTo>
                  <a:lnTo>
                    <a:pt x="1373" y="572"/>
                  </a:lnTo>
                  <a:lnTo>
                    <a:pt x="1386" y="575"/>
                  </a:lnTo>
                  <a:lnTo>
                    <a:pt x="1397" y="582"/>
                  </a:lnTo>
                  <a:lnTo>
                    <a:pt x="1404" y="593"/>
                  </a:lnTo>
                  <a:lnTo>
                    <a:pt x="1407" y="606"/>
                  </a:lnTo>
                  <a:lnTo>
                    <a:pt x="1407" y="800"/>
                  </a:lnTo>
                  <a:lnTo>
                    <a:pt x="1404" y="813"/>
                  </a:lnTo>
                  <a:lnTo>
                    <a:pt x="1397" y="824"/>
                  </a:lnTo>
                  <a:lnTo>
                    <a:pt x="1386" y="831"/>
                  </a:lnTo>
                  <a:lnTo>
                    <a:pt x="1373" y="834"/>
                  </a:lnTo>
                  <a:lnTo>
                    <a:pt x="1228" y="861"/>
                  </a:lnTo>
                  <a:lnTo>
                    <a:pt x="1210" y="913"/>
                  </a:lnTo>
                  <a:lnTo>
                    <a:pt x="1186" y="962"/>
                  </a:lnTo>
                  <a:lnTo>
                    <a:pt x="1269" y="1084"/>
                  </a:lnTo>
                  <a:lnTo>
                    <a:pt x="1276" y="1095"/>
                  </a:lnTo>
                  <a:lnTo>
                    <a:pt x="1279" y="1108"/>
                  </a:lnTo>
                  <a:lnTo>
                    <a:pt x="1276" y="1121"/>
                  </a:lnTo>
                  <a:lnTo>
                    <a:pt x="1269" y="1132"/>
                  </a:lnTo>
                  <a:lnTo>
                    <a:pt x="1131" y="1268"/>
                  </a:lnTo>
                  <a:lnTo>
                    <a:pt x="1121" y="1277"/>
                  </a:lnTo>
                  <a:lnTo>
                    <a:pt x="1109" y="1278"/>
                  </a:lnTo>
                  <a:lnTo>
                    <a:pt x="1096" y="1277"/>
                  </a:lnTo>
                  <a:lnTo>
                    <a:pt x="1085" y="1268"/>
                  </a:lnTo>
                  <a:lnTo>
                    <a:pt x="962" y="1185"/>
                  </a:lnTo>
                  <a:lnTo>
                    <a:pt x="917" y="1208"/>
                  </a:lnTo>
                  <a:lnTo>
                    <a:pt x="861" y="1228"/>
                  </a:lnTo>
                  <a:lnTo>
                    <a:pt x="834" y="1372"/>
                  </a:lnTo>
                  <a:lnTo>
                    <a:pt x="832" y="1385"/>
                  </a:lnTo>
                  <a:lnTo>
                    <a:pt x="825" y="1396"/>
                  </a:lnTo>
                  <a:lnTo>
                    <a:pt x="813" y="1403"/>
                  </a:lnTo>
                  <a:lnTo>
                    <a:pt x="801" y="1406"/>
                  </a:lnTo>
                  <a:lnTo>
                    <a:pt x="607" y="1406"/>
                  </a:lnTo>
                  <a:lnTo>
                    <a:pt x="594" y="1403"/>
                  </a:lnTo>
                  <a:lnTo>
                    <a:pt x="583" y="1396"/>
                  </a:lnTo>
                  <a:lnTo>
                    <a:pt x="576" y="1385"/>
                  </a:lnTo>
                  <a:lnTo>
                    <a:pt x="573" y="1372"/>
                  </a:lnTo>
                  <a:lnTo>
                    <a:pt x="546" y="1228"/>
                  </a:lnTo>
                  <a:lnTo>
                    <a:pt x="494" y="1209"/>
                  </a:lnTo>
                  <a:lnTo>
                    <a:pt x="445" y="1185"/>
                  </a:lnTo>
                  <a:lnTo>
                    <a:pt x="322" y="1268"/>
                  </a:lnTo>
                  <a:lnTo>
                    <a:pt x="311" y="1277"/>
                  </a:lnTo>
                  <a:lnTo>
                    <a:pt x="299" y="1278"/>
                  </a:lnTo>
                  <a:lnTo>
                    <a:pt x="286" y="1277"/>
                  </a:lnTo>
                  <a:lnTo>
                    <a:pt x="275" y="1268"/>
                  </a:lnTo>
                  <a:lnTo>
                    <a:pt x="137" y="1132"/>
                  </a:lnTo>
                  <a:lnTo>
                    <a:pt x="130" y="1121"/>
                  </a:lnTo>
                  <a:lnTo>
                    <a:pt x="128" y="1108"/>
                  </a:lnTo>
                  <a:lnTo>
                    <a:pt x="130" y="1095"/>
                  </a:lnTo>
                  <a:lnTo>
                    <a:pt x="137" y="1084"/>
                  </a:lnTo>
                  <a:lnTo>
                    <a:pt x="221" y="962"/>
                  </a:lnTo>
                  <a:lnTo>
                    <a:pt x="199" y="917"/>
                  </a:lnTo>
                  <a:lnTo>
                    <a:pt x="179" y="861"/>
                  </a:lnTo>
                  <a:lnTo>
                    <a:pt x="34" y="834"/>
                  </a:lnTo>
                  <a:lnTo>
                    <a:pt x="20" y="831"/>
                  </a:lnTo>
                  <a:lnTo>
                    <a:pt x="10" y="824"/>
                  </a:lnTo>
                  <a:lnTo>
                    <a:pt x="3" y="813"/>
                  </a:lnTo>
                  <a:lnTo>
                    <a:pt x="0" y="800"/>
                  </a:lnTo>
                  <a:lnTo>
                    <a:pt x="0" y="606"/>
                  </a:lnTo>
                  <a:lnTo>
                    <a:pt x="3" y="593"/>
                  </a:lnTo>
                  <a:lnTo>
                    <a:pt x="10" y="582"/>
                  </a:lnTo>
                  <a:lnTo>
                    <a:pt x="20" y="575"/>
                  </a:lnTo>
                  <a:lnTo>
                    <a:pt x="34" y="572"/>
                  </a:lnTo>
                  <a:lnTo>
                    <a:pt x="179" y="546"/>
                  </a:lnTo>
                  <a:lnTo>
                    <a:pt x="197" y="494"/>
                  </a:lnTo>
                  <a:lnTo>
                    <a:pt x="221" y="444"/>
                  </a:lnTo>
                  <a:lnTo>
                    <a:pt x="137" y="322"/>
                  </a:lnTo>
                  <a:lnTo>
                    <a:pt x="130" y="311"/>
                  </a:lnTo>
                  <a:lnTo>
                    <a:pt x="128" y="298"/>
                  </a:lnTo>
                  <a:lnTo>
                    <a:pt x="130" y="285"/>
                  </a:lnTo>
                  <a:lnTo>
                    <a:pt x="137" y="274"/>
                  </a:lnTo>
                  <a:lnTo>
                    <a:pt x="275" y="138"/>
                  </a:lnTo>
                  <a:lnTo>
                    <a:pt x="286" y="129"/>
                  </a:lnTo>
                  <a:lnTo>
                    <a:pt x="299" y="128"/>
                  </a:lnTo>
                  <a:lnTo>
                    <a:pt x="311" y="129"/>
                  </a:lnTo>
                  <a:lnTo>
                    <a:pt x="322" y="138"/>
                  </a:lnTo>
                  <a:lnTo>
                    <a:pt x="445" y="221"/>
                  </a:lnTo>
                  <a:lnTo>
                    <a:pt x="490" y="198"/>
                  </a:lnTo>
                  <a:lnTo>
                    <a:pt x="546" y="179"/>
                  </a:lnTo>
                  <a:lnTo>
                    <a:pt x="573" y="34"/>
                  </a:lnTo>
                  <a:lnTo>
                    <a:pt x="576" y="20"/>
                  </a:lnTo>
                  <a:lnTo>
                    <a:pt x="583" y="10"/>
                  </a:lnTo>
                  <a:lnTo>
                    <a:pt x="594" y="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1D1D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charset="-127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21" name="오른쪽 화살표 120"/>
          <p:cNvSpPr/>
          <p:nvPr/>
        </p:nvSpPr>
        <p:spPr bwMode="auto">
          <a:xfrm>
            <a:off x="7662196" y="3819869"/>
            <a:ext cx="318684" cy="742594"/>
          </a:xfrm>
          <a:prstGeom prst="rightArrow">
            <a:avLst/>
          </a:prstGeom>
          <a:gradFill rotWithShape="0">
            <a:gsLst>
              <a:gs pos="0">
                <a:srgbClr val="E2E5E6"/>
              </a:gs>
              <a:gs pos="100000">
                <a:srgbClr val="ABB5B9"/>
              </a:gs>
            </a:gsLst>
            <a:lin ang="2700000" scaled="1"/>
          </a:gra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2" name="Rectangle 104" descr="5차전산센터ob-10"/>
          <p:cNvSpPr>
            <a:spLocks noChangeArrowheads="1"/>
          </p:cNvSpPr>
          <p:nvPr/>
        </p:nvSpPr>
        <p:spPr bwMode="auto">
          <a:xfrm>
            <a:off x="7945352" y="4564685"/>
            <a:ext cx="1434144" cy="289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…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3" name="Freeform 99"/>
          <p:cNvSpPr>
            <a:spLocks/>
          </p:cNvSpPr>
          <p:nvPr/>
        </p:nvSpPr>
        <p:spPr bwMode="auto">
          <a:xfrm rot="5400000" flipV="1">
            <a:off x="7637712" y="3218820"/>
            <a:ext cx="355600" cy="440790"/>
          </a:xfrm>
          <a:custGeom>
            <a:avLst/>
            <a:gdLst>
              <a:gd name="T0" fmla="*/ 2147483646 w 640"/>
              <a:gd name="T1" fmla="*/ 2147483646 h 816"/>
              <a:gd name="T2" fmla="*/ 2147483646 w 640"/>
              <a:gd name="T3" fmla="*/ 2147483646 h 816"/>
              <a:gd name="T4" fmla="*/ 2147483646 w 640"/>
              <a:gd name="T5" fmla="*/ 2147483646 h 816"/>
              <a:gd name="T6" fmla="*/ 2147483646 w 640"/>
              <a:gd name="T7" fmla="*/ 2147483646 h 816"/>
              <a:gd name="T8" fmla="*/ 2147483646 w 640"/>
              <a:gd name="T9" fmla="*/ 2147483646 h 816"/>
              <a:gd name="T10" fmla="*/ 2147483646 w 640"/>
              <a:gd name="T11" fmla="*/ 2147483646 h 816"/>
              <a:gd name="T12" fmla="*/ 2147483646 w 640"/>
              <a:gd name="T13" fmla="*/ 2147483646 h 816"/>
              <a:gd name="T14" fmla="*/ 2147483646 w 640"/>
              <a:gd name="T15" fmla="*/ 2147483646 h 8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0">
            <a:gsLst>
              <a:gs pos="0">
                <a:srgbClr val="E2E5E6"/>
              </a:gs>
              <a:gs pos="100000">
                <a:srgbClr val="ABB5B9"/>
              </a:gs>
            </a:gsLst>
            <a:lin ang="2700000" scaled="1"/>
          </a:gra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DDDDDD"/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4" name="Rectangle 104" descr="5차전산센터ob-10"/>
          <p:cNvSpPr>
            <a:spLocks noChangeArrowheads="1"/>
          </p:cNvSpPr>
          <p:nvPr/>
        </p:nvSpPr>
        <p:spPr bwMode="auto">
          <a:xfrm>
            <a:off x="616254" y="2848419"/>
            <a:ext cx="959104" cy="180216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Database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5" name="Rectangle 104" descr="5차전산센터ob-10"/>
          <p:cNvSpPr>
            <a:spLocks noChangeArrowheads="1"/>
          </p:cNvSpPr>
          <p:nvPr/>
        </p:nvSpPr>
        <p:spPr bwMode="auto">
          <a:xfrm>
            <a:off x="4451711" y="3238944"/>
            <a:ext cx="959104" cy="180216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Database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6" name="Rectangle 104" descr="5차전산센터ob-10"/>
          <p:cNvSpPr>
            <a:spLocks noChangeArrowheads="1"/>
          </p:cNvSpPr>
          <p:nvPr/>
        </p:nvSpPr>
        <p:spPr bwMode="auto">
          <a:xfrm>
            <a:off x="8173558" y="3238944"/>
            <a:ext cx="959104" cy="180216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Database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731754" y="2860098"/>
            <a:ext cx="2359320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marL="177800" indent="-177800" algn="ctr"/>
            <a:r>
              <a:rPr lang="en-US" altLang="ko-KR" sz="1000" b="1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000" b="1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장비에서는 실제 정보 사용하지 않음</a:t>
            </a:r>
            <a:r>
              <a:rPr lang="en-US" altLang="ko-KR" sz="1000" b="1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</a:p>
        </p:txBody>
      </p:sp>
      <p:sp>
        <p:nvSpPr>
          <p:cNvPr id="141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2.5.2 </a:t>
            </a:r>
            <a:r>
              <a:rPr lang="ko-KR" altLang="en-US" dirty="0" smtClean="0"/>
              <a:t>개인정보 암호화 관리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41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고객정보 데이터보안은 고객사에서 제공하는 암호화 모듈을 통해서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개인정보 보호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36029" y="6243119"/>
            <a:ext cx="8792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10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상기 개인 정보 보호 방안은 제안사에서 추천하는 방법론이며</a:t>
            </a:r>
            <a:r>
              <a:rPr lang="en-US" altLang="ko-KR" sz="10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원칙적으로는 고객사의 개인정보 보안 기준을 준용합니다</a:t>
            </a:r>
            <a:r>
              <a:rPr lang="en-US" altLang="ko-KR" sz="10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모서리가 둥근 직사각형 14"/>
          <p:cNvSpPr>
            <a:spLocks noChangeArrowheads="1"/>
          </p:cNvSpPr>
          <p:nvPr/>
        </p:nvSpPr>
        <p:spPr bwMode="auto">
          <a:xfrm>
            <a:off x="465803" y="2155548"/>
            <a:ext cx="4243707" cy="303212"/>
          </a:xfrm>
          <a:prstGeom prst="roundRect">
            <a:avLst>
              <a:gd name="adj" fmla="val 619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  <a:extLst/>
        </p:spPr>
        <p:txBody>
          <a:bodyPr vert="horz" lIns="0" tIns="0" rIns="0" bIns="0" anchor="ctr" anchorCtr="0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개인정보 암호화 대상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모서리가 둥근 직사각형 15"/>
          <p:cNvSpPr>
            <a:spLocks noChangeArrowheads="1"/>
          </p:cNvSpPr>
          <p:nvPr/>
        </p:nvSpPr>
        <p:spPr bwMode="auto">
          <a:xfrm>
            <a:off x="5168605" y="2155548"/>
            <a:ext cx="4276939" cy="303212"/>
          </a:xfrm>
          <a:prstGeom prst="roundRect">
            <a:avLst>
              <a:gd name="adj" fmla="val 6190"/>
            </a:avLst>
          </a:prstGeom>
          <a:solidFill>
            <a:srgbClr val="005E9E"/>
          </a:solidFill>
          <a:ln>
            <a:noFill/>
          </a:ln>
          <a:effectLst>
            <a:outerShdw blurRad="25400" dist="12700" dir="5400000" algn="t" rotWithShape="0">
              <a:prstClr val="black">
                <a:alpha val="15000"/>
              </a:prstClr>
            </a:outerShdw>
          </a:effectLst>
          <a:extLst/>
        </p:spPr>
        <p:txBody>
          <a:bodyPr vert="horz" lIns="0" tIns="0" rIns="0" bIns="0" anchor="ctr" anchorCtr="0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암호화 대응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Rectangle 153"/>
          <p:cNvSpPr>
            <a:spLocks noChangeArrowheads="1"/>
          </p:cNvSpPr>
          <p:nvPr/>
        </p:nvSpPr>
        <p:spPr bwMode="gray">
          <a:xfrm>
            <a:off x="5168605" y="2143500"/>
            <a:ext cx="4276939" cy="3819054"/>
          </a:xfrm>
          <a:prstGeom prst="rect">
            <a:avLst/>
          </a:prstGeom>
          <a:noFill/>
          <a:ln w="9525" algn="ctr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sz="1000" b="0" dirty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19" y="3639531"/>
            <a:ext cx="3859170" cy="912840"/>
          </a:xfrm>
          <a:prstGeom prst="rect">
            <a:avLst/>
          </a:prstGeom>
        </p:spPr>
      </p:pic>
      <p:sp>
        <p:nvSpPr>
          <p:cNvPr id="20" name="사다리꼴 7"/>
          <p:cNvSpPr/>
          <p:nvPr/>
        </p:nvSpPr>
        <p:spPr bwMode="auto">
          <a:xfrm rot="10800000">
            <a:off x="5468717" y="4576260"/>
            <a:ext cx="3859169" cy="554513"/>
          </a:xfrm>
          <a:custGeom>
            <a:avLst/>
            <a:gdLst>
              <a:gd name="connsiteX0" fmla="*/ 0 w 1941375"/>
              <a:gd name="connsiteY0" fmla="*/ 360051 h 360051"/>
              <a:gd name="connsiteX1" fmla="*/ 913539 w 1941375"/>
              <a:gd name="connsiteY1" fmla="*/ 0 h 360051"/>
              <a:gd name="connsiteX2" fmla="*/ 1027836 w 1941375"/>
              <a:gd name="connsiteY2" fmla="*/ 0 h 360051"/>
              <a:gd name="connsiteX3" fmla="*/ 1941375 w 1941375"/>
              <a:gd name="connsiteY3" fmla="*/ 360051 h 360051"/>
              <a:gd name="connsiteX4" fmla="*/ 0 w 1941375"/>
              <a:gd name="connsiteY4" fmla="*/ 360051 h 360051"/>
              <a:gd name="connsiteX0" fmla="*/ 0 w 1941375"/>
              <a:gd name="connsiteY0" fmla="*/ 364813 h 364813"/>
              <a:gd name="connsiteX1" fmla="*/ 913539 w 1941375"/>
              <a:gd name="connsiteY1" fmla="*/ 4762 h 364813"/>
              <a:gd name="connsiteX2" fmla="*/ 1194524 w 1941375"/>
              <a:gd name="connsiteY2" fmla="*/ 0 h 364813"/>
              <a:gd name="connsiteX3" fmla="*/ 1941375 w 1941375"/>
              <a:gd name="connsiteY3" fmla="*/ 364813 h 364813"/>
              <a:gd name="connsiteX4" fmla="*/ 0 w 1941375"/>
              <a:gd name="connsiteY4" fmla="*/ 364813 h 364813"/>
              <a:gd name="connsiteX0" fmla="*/ 0 w 1941375"/>
              <a:gd name="connsiteY0" fmla="*/ 364813 h 364813"/>
              <a:gd name="connsiteX1" fmla="*/ 1070701 w 1941375"/>
              <a:gd name="connsiteY1" fmla="*/ 0 h 364813"/>
              <a:gd name="connsiteX2" fmla="*/ 1194524 w 1941375"/>
              <a:gd name="connsiteY2" fmla="*/ 0 h 364813"/>
              <a:gd name="connsiteX3" fmla="*/ 1941375 w 1941375"/>
              <a:gd name="connsiteY3" fmla="*/ 364813 h 364813"/>
              <a:gd name="connsiteX4" fmla="*/ 0 w 1941375"/>
              <a:gd name="connsiteY4" fmla="*/ 364813 h 364813"/>
              <a:gd name="connsiteX0" fmla="*/ 0 w 1941375"/>
              <a:gd name="connsiteY0" fmla="*/ 364813 h 364813"/>
              <a:gd name="connsiteX1" fmla="*/ 917184 w 1941375"/>
              <a:gd name="connsiteY1" fmla="*/ 7312 h 364813"/>
              <a:gd name="connsiteX2" fmla="*/ 1194524 w 1941375"/>
              <a:gd name="connsiteY2" fmla="*/ 0 h 364813"/>
              <a:gd name="connsiteX3" fmla="*/ 1941375 w 1941375"/>
              <a:gd name="connsiteY3" fmla="*/ 364813 h 364813"/>
              <a:gd name="connsiteX4" fmla="*/ 0 w 1941375"/>
              <a:gd name="connsiteY4" fmla="*/ 364813 h 364813"/>
              <a:gd name="connsiteX0" fmla="*/ 0 w 1941375"/>
              <a:gd name="connsiteY0" fmla="*/ 357501 h 357501"/>
              <a:gd name="connsiteX1" fmla="*/ 917184 w 1941375"/>
              <a:gd name="connsiteY1" fmla="*/ 0 h 357501"/>
              <a:gd name="connsiteX2" fmla="*/ 985182 w 1941375"/>
              <a:gd name="connsiteY2" fmla="*/ 4875 h 357501"/>
              <a:gd name="connsiteX3" fmla="*/ 1941375 w 1941375"/>
              <a:gd name="connsiteY3" fmla="*/ 357501 h 357501"/>
              <a:gd name="connsiteX4" fmla="*/ 0 w 1941375"/>
              <a:gd name="connsiteY4" fmla="*/ 357501 h 3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375" h="357501">
                <a:moveTo>
                  <a:pt x="0" y="357501"/>
                </a:moveTo>
                <a:lnTo>
                  <a:pt x="917184" y="0"/>
                </a:lnTo>
                <a:lnTo>
                  <a:pt x="985182" y="4875"/>
                </a:lnTo>
                <a:lnTo>
                  <a:pt x="1941375" y="357501"/>
                </a:lnTo>
                <a:lnTo>
                  <a:pt x="0" y="357501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bg1">
                  <a:lumMod val="50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en-US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" name="Picture 176" descr="20120214145736 (9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99" y="5056441"/>
            <a:ext cx="1138180" cy="64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25"/>
          <p:cNvSpPr>
            <a:spLocks noChangeArrowheads="1"/>
          </p:cNvSpPr>
          <p:nvPr/>
        </p:nvSpPr>
        <p:spPr bwMode="auto">
          <a:xfrm>
            <a:off x="6899998" y="4014424"/>
            <a:ext cx="640664" cy="153888"/>
          </a:xfrm>
          <a:prstGeom prst="rect">
            <a:avLst/>
          </a:prstGeom>
          <a:noFill/>
          <a:ln w="19050" algn="ctr">
            <a:pattFill prst="dkUpDiag">
              <a:fgClr>
                <a:srgbClr val="CC6600"/>
              </a:fgClr>
              <a:bgClr>
                <a:srgbClr val="FFCC00"/>
              </a:bgClr>
            </a:pattFill>
            <a:miter lim="800000"/>
            <a:headEnd/>
            <a:tailEnd/>
          </a:ln>
          <a:effectLst/>
          <a:ex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endParaRPr lang="ko-KR" altLang="en-US" sz="4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Rectangle 325"/>
          <p:cNvSpPr>
            <a:spLocks noChangeArrowheads="1"/>
          </p:cNvSpPr>
          <p:nvPr/>
        </p:nvSpPr>
        <p:spPr bwMode="auto">
          <a:xfrm>
            <a:off x="8310376" y="4014424"/>
            <a:ext cx="640664" cy="153888"/>
          </a:xfrm>
          <a:prstGeom prst="rect">
            <a:avLst/>
          </a:prstGeom>
          <a:noFill/>
          <a:ln w="19050" algn="ctr">
            <a:pattFill prst="dkUpDiag">
              <a:fgClr>
                <a:srgbClr val="CC6600"/>
              </a:fgClr>
              <a:bgClr>
                <a:srgbClr val="FFCC00"/>
              </a:bgClr>
            </a:pattFill>
            <a:miter lim="800000"/>
            <a:headEnd/>
            <a:tailEnd/>
          </a:ln>
          <a:effectLst/>
          <a:ex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endParaRPr lang="ko-KR" altLang="en-US" sz="4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5" name="Picture 64" descr="예시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rot="20028177">
            <a:off x="8986669" y="3526212"/>
            <a:ext cx="444176" cy="2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1954"/>
          <p:cNvGrpSpPr>
            <a:grpSpLocks/>
          </p:cNvGrpSpPr>
          <p:nvPr/>
        </p:nvGrpSpPr>
        <p:grpSpPr bwMode="auto">
          <a:xfrm>
            <a:off x="7237937" y="5132856"/>
            <a:ext cx="467498" cy="431680"/>
            <a:chOff x="495" y="1714"/>
            <a:chExt cx="763" cy="756"/>
          </a:xfrm>
        </p:grpSpPr>
        <p:grpSp>
          <p:nvGrpSpPr>
            <p:cNvPr id="32" name="Group 1955"/>
            <p:cNvGrpSpPr>
              <a:grpSpLocks/>
            </p:cNvGrpSpPr>
            <p:nvPr/>
          </p:nvGrpSpPr>
          <p:grpSpPr bwMode="auto">
            <a:xfrm>
              <a:off x="622" y="1714"/>
              <a:ext cx="636" cy="628"/>
              <a:chOff x="622" y="1714"/>
              <a:chExt cx="636" cy="628"/>
            </a:xfrm>
          </p:grpSpPr>
          <p:grpSp>
            <p:nvGrpSpPr>
              <p:cNvPr id="57" name="Group 1956"/>
              <p:cNvGrpSpPr>
                <a:grpSpLocks/>
              </p:cNvGrpSpPr>
              <p:nvPr/>
            </p:nvGrpSpPr>
            <p:grpSpPr bwMode="auto">
              <a:xfrm>
                <a:off x="622" y="2098"/>
                <a:ext cx="636" cy="244"/>
                <a:chOff x="624" y="2138"/>
                <a:chExt cx="528" cy="202"/>
              </a:xfrm>
            </p:grpSpPr>
            <p:sp>
              <p:nvSpPr>
                <p:cNvPr id="66" name="AutoShape 1957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4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7" name="AutoShape 1958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6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8" name="AutoShape 1959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8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58" name="Group 1960"/>
              <p:cNvGrpSpPr>
                <a:grpSpLocks/>
              </p:cNvGrpSpPr>
              <p:nvPr/>
            </p:nvGrpSpPr>
            <p:grpSpPr bwMode="auto">
              <a:xfrm>
                <a:off x="622" y="1903"/>
                <a:ext cx="636" cy="245"/>
                <a:chOff x="624" y="2137"/>
                <a:chExt cx="528" cy="203"/>
              </a:xfrm>
            </p:grpSpPr>
            <p:sp>
              <p:nvSpPr>
                <p:cNvPr id="63" name="AutoShape 1961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4" y="2137"/>
                  <a:ext cx="204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4" name="AutoShape 1962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6" y="2137"/>
                  <a:ext cx="204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5" name="AutoShape 1963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8" y="2137"/>
                  <a:ext cx="204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59" name="Group 1964"/>
              <p:cNvGrpSpPr>
                <a:grpSpLocks/>
              </p:cNvGrpSpPr>
              <p:nvPr/>
            </p:nvGrpSpPr>
            <p:grpSpPr bwMode="auto">
              <a:xfrm>
                <a:off x="622" y="1714"/>
                <a:ext cx="636" cy="244"/>
                <a:chOff x="624" y="2138"/>
                <a:chExt cx="528" cy="202"/>
              </a:xfrm>
            </p:grpSpPr>
            <p:sp>
              <p:nvSpPr>
                <p:cNvPr id="60" name="AutoShape 1965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4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1" name="AutoShape 1966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6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2" name="AutoShape 1967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8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33" name="Group 1968"/>
            <p:cNvGrpSpPr>
              <a:grpSpLocks/>
            </p:cNvGrpSpPr>
            <p:nvPr/>
          </p:nvGrpSpPr>
          <p:grpSpPr bwMode="auto">
            <a:xfrm>
              <a:off x="562" y="1775"/>
              <a:ext cx="637" cy="629"/>
              <a:chOff x="626" y="1711"/>
              <a:chExt cx="637" cy="629"/>
            </a:xfrm>
          </p:grpSpPr>
          <p:grpSp>
            <p:nvGrpSpPr>
              <p:cNvPr id="46" name="Group 1969"/>
              <p:cNvGrpSpPr>
                <a:grpSpLocks/>
              </p:cNvGrpSpPr>
              <p:nvPr/>
            </p:nvGrpSpPr>
            <p:grpSpPr bwMode="auto">
              <a:xfrm>
                <a:off x="627" y="2095"/>
                <a:ext cx="636" cy="245"/>
                <a:chOff x="625" y="2137"/>
                <a:chExt cx="526" cy="203"/>
              </a:xfrm>
            </p:grpSpPr>
            <p:sp>
              <p:nvSpPr>
                <p:cNvPr id="54" name="AutoShape 1970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7"/>
                  <a:ext cx="202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5" name="AutoShape 1971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7" y="2137"/>
                  <a:ext cx="202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6" name="AutoShape 1972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7"/>
                  <a:ext cx="202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7" name="Group 1973"/>
              <p:cNvGrpSpPr>
                <a:grpSpLocks/>
              </p:cNvGrpSpPr>
              <p:nvPr/>
            </p:nvGrpSpPr>
            <p:grpSpPr bwMode="auto">
              <a:xfrm>
                <a:off x="627" y="1906"/>
                <a:ext cx="636" cy="244"/>
                <a:chOff x="625" y="2138"/>
                <a:chExt cx="526" cy="202"/>
              </a:xfrm>
            </p:grpSpPr>
            <p:sp>
              <p:nvSpPr>
                <p:cNvPr id="51" name="AutoShape 1974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8"/>
                  <a:ext cx="202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2" name="AutoShape 1975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7" y="2138"/>
                  <a:ext cx="202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3" name="AutoShape 1976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8"/>
                  <a:ext cx="202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8" name="Group 1977"/>
              <p:cNvGrpSpPr>
                <a:grpSpLocks/>
              </p:cNvGrpSpPr>
              <p:nvPr/>
            </p:nvGrpSpPr>
            <p:grpSpPr bwMode="auto">
              <a:xfrm>
                <a:off x="626" y="1711"/>
                <a:ext cx="635" cy="245"/>
                <a:chOff x="625" y="2137"/>
                <a:chExt cx="526" cy="203"/>
              </a:xfrm>
            </p:grpSpPr>
            <p:sp>
              <p:nvSpPr>
                <p:cNvPr id="49" name="AutoShape 1978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7"/>
                  <a:ext cx="202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0" name="AutoShape 1980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7"/>
                  <a:ext cx="202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34" name="Group 1981"/>
            <p:cNvGrpSpPr>
              <a:grpSpLocks/>
            </p:cNvGrpSpPr>
            <p:nvPr/>
          </p:nvGrpSpPr>
          <p:grpSpPr bwMode="auto">
            <a:xfrm>
              <a:off x="495" y="1842"/>
              <a:ext cx="638" cy="628"/>
              <a:chOff x="623" y="1714"/>
              <a:chExt cx="638" cy="628"/>
            </a:xfrm>
          </p:grpSpPr>
          <p:grpSp>
            <p:nvGrpSpPr>
              <p:cNvPr id="35" name="Group 1982"/>
              <p:cNvGrpSpPr>
                <a:grpSpLocks/>
              </p:cNvGrpSpPr>
              <p:nvPr/>
            </p:nvGrpSpPr>
            <p:grpSpPr bwMode="auto">
              <a:xfrm>
                <a:off x="623" y="2098"/>
                <a:ext cx="636" cy="244"/>
                <a:chOff x="625" y="2138"/>
                <a:chExt cx="528" cy="202"/>
              </a:xfrm>
            </p:grpSpPr>
            <p:sp>
              <p:nvSpPr>
                <p:cNvPr id="43" name="AutoShape 1983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4" name="AutoShape 1984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7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5" name="AutoShape 1985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6" name="Group 1986"/>
              <p:cNvGrpSpPr>
                <a:grpSpLocks/>
              </p:cNvGrpSpPr>
              <p:nvPr/>
            </p:nvGrpSpPr>
            <p:grpSpPr bwMode="auto">
              <a:xfrm>
                <a:off x="624" y="1903"/>
                <a:ext cx="637" cy="245"/>
                <a:chOff x="625" y="2137"/>
                <a:chExt cx="528" cy="203"/>
              </a:xfrm>
            </p:grpSpPr>
            <p:sp>
              <p:nvSpPr>
                <p:cNvPr id="41" name="AutoShape 1987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7"/>
                  <a:ext cx="204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AutoShape 1989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7"/>
                  <a:ext cx="204" cy="203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7" name="Group 1990"/>
              <p:cNvGrpSpPr>
                <a:grpSpLocks/>
              </p:cNvGrpSpPr>
              <p:nvPr/>
            </p:nvGrpSpPr>
            <p:grpSpPr bwMode="auto">
              <a:xfrm>
                <a:off x="623" y="1714"/>
                <a:ext cx="636" cy="244"/>
                <a:chOff x="625" y="2138"/>
                <a:chExt cx="528" cy="202"/>
              </a:xfrm>
            </p:grpSpPr>
            <p:sp>
              <p:nvSpPr>
                <p:cNvPr id="38" name="AutoShape 1991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625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9" name="AutoShape 1992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787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0" name="AutoShape 1993" descr="5차전산센터ob-10"/>
                <p:cNvSpPr>
                  <a:spLocks noChangeArrowheads="1"/>
                </p:cNvSpPr>
                <p:nvPr/>
              </p:nvSpPr>
              <p:spPr bwMode="auto">
                <a:xfrm>
                  <a:off x="949" y="2138"/>
                  <a:ext cx="204" cy="202"/>
                </a:xfrm>
                <a:prstGeom prst="cube">
                  <a:avLst>
                    <a:gd name="adj" fmla="val 25000"/>
                  </a:avLst>
                </a:prstGeom>
                <a:blipFill dpi="0" rotWithShape="1">
                  <a:blip r:embed="rId5">
                    <a:lum bright="-6000"/>
                  </a:blip>
                  <a:srcRect/>
                  <a:stretch>
                    <a:fillRect/>
                  </a:stretch>
                </a:blip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>
                  <a:outerShdw dist="12700" dir="5400000" algn="ctr" rotWithShape="0">
                    <a:srgbClr val="E4E8E6"/>
                  </a:outerShdw>
                </a:effectLst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charset="-127"/>
                      <a:cs typeface="+mn-cs"/>
                    </a:defRPr>
                  </a:lvl9pPr>
                </a:lstStyle>
                <a:p>
                  <a:pPr algn="ctr"/>
                  <a:endParaRPr lang="ko-KR" altLang="en-US" sz="900" b="0" i="1" dirty="0">
                    <a:solidFill>
                      <a:srgbClr val="5F5F5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27" name="Rectangle 104" descr="5차전산센터ob-10"/>
          <p:cNvSpPr>
            <a:spLocks noChangeArrowheads="1"/>
          </p:cNvSpPr>
          <p:nvPr/>
        </p:nvSpPr>
        <p:spPr bwMode="auto">
          <a:xfrm>
            <a:off x="6993476" y="5298760"/>
            <a:ext cx="956227" cy="180216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Database</a:t>
            </a:r>
            <a:endParaRPr lang="ko-KR" altLang="en-US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AutoShape 251"/>
          <p:cNvSpPr>
            <a:spLocks noChangeArrowheads="1"/>
          </p:cNvSpPr>
          <p:nvPr/>
        </p:nvSpPr>
        <p:spPr bwMode="auto">
          <a:xfrm flipH="1">
            <a:off x="7019150" y="3154665"/>
            <a:ext cx="402215" cy="461576"/>
          </a:xfrm>
          <a:prstGeom prst="downArrow">
            <a:avLst>
              <a:gd name="adj1" fmla="val 52843"/>
              <a:gd name="adj2" fmla="val 49158"/>
            </a:avLst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ko-KR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AutoShape 251"/>
          <p:cNvSpPr>
            <a:spLocks noChangeArrowheads="1"/>
          </p:cNvSpPr>
          <p:nvPr/>
        </p:nvSpPr>
        <p:spPr bwMode="auto">
          <a:xfrm flipH="1">
            <a:off x="8425798" y="3154665"/>
            <a:ext cx="402215" cy="461576"/>
          </a:xfrm>
          <a:prstGeom prst="downArrow">
            <a:avLst>
              <a:gd name="adj1" fmla="val 52843"/>
              <a:gd name="adj2" fmla="val 49158"/>
            </a:avLst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ko-KR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AutoShape 184"/>
          <p:cNvSpPr>
            <a:spLocks noChangeArrowheads="1"/>
          </p:cNvSpPr>
          <p:nvPr/>
        </p:nvSpPr>
        <p:spPr bwMode="gray">
          <a:xfrm>
            <a:off x="5468717" y="2740133"/>
            <a:ext cx="3842955" cy="469900"/>
          </a:xfrm>
          <a:prstGeom prst="roundRect">
            <a:avLst>
              <a:gd name="adj" fmla="val 1514"/>
            </a:avLst>
          </a:prstGeom>
          <a:solidFill>
            <a:schemeClr val="bg1"/>
          </a:solidFill>
          <a:ln w="12700" algn="ctr">
            <a:solidFill>
              <a:srgbClr val="81CFFF"/>
            </a:solidFill>
            <a:round/>
            <a:headEnd/>
            <a:tailEnd/>
          </a:ln>
          <a:effectLst>
            <a:outerShdw dist="25400" dir="5400000" algn="ctr" rotWithShape="0">
              <a:srgbClr val="0077C0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고객사에서 제공하는 암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복호화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적용이 용이하도록 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모델링시 반영합니다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.(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사이즈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유형 등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56959"/>
              </p:ext>
            </p:extLst>
          </p:nvPr>
        </p:nvGraphicFramePr>
        <p:xfrm>
          <a:off x="465200" y="2482292"/>
          <a:ext cx="4256166" cy="3491407"/>
        </p:xfrm>
        <a:graphic>
          <a:graphicData uri="http://schemas.openxmlformats.org/drawingml/2006/table">
            <a:tbl>
              <a:tblPr/>
              <a:tblGrid>
                <a:gridCol w="1726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보안관리 대상</a:t>
                      </a: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점검 항목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비밀번호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개인정보보호법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여권번호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운전면허번호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외국인등록번호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주민등록번호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바이오정보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076449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정보통신망법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주민등록번호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신용카드번호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계좌번호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바이오정보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6769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전자금융감독규정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거래로그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31178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신용정보감독규정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생체정보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23825"/>
                  </a:ext>
                </a:extLst>
              </a:tr>
            </a:tbl>
          </a:graphicData>
        </a:graphic>
      </p:graphicFrame>
      <p:pic>
        <p:nvPicPr>
          <p:cNvPr id="71" name="Picture 64" descr="예시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rot="20028177">
            <a:off x="4375484" y="2543734"/>
            <a:ext cx="444176" cy="2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72" name="LcS7"/>
          <p:cNvSpPr>
            <a:spLocks noChangeArrowheads="1"/>
          </p:cNvSpPr>
          <p:nvPr/>
        </p:nvSpPr>
        <p:spPr bwMode="auto">
          <a:xfrm rot="5400000">
            <a:off x="3583779" y="3976957"/>
            <a:ext cx="2717058" cy="435500"/>
          </a:xfrm>
          <a:prstGeom prst="upArrow">
            <a:avLst>
              <a:gd name="adj1" fmla="val 69935"/>
              <a:gd name="adj2" fmla="val 46153"/>
            </a:avLst>
          </a:prstGeom>
          <a:gradFill rotWithShape="1">
            <a:gsLst>
              <a:gs pos="0">
                <a:srgbClr val="BCBCB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4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양쪽 모서리가 둥근 사각형 521">
            <a:extLst>
              <a:ext uri="{FF2B5EF4-FFF2-40B4-BE49-F238E27FC236}">
                <a16:creationId xmlns:a16="http://schemas.microsoft.com/office/drawing/2014/main" id="{1D5E882C-61DA-4E5B-9E75-1D8CD7AD4BC4}"/>
              </a:ext>
            </a:extLst>
          </p:cNvPr>
          <p:cNvSpPr/>
          <p:nvPr/>
        </p:nvSpPr>
        <p:spPr>
          <a:xfrm>
            <a:off x="263699" y="2089423"/>
            <a:ext cx="6696000" cy="4399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2.5.2 </a:t>
            </a:r>
            <a:r>
              <a:rPr lang="ko-KR" altLang="en-US" dirty="0" smtClean="0"/>
              <a:t>개인정보 암호화 관리 </a:t>
            </a:r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/3)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41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고객사의 개인정보 마스킹 기준을 준수하여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파일 및 출력물 등의 개인정보를 마스킹 처리하여 표시 제한 보호 조치를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개인정보 마스킹 처리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6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63699" y="2129953"/>
            <a:ext cx="6558313" cy="4350986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latinLnBrk="1">
              <a:defRPr/>
            </a:pPr>
            <a:endParaRPr lang="ko-KR" altLang="en-US" kern="0" dirty="0" smtClean="0"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0" name="Picture 64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 rot="20028177">
            <a:off x="6354696" y="2076742"/>
            <a:ext cx="449262" cy="2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53" descr="일반인_컴퓨터하는모습_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25" y="5311969"/>
            <a:ext cx="505870" cy="59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99" descr="Picture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09" y="3804850"/>
            <a:ext cx="549203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53" descr="일반인_컴퓨터하는모습_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081" y="3830040"/>
            <a:ext cx="505870" cy="59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직선 화살표 연결선 93"/>
          <p:cNvCxnSpPr/>
          <p:nvPr/>
        </p:nvCxnSpPr>
        <p:spPr bwMode="auto">
          <a:xfrm flipV="1">
            <a:off x="4224430" y="3978466"/>
            <a:ext cx="1080000" cy="1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AutoShape 174"/>
          <p:cNvSpPr>
            <a:spLocks noChangeArrowheads="1"/>
          </p:cNvSpPr>
          <p:nvPr/>
        </p:nvSpPr>
        <p:spPr bwMode="gray">
          <a:xfrm>
            <a:off x="4692199" y="378535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96" name="직선 화살표 연결선 95"/>
          <p:cNvCxnSpPr/>
          <p:nvPr/>
        </p:nvCxnSpPr>
        <p:spPr bwMode="auto">
          <a:xfrm flipV="1">
            <a:off x="4224430" y="4189796"/>
            <a:ext cx="1080000" cy="1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AutoShape 174"/>
          <p:cNvSpPr>
            <a:spLocks noChangeArrowheads="1"/>
          </p:cNvSpPr>
          <p:nvPr/>
        </p:nvSpPr>
        <p:spPr bwMode="gray">
          <a:xfrm>
            <a:off x="4692430" y="4236914"/>
            <a:ext cx="144000" cy="144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98" name="양쪽 모서리가 둥근 사각형 97"/>
          <p:cNvSpPr/>
          <p:nvPr/>
        </p:nvSpPr>
        <p:spPr bwMode="auto">
          <a:xfrm>
            <a:off x="2964468" y="2261704"/>
            <a:ext cx="1620002" cy="191486"/>
          </a:xfrm>
          <a:prstGeom prst="round2SameRect">
            <a:avLst>
              <a:gd name="adj1" fmla="val 22838"/>
              <a:gd name="adj2" fmla="val 0"/>
            </a:avLst>
          </a:prstGeom>
          <a:gradFill rotWithShape="0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91EA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914400"/>
            <a:r>
              <a:rPr lang="ko-KR" altLang="en-US" sz="1000" b="1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rPr>
              <a:t>마스킹된 화면</a:t>
            </a:r>
            <a:endParaRPr lang="ko-KR" altLang="en-US" sz="1000" b="1" kern="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99" name="Rectangle 230"/>
          <p:cNvSpPr>
            <a:spLocks noChangeArrowheads="1"/>
          </p:cNvSpPr>
          <p:nvPr/>
        </p:nvSpPr>
        <p:spPr bwMode="gray">
          <a:xfrm>
            <a:off x="2964468" y="2454734"/>
            <a:ext cx="2520000" cy="1215345"/>
          </a:xfrm>
          <a:prstGeom prst="rect">
            <a:avLst/>
          </a:prstGeom>
          <a:solidFill>
            <a:srgbClr val="EAEAEA"/>
          </a:solidFill>
          <a:ln w="6350" cap="rnd" cmpd="sng" algn="ctr">
            <a:solidFill>
              <a:srgbClr val="B2B2B2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12700" dist="127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wrap="none" lIns="0" tIns="0" rIns="0" bIns="0" anchor="ctr" anchorCtr="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914400" fontAlgn="auto" latinLnBrk="0">
              <a:spcBef>
                <a:spcPts val="200"/>
              </a:spcBef>
              <a:spcAft>
                <a:spcPts val="600"/>
              </a:spcAft>
              <a:defRPr/>
            </a:pPr>
            <a:r>
              <a:rPr kumimoji="0" lang="ko-KR" altLang="en-US" sz="1600" kern="0" dirty="0" smtClean="0">
                <a:ln w="0"/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마스킹된 화면 예시</a:t>
            </a:r>
          </a:p>
        </p:txBody>
      </p:sp>
      <p:sp>
        <p:nvSpPr>
          <p:cNvPr id="100" name="양쪽 모서리가 둥근 사각형 99"/>
          <p:cNvSpPr/>
          <p:nvPr/>
        </p:nvSpPr>
        <p:spPr bwMode="auto">
          <a:xfrm>
            <a:off x="2964468" y="4745980"/>
            <a:ext cx="1620002" cy="191486"/>
          </a:xfrm>
          <a:prstGeom prst="round2SameRect">
            <a:avLst>
              <a:gd name="adj1" fmla="val 22838"/>
              <a:gd name="adj2" fmla="val 0"/>
            </a:avLst>
          </a:prstGeom>
          <a:gradFill rotWithShape="0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91EA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914400"/>
            <a:r>
              <a:rPr lang="ko-KR" altLang="en-US" sz="1000" b="1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itchFamily="18" charset="0"/>
              </a:rPr>
              <a:t>마스킹 해제된 화면</a:t>
            </a:r>
            <a:endParaRPr lang="ko-KR" altLang="en-US" sz="1000" b="1" kern="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101" name="Rectangle 230"/>
          <p:cNvSpPr>
            <a:spLocks noChangeArrowheads="1"/>
          </p:cNvSpPr>
          <p:nvPr/>
        </p:nvSpPr>
        <p:spPr bwMode="gray">
          <a:xfrm>
            <a:off x="2964468" y="4939010"/>
            <a:ext cx="2520000" cy="1215345"/>
          </a:xfrm>
          <a:prstGeom prst="rect">
            <a:avLst/>
          </a:prstGeom>
          <a:solidFill>
            <a:srgbClr val="EAEAEA"/>
          </a:solidFill>
          <a:ln w="6350" cap="rnd" cmpd="sng" algn="ctr">
            <a:solidFill>
              <a:srgbClr val="B2B2B2"/>
            </a:solidFill>
            <a:prstDash val="solid"/>
            <a:miter lim="800000"/>
            <a:headEnd type="none" w="lg" len="med"/>
            <a:tailEnd type="none" w="lg" len="med"/>
          </a:ln>
          <a:effectLst>
            <a:outerShdw blurRad="12700" dist="127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wrap="none" lIns="0" tIns="0" rIns="0" bIns="0" anchor="ctr" anchorCtr="0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914400" fontAlgn="auto" latinLnBrk="0">
              <a:spcBef>
                <a:spcPts val="200"/>
              </a:spcBef>
              <a:spcAft>
                <a:spcPts val="600"/>
              </a:spcAft>
              <a:defRPr/>
            </a:pPr>
            <a:r>
              <a:rPr kumimoji="0" lang="ko-KR" altLang="en-US" sz="1600" kern="0" dirty="0" smtClean="0">
                <a:ln w="0"/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마스킹 해제된 화면 예시</a:t>
            </a: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3397132" y="4480019"/>
            <a:ext cx="900894" cy="170259"/>
          </a:xfrm>
          <a:prstGeom prst="round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전자결재 서버</a:t>
            </a: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5334262" y="4480019"/>
            <a:ext cx="767136" cy="170259"/>
          </a:xfrm>
          <a:prstGeom prst="round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책임자</a:t>
            </a: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1261050" y="5950072"/>
            <a:ext cx="767136" cy="170259"/>
          </a:xfrm>
          <a:prstGeom prst="round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68059"/>
              </p:ext>
            </p:extLst>
          </p:nvPr>
        </p:nvGraphicFramePr>
        <p:xfrm>
          <a:off x="3144468" y="2522406"/>
          <a:ext cx="2160000" cy="1080000"/>
        </p:xfrm>
        <a:graphic>
          <a:graphicData uri="http://schemas.openxmlformats.org/drawingml/2006/table">
            <a:tbl>
              <a:tblPr firstRow="1" bandRow="1"/>
              <a:tblGrid>
                <a:gridCol w="71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성명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D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주민등록번호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김유비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920123-2******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이관우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740356-1******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최장비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021201-3******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박조조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580919-2******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21876"/>
              </p:ext>
            </p:extLst>
          </p:nvPr>
        </p:nvGraphicFramePr>
        <p:xfrm>
          <a:off x="3144468" y="5006682"/>
          <a:ext cx="2160000" cy="1080000"/>
        </p:xfrm>
        <a:graphic>
          <a:graphicData uri="http://schemas.openxmlformats.org/drawingml/2006/table">
            <a:tbl>
              <a:tblPr firstRow="1" bandRow="1"/>
              <a:tblGrid>
                <a:gridCol w="71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성명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D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주민등록번호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김유비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920123-2019345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이관우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740356-1945678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최장비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021201-3129789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박조조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580919-2135792</a:t>
                      </a:r>
                      <a:endParaRPr lang="ko-KR" altLang="en-US" sz="8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" name="모서리가 둥근 직사각형 106"/>
          <p:cNvSpPr/>
          <p:nvPr/>
        </p:nvSpPr>
        <p:spPr bwMode="auto">
          <a:xfrm>
            <a:off x="776536" y="2290223"/>
            <a:ext cx="1718341" cy="2849911"/>
          </a:xfrm>
          <a:prstGeom prst="roundRect">
            <a:avLst>
              <a:gd name="adj" fmla="val 4758"/>
            </a:avLst>
          </a:prstGeom>
          <a:solidFill>
            <a:srgbClr val="D3EDFD"/>
          </a:solidFill>
          <a:ln w="25400" cap="flat" cmpd="sng" algn="ctr">
            <a:noFill/>
            <a:prstDash val="sysDash"/>
            <a:headEnd/>
            <a:tailEnd/>
          </a:ln>
          <a:effectLst/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8" name="Picture 99" descr="Picture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59" y="3804850"/>
            <a:ext cx="549203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5" descr="Picture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72" y="2503721"/>
            <a:ext cx="548976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직선 화살표 연결선 109"/>
          <p:cNvCxnSpPr/>
          <p:nvPr/>
        </p:nvCxnSpPr>
        <p:spPr bwMode="auto">
          <a:xfrm flipV="1">
            <a:off x="1235875" y="4699965"/>
            <a:ext cx="0" cy="576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AutoShape 174"/>
          <p:cNvSpPr>
            <a:spLocks noChangeArrowheads="1"/>
          </p:cNvSpPr>
          <p:nvPr/>
        </p:nvSpPr>
        <p:spPr bwMode="gray">
          <a:xfrm>
            <a:off x="1055632" y="491573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1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12" name="직선 화살표 연결선 111"/>
          <p:cNvCxnSpPr/>
          <p:nvPr/>
        </p:nvCxnSpPr>
        <p:spPr bwMode="auto">
          <a:xfrm flipV="1">
            <a:off x="1535983" y="4699965"/>
            <a:ext cx="0" cy="576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AutoShape 174"/>
          <p:cNvSpPr>
            <a:spLocks noChangeArrowheads="1"/>
          </p:cNvSpPr>
          <p:nvPr/>
        </p:nvSpPr>
        <p:spPr bwMode="gray">
          <a:xfrm>
            <a:off x="1355740" y="491573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4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14" name="직선 화살표 연결선 113"/>
          <p:cNvCxnSpPr/>
          <p:nvPr/>
        </p:nvCxnSpPr>
        <p:spPr bwMode="auto">
          <a:xfrm flipV="1">
            <a:off x="1836091" y="4699965"/>
            <a:ext cx="0" cy="576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AutoShape 174"/>
          <p:cNvSpPr>
            <a:spLocks noChangeArrowheads="1"/>
          </p:cNvSpPr>
          <p:nvPr/>
        </p:nvSpPr>
        <p:spPr bwMode="gray">
          <a:xfrm>
            <a:off x="1655848" y="491573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5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16" name="직선 화살표 연결선 115"/>
          <p:cNvCxnSpPr/>
          <p:nvPr/>
        </p:nvCxnSpPr>
        <p:spPr bwMode="auto">
          <a:xfrm flipV="1">
            <a:off x="2136198" y="4699965"/>
            <a:ext cx="0" cy="576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AutoShape 174"/>
          <p:cNvSpPr>
            <a:spLocks noChangeArrowheads="1"/>
          </p:cNvSpPr>
          <p:nvPr/>
        </p:nvSpPr>
        <p:spPr bwMode="gray">
          <a:xfrm>
            <a:off x="1955955" y="491573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10</a:t>
            </a:r>
            <a:endParaRPr kumimoji="1" lang="en-US" altLang="ko-KR" sz="8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18" name="직선 화살표 연결선 117"/>
          <p:cNvCxnSpPr/>
          <p:nvPr/>
        </p:nvCxnSpPr>
        <p:spPr bwMode="auto">
          <a:xfrm flipV="1">
            <a:off x="1481206" y="3353366"/>
            <a:ext cx="0" cy="540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AutoShape 174"/>
          <p:cNvSpPr>
            <a:spLocks noChangeArrowheads="1"/>
          </p:cNvSpPr>
          <p:nvPr/>
        </p:nvSpPr>
        <p:spPr bwMode="gray">
          <a:xfrm>
            <a:off x="1300963" y="3569135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2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20" name="직선 화살표 연결선 119"/>
          <p:cNvCxnSpPr/>
          <p:nvPr/>
        </p:nvCxnSpPr>
        <p:spPr bwMode="auto">
          <a:xfrm flipV="1">
            <a:off x="1826767" y="3353366"/>
            <a:ext cx="0" cy="540000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AutoShape 174"/>
          <p:cNvSpPr>
            <a:spLocks noChangeArrowheads="1"/>
          </p:cNvSpPr>
          <p:nvPr/>
        </p:nvSpPr>
        <p:spPr bwMode="gray">
          <a:xfrm>
            <a:off x="1646524" y="3569135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3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1261050" y="3173286"/>
            <a:ext cx="767136" cy="170259"/>
          </a:xfrm>
          <a:prstGeom prst="round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1261050" y="4480019"/>
            <a:ext cx="767136" cy="170259"/>
          </a:xfrm>
          <a:prstGeom prst="round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WAS </a:t>
            </a:r>
            <a:r>
              <a: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</a:t>
            </a:r>
          </a:p>
        </p:txBody>
      </p:sp>
      <p:cxnSp>
        <p:nvCxnSpPr>
          <p:cNvPr id="124" name="직선 화살표 연결선 123"/>
          <p:cNvCxnSpPr/>
          <p:nvPr/>
        </p:nvCxnSpPr>
        <p:spPr bwMode="auto">
          <a:xfrm flipV="1">
            <a:off x="2244209" y="3978466"/>
            <a:ext cx="1080000" cy="1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5" name="AutoShape 174"/>
          <p:cNvSpPr>
            <a:spLocks noChangeArrowheads="1"/>
          </p:cNvSpPr>
          <p:nvPr/>
        </p:nvSpPr>
        <p:spPr bwMode="gray">
          <a:xfrm>
            <a:off x="2711978" y="3785354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6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26" name="직선 화살표 연결선 125"/>
          <p:cNvCxnSpPr/>
          <p:nvPr/>
        </p:nvCxnSpPr>
        <p:spPr bwMode="auto">
          <a:xfrm flipV="1">
            <a:off x="2244209" y="4189796"/>
            <a:ext cx="1080000" cy="1"/>
          </a:xfrm>
          <a:prstGeom prst="straightConnector1">
            <a:avLst/>
          </a:prstGeom>
          <a:noFill/>
          <a:ln w="9525">
            <a:solidFill>
              <a:srgbClr val="969696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7" name="AutoShape 174"/>
          <p:cNvSpPr>
            <a:spLocks noChangeArrowheads="1"/>
          </p:cNvSpPr>
          <p:nvPr/>
        </p:nvSpPr>
        <p:spPr bwMode="gray">
          <a:xfrm>
            <a:off x="2712209" y="4236914"/>
            <a:ext cx="144000" cy="144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9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8" name="AutoShape 174"/>
          <p:cNvSpPr>
            <a:spLocks noChangeArrowheads="1"/>
          </p:cNvSpPr>
          <p:nvPr/>
        </p:nvSpPr>
        <p:spPr bwMode="gray">
          <a:xfrm>
            <a:off x="2786501" y="2305183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4</a:t>
            </a:r>
            <a:endParaRPr kumimoji="1" lang="en-US" altLang="ko-KR" sz="9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9" name="AutoShape 174"/>
          <p:cNvSpPr>
            <a:spLocks noChangeArrowheads="1"/>
          </p:cNvSpPr>
          <p:nvPr/>
        </p:nvSpPr>
        <p:spPr bwMode="gray">
          <a:xfrm>
            <a:off x="2786501" y="4791948"/>
            <a:ext cx="144463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 smtClean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Times New Roman" panose="02020603050405020304" pitchFamily="18" charset="0"/>
              </a:rPr>
              <a:t>10</a:t>
            </a:r>
            <a:endParaRPr kumimoji="1" lang="en-US" altLang="ko-KR" sz="800" b="1" dirty="0">
              <a:solidFill>
                <a:srgbClr val="FFFF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0" name="자유형 129"/>
          <p:cNvSpPr/>
          <p:nvPr/>
        </p:nvSpPr>
        <p:spPr bwMode="auto">
          <a:xfrm>
            <a:off x="1434384" y="2445194"/>
            <a:ext cx="1341120" cy="2438400"/>
          </a:xfrm>
          <a:custGeom>
            <a:avLst/>
            <a:gdLst>
              <a:gd name="connsiteX0" fmla="*/ 0 w 1341120"/>
              <a:gd name="connsiteY0" fmla="*/ 2438400 h 2438400"/>
              <a:gd name="connsiteX1" fmla="*/ 106680 w 1341120"/>
              <a:gd name="connsiteY1" fmla="*/ 2286000 h 2438400"/>
              <a:gd name="connsiteX2" fmla="*/ 510540 w 1341120"/>
              <a:gd name="connsiteY2" fmla="*/ 2202180 h 2438400"/>
              <a:gd name="connsiteX3" fmla="*/ 670560 w 1341120"/>
              <a:gd name="connsiteY3" fmla="*/ 1851660 h 2438400"/>
              <a:gd name="connsiteX4" fmla="*/ 967740 w 1341120"/>
              <a:gd name="connsiteY4" fmla="*/ 609600 h 2438400"/>
              <a:gd name="connsiteX5" fmla="*/ 1341120 w 1341120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120" h="2438400">
                <a:moveTo>
                  <a:pt x="0" y="2438400"/>
                </a:moveTo>
                <a:cubicBezTo>
                  <a:pt x="10795" y="2381885"/>
                  <a:pt x="21590" y="2325370"/>
                  <a:pt x="106680" y="2286000"/>
                </a:cubicBezTo>
                <a:cubicBezTo>
                  <a:pt x="191770" y="2246630"/>
                  <a:pt x="416560" y="2274570"/>
                  <a:pt x="510540" y="2202180"/>
                </a:cubicBezTo>
                <a:cubicBezTo>
                  <a:pt x="604520" y="2129790"/>
                  <a:pt x="594360" y="2117090"/>
                  <a:pt x="670560" y="1851660"/>
                </a:cubicBezTo>
                <a:cubicBezTo>
                  <a:pt x="746760" y="1586230"/>
                  <a:pt x="855980" y="918210"/>
                  <a:pt x="967740" y="609600"/>
                </a:cubicBezTo>
                <a:cubicBezTo>
                  <a:pt x="1079500" y="300990"/>
                  <a:pt x="1286510" y="25400"/>
                  <a:pt x="1341120" y="0"/>
                </a:cubicBezTo>
              </a:path>
            </a:pathLst>
          </a:cu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1" name="자유형 130"/>
          <p:cNvSpPr/>
          <p:nvPr/>
        </p:nvSpPr>
        <p:spPr bwMode="auto">
          <a:xfrm>
            <a:off x="2013504" y="4546782"/>
            <a:ext cx="800100" cy="359672"/>
          </a:xfrm>
          <a:custGeom>
            <a:avLst/>
            <a:gdLst>
              <a:gd name="connsiteX0" fmla="*/ 0 w 800100"/>
              <a:gd name="connsiteY0" fmla="*/ 359672 h 359672"/>
              <a:gd name="connsiteX1" fmla="*/ 160020 w 800100"/>
              <a:gd name="connsiteY1" fmla="*/ 9152 h 359672"/>
              <a:gd name="connsiteX2" fmla="*/ 624840 w 800100"/>
              <a:gd name="connsiteY2" fmla="*/ 115832 h 359672"/>
              <a:gd name="connsiteX3" fmla="*/ 800100 w 800100"/>
              <a:gd name="connsiteY3" fmla="*/ 260612 h 35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359672">
                <a:moveTo>
                  <a:pt x="0" y="359672"/>
                </a:moveTo>
                <a:cubicBezTo>
                  <a:pt x="27940" y="204732"/>
                  <a:pt x="55880" y="49792"/>
                  <a:pt x="160020" y="9152"/>
                </a:cubicBezTo>
                <a:cubicBezTo>
                  <a:pt x="264160" y="-31488"/>
                  <a:pt x="518160" y="73922"/>
                  <a:pt x="624840" y="115832"/>
                </a:cubicBezTo>
                <a:cubicBezTo>
                  <a:pt x="731520" y="157742"/>
                  <a:pt x="744220" y="211082"/>
                  <a:pt x="800100" y="260612"/>
                </a:cubicBezTo>
              </a:path>
            </a:pathLst>
          </a:cu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2" name="Text Box 36"/>
          <p:cNvSpPr txBox="1">
            <a:spLocks noChangeArrowheads="1"/>
          </p:cNvSpPr>
          <p:nvPr/>
        </p:nvSpPr>
        <p:spPr bwMode="auto">
          <a:xfrm>
            <a:off x="1112326" y="2350711"/>
            <a:ext cx="104676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defTabSz="914400" latinLnBrk="1">
              <a:lnSpc>
                <a:spcPct val="90000"/>
              </a:lnSpc>
              <a:buSzPct val="80000"/>
              <a:defRPr/>
            </a:pPr>
            <a:r>
              <a:rPr lang="ko-KR" altLang="en-US" sz="1000" b="0" kern="0" dirty="0" smtClean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자금세탁방지 시스템</a:t>
            </a:r>
            <a:endParaRPr lang="ko-KR" altLang="en-US" sz="1000" b="0" kern="0" dirty="0"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587794" y="5279546"/>
            <a:ext cx="483604" cy="993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4587794" y="5501645"/>
            <a:ext cx="483604" cy="993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587794" y="5704810"/>
            <a:ext cx="483604" cy="993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587794" y="5922753"/>
            <a:ext cx="483604" cy="993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10E8524-AC0C-463B-8931-3569A2C14623}"/>
              </a:ext>
            </a:extLst>
          </p:cNvPr>
          <p:cNvGrpSpPr/>
          <p:nvPr/>
        </p:nvGrpSpPr>
        <p:grpSpPr>
          <a:xfrm>
            <a:off x="6941176" y="2060848"/>
            <a:ext cx="2720392" cy="4420090"/>
            <a:chOff x="6951840" y="1844822"/>
            <a:chExt cx="2717684" cy="4420090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32A5FE-031B-485A-A309-BE2A0750944F}"/>
                </a:ext>
              </a:extLst>
            </p:cNvPr>
            <p:cNvSpPr/>
            <p:nvPr/>
          </p:nvSpPr>
          <p:spPr>
            <a:xfrm>
              <a:off x="6951840" y="1844822"/>
              <a:ext cx="2717340" cy="4420090"/>
            </a:xfrm>
            <a:prstGeom prst="rect">
              <a:avLst/>
            </a:prstGeom>
            <a:solidFill>
              <a:srgbClr val="ECF7FE"/>
            </a:solidFill>
            <a:ln w="12700">
              <a:solidFill>
                <a:srgbClr val="7C8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F28A4B1-C03E-420A-AAB1-A57E91C95B98}"/>
                </a:ext>
              </a:extLst>
            </p:cNvPr>
            <p:cNvGrpSpPr/>
            <p:nvPr/>
          </p:nvGrpSpPr>
          <p:grpSpPr>
            <a:xfrm>
              <a:off x="6951840" y="1844822"/>
              <a:ext cx="2717684" cy="299934"/>
              <a:chOff x="6951840" y="2030557"/>
              <a:chExt cx="2717684" cy="288032"/>
            </a:xfrm>
          </p:grpSpPr>
          <p:sp>
            <p:nvSpPr>
              <p:cNvPr id="146" name="양쪽 모서리가 둥근 사각형 517">
                <a:extLst>
                  <a:ext uri="{FF2B5EF4-FFF2-40B4-BE49-F238E27FC236}">
                    <a16:creationId xmlns:a16="http://schemas.microsoft.com/office/drawing/2014/main" id="{3E3D28BE-959C-480B-8AD1-3B8A1BB208AE}"/>
                  </a:ext>
                </a:extLst>
              </p:cNvPr>
              <p:cNvSpPr/>
              <p:nvPr/>
            </p:nvSpPr>
            <p:spPr>
              <a:xfrm>
                <a:off x="6951840" y="2030557"/>
                <a:ext cx="2717340" cy="288032"/>
              </a:xfrm>
              <a:prstGeom prst="rect">
                <a:avLst/>
              </a:prstGeom>
              <a:solidFill>
                <a:srgbClr val="005E9E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lIns="0" tIns="0" rIns="0" bIns="0" anchor="ctr" anchorCtr="0"/>
              <a:lstStyle/>
              <a:p>
                <a:pPr algn="ctr"/>
                <a:r>
                  <a:rPr lang="ko-KR" altLang="en-US" sz="1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FFFF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개인정보 마스킹 처리 방안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47" name="양쪽 모서리가 둥근 사각형 517">
                <a:extLst>
                  <a:ext uri="{FF2B5EF4-FFF2-40B4-BE49-F238E27FC236}">
                    <a16:creationId xmlns:a16="http://schemas.microsoft.com/office/drawing/2014/main" id="{44EC17C8-AF98-4F87-8AE2-101CBA21F03A}"/>
                  </a:ext>
                </a:extLst>
              </p:cNvPr>
              <p:cNvSpPr/>
              <p:nvPr/>
            </p:nvSpPr>
            <p:spPr>
              <a:xfrm>
                <a:off x="6951882" y="2030561"/>
                <a:ext cx="2717642" cy="1440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42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862" y="2633440"/>
            <a:ext cx="1357103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u="sng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개인정보 마스킹 처리 개요</a:t>
            </a:r>
          </a:p>
        </p:txBody>
      </p:sp>
      <p:sp>
        <p:nvSpPr>
          <p:cNvPr id="143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85248" y="2863542"/>
            <a:ext cx="22435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마스킹 적용 대상 및 마스킹 범위는 부산은행 개인정보 마스킹 방안을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준수함</a:t>
            </a: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8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236" y="3439606"/>
            <a:ext cx="1357103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u="sng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개인정보 </a:t>
            </a:r>
            <a:r>
              <a:rPr lang="ko-KR" altLang="en-US" sz="1100" u="sng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마스킹 처리 </a:t>
            </a:r>
            <a:r>
              <a:rPr lang="ko-KR" altLang="en-US" sz="1100" u="sng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절차</a:t>
            </a:r>
            <a:endParaRPr lang="ko-KR" altLang="en-US" sz="1100" u="sng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9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8313" y="3655630"/>
            <a:ext cx="2113179" cy="251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개인정보 포함 화면 조회 요청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화면에 표시될 데이터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서버에 요청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화면에 표시될 데이터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WAS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서버에 전송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개인정보 마스킹 룰에 따라 처리된 화면 출력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개인정보 마스킹 해제 요청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마스킹 해제 요청 로깅 후 전자결재 요청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책임자 승인 요청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책임자 승인 완료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전자결제 승인 결과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WAS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서버에 전송 </a:t>
            </a:r>
          </a:p>
          <a:p>
            <a:pPr marL="87313" indent="-84138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개인정보 마스킹 해제된 화면 출력</a:t>
            </a:r>
          </a:p>
        </p:txBody>
      </p:sp>
      <p:sp>
        <p:nvSpPr>
          <p:cNvPr id="79" name="AutoShape 174"/>
          <p:cNvSpPr>
            <a:spLocks noChangeArrowheads="1"/>
          </p:cNvSpPr>
          <p:nvPr/>
        </p:nvSpPr>
        <p:spPr bwMode="gray">
          <a:xfrm>
            <a:off x="7163337" y="3718124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0" name="AutoShape 174"/>
          <p:cNvSpPr>
            <a:spLocks noChangeArrowheads="1"/>
          </p:cNvSpPr>
          <p:nvPr/>
        </p:nvSpPr>
        <p:spPr bwMode="gray">
          <a:xfrm>
            <a:off x="7163337" y="3973400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1" name="AutoShape 174"/>
          <p:cNvSpPr>
            <a:spLocks noChangeArrowheads="1"/>
          </p:cNvSpPr>
          <p:nvPr/>
        </p:nvSpPr>
        <p:spPr bwMode="gray">
          <a:xfrm>
            <a:off x="7163337" y="4228676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2" name="AutoShape 174"/>
          <p:cNvSpPr>
            <a:spLocks noChangeArrowheads="1"/>
          </p:cNvSpPr>
          <p:nvPr/>
        </p:nvSpPr>
        <p:spPr bwMode="gray">
          <a:xfrm>
            <a:off x="7163337" y="4483952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3" name="AutoShape 174"/>
          <p:cNvSpPr>
            <a:spLocks noChangeArrowheads="1"/>
          </p:cNvSpPr>
          <p:nvPr/>
        </p:nvSpPr>
        <p:spPr bwMode="gray">
          <a:xfrm>
            <a:off x="7163337" y="4739228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5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4" name="AutoShape 174"/>
          <p:cNvSpPr>
            <a:spLocks noChangeArrowheads="1"/>
          </p:cNvSpPr>
          <p:nvPr/>
        </p:nvSpPr>
        <p:spPr bwMode="gray">
          <a:xfrm>
            <a:off x="7163337" y="4994504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6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5" name="AutoShape 174"/>
          <p:cNvSpPr>
            <a:spLocks noChangeArrowheads="1"/>
          </p:cNvSpPr>
          <p:nvPr/>
        </p:nvSpPr>
        <p:spPr bwMode="gray">
          <a:xfrm>
            <a:off x="7163337" y="5249780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86" name="AutoShape 174"/>
          <p:cNvSpPr>
            <a:spLocks noChangeArrowheads="1"/>
          </p:cNvSpPr>
          <p:nvPr/>
        </p:nvSpPr>
        <p:spPr bwMode="gray">
          <a:xfrm>
            <a:off x="7163337" y="5505056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8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7" name="AutoShape 174"/>
          <p:cNvSpPr>
            <a:spLocks noChangeArrowheads="1"/>
          </p:cNvSpPr>
          <p:nvPr/>
        </p:nvSpPr>
        <p:spPr bwMode="gray">
          <a:xfrm>
            <a:off x="7163337" y="5760332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9</a:t>
            </a:r>
            <a:endParaRPr kumimoji="1" lang="en-US" altLang="ko-KR" sz="9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88" name="AutoShape 174"/>
          <p:cNvSpPr>
            <a:spLocks noChangeArrowheads="1"/>
          </p:cNvSpPr>
          <p:nvPr/>
        </p:nvSpPr>
        <p:spPr bwMode="gray">
          <a:xfrm>
            <a:off x="7163337" y="6015609"/>
            <a:ext cx="144000" cy="1205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38CDC"/>
              </a:gs>
              <a:gs pos="100000">
                <a:srgbClr val="0074C3"/>
              </a:gs>
            </a:gsLst>
            <a:lin ang="5400000" scaled="1"/>
          </a:gradFill>
          <a:ln w="9525" algn="ctr">
            <a:solidFill>
              <a:srgbClr val="00517E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1922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</a:t>
            </a:r>
            <a:endParaRPr kumimoji="1" lang="en-US" altLang="ko-KR" sz="8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9" name="Picture 64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 rot="20028177">
            <a:off x="9292065" y="1973110"/>
            <a:ext cx="449262" cy="2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69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양쪽 모서리가 둥근 사각형 521">
            <a:extLst>
              <a:ext uri="{FF2B5EF4-FFF2-40B4-BE49-F238E27FC236}">
                <a16:creationId xmlns:a16="http://schemas.microsoft.com/office/drawing/2014/main" id="{1D5E882C-61DA-4E5B-9E75-1D8CD7AD4BC4}"/>
              </a:ext>
            </a:extLst>
          </p:cNvPr>
          <p:cNvSpPr/>
          <p:nvPr/>
        </p:nvSpPr>
        <p:spPr>
          <a:xfrm>
            <a:off x="263699" y="2089423"/>
            <a:ext cx="6696000" cy="43999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63356" y="2129953"/>
            <a:ext cx="6552000" cy="435076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latinLnBrk="1">
              <a:defRPr/>
            </a:pPr>
            <a:endParaRPr lang="ko-KR" altLang="en-US" kern="0" dirty="0" smtClean="0">
              <a:solidFill>
                <a:srgbClr val="00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2.5.3 </a:t>
            </a:r>
            <a:r>
              <a:rPr lang="ko-KR" altLang="en-US" dirty="0" smtClean="0"/>
              <a:t>보고용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보안관리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KoFIU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보고서 작성 후 로컬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남아있는 관련자료를 자동으로 삭제하여 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KoFIU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지침을 준수합니다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보고용 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 </a:t>
              </a: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보안관리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pic>
        <p:nvPicPr>
          <p:cNvPr id="131" name="Picture 62" descr="컴퓨터_Off-파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06" y="5211426"/>
            <a:ext cx="1184965" cy="95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2" name="그룹 131"/>
          <p:cNvGrpSpPr/>
          <p:nvPr/>
        </p:nvGrpSpPr>
        <p:grpSpPr>
          <a:xfrm>
            <a:off x="416496" y="2574136"/>
            <a:ext cx="1654505" cy="1118091"/>
            <a:chOff x="416370" y="2574652"/>
            <a:chExt cx="1411573" cy="1127073"/>
          </a:xfrm>
        </p:grpSpPr>
        <p:sp>
          <p:nvSpPr>
            <p:cNvPr id="163" name="AutoShape 151"/>
            <p:cNvSpPr>
              <a:spLocks noChangeArrowheads="1"/>
            </p:cNvSpPr>
            <p:nvPr/>
          </p:nvSpPr>
          <p:spPr bwMode="gray">
            <a:xfrm>
              <a:off x="553245" y="2574652"/>
              <a:ext cx="1137824" cy="334963"/>
            </a:xfrm>
            <a:prstGeom prst="roundRect">
              <a:avLst>
                <a:gd name="adj" fmla="val 13593"/>
              </a:avLst>
            </a:prstGeom>
            <a:gradFill rotWithShape="0">
              <a:gsLst>
                <a:gs pos="0">
                  <a:srgbClr val="59B5ED"/>
                </a:gs>
                <a:gs pos="100000">
                  <a:srgbClr val="1898E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4" name="Rectangle 152"/>
            <p:cNvSpPr>
              <a:spLocks noChangeArrowheads="1"/>
            </p:cNvSpPr>
            <p:nvPr/>
          </p:nvSpPr>
          <p:spPr bwMode="gray">
            <a:xfrm>
              <a:off x="871147" y="2641406"/>
              <a:ext cx="502018" cy="170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보고확정</a:t>
              </a:r>
            </a:p>
          </p:txBody>
        </p:sp>
        <p:sp>
          <p:nvSpPr>
            <p:cNvPr id="165" name="Rectangle 153"/>
            <p:cNvSpPr>
              <a:spLocks noChangeArrowheads="1"/>
            </p:cNvSpPr>
            <p:nvPr/>
          </p:nvSpPr>
          <p:spPr bwMode="gray">
            <a:xfrm>
              <a:off x="558999" y="2861809"/>
              <a:ext cx="1126315" cy="839916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91E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6" name="Text Box 616"/>
            <p:cNvSpPr txBox="1">
              <a:spLocks noChangeArrowheads="1"/>
            </p:cNvSpPr>
            <p:nvPr/>
          </p:nvSpPr>
          <p:spPr bwMode="auto">
            <a:xfrm>
              <a:off x="416370" y="3334249"/>
              <a:ext cx="1411573" cy="33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79475" eaLnBrk="1" fontAlgn="auto" latinLnBrk="1" hangingPunct="1">
                <a:lnSpc>
                  <a:spcPct val="100000"/>
                </a:lnSpc>
                <a:spcBef>
                  <a:spcPct val="4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준법지원부</a:t>
              </a: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/</a:t>
              </a: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영업본부 별</a:t>
              </a: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  <a:p>
              <a:pPr marL="0" marR="0" lvl="0" indent="0" algn="ctr" defTabSz="879475" eaLnBrk="1" fontAlgn="auto" latinLnBrk="1" hangingPunct="1">
                <a:lnSpc>
                  <a:spcPct val="100000"/>
                </a:lnSpc>
                <a:spcBef>
                  <a:spcPct val="4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준법감시모니터링 담당</a:t>
              </a:r>
              <a:endParaRPr kumimoji="1" lang="ko-KR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167" name="Picture 174" descr="일반인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88" y="2924801"/>
              <a:ext cx="207536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" name="모서리가 둥근 직사각형 132"/>
          <p:cNvSpPr/>
          <p:nvPr/>
        </p:nvSpPr>
        <p:spPr bwMode="auto">
          <a:xfrm>
            <a:off x="2161625" y="2564442"/>
            <a:ext cx="1542279" cy="14247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97D1E5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27" y="2741488"/>
            <a:ext cx="1107617" cy="570885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99D0E3"/>
            </a:solidFill>
            <a:miter lim="800000"/>
            <a:headEnd/>
            <a:tailEnd/>
          </a:ln>
        </p:spPr>
      </p:pic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7" y="3105278"/>
            <a:ext cx="861366" cy="451350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99D0E3"/>
            </a:solidFill>
            <a:miter lim="800000"/>
            <a:headEnd/>
            <a:tailEnd/>
          </a:ln>
        </p:spPr>
      </p:pic>
      <p:pic>
        <p:nvPicPr>
          <p:cNvPr id="136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13774" r="84759" b="78351"/>
          <a:stretch/>
        </p:blipFill>
        <p:spPr bwMode="auto">
          <a:xfrm>
            <a:off x="2345018" y="3416133"/>
            <a:ext cx="357133" cy="35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" name="직사각형 136"/>
          <p:cNvSpPr/>
          <p:nvPr/>
        </p:nvSpPr>
        <p:spPr bwMode="auto">
          <a:xfrm>
            <a:off x="2267966" y="3717932"/>
            <a:ext cx="547054" cy="28409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첨부파일</a:t>
            </a:r>
          </a:p>
        </p:txBody>
      </p:sp>
      <p:sp>
        <p:nvSpPr>
          <p:cNvPr id="138" name="Freeform 43"/>
          <p:cNvSpPr>
            <a:spLocks/>
          </p:cNvSpPr>
          <p:nvPr/>
        </p:nvSpPr>
        <p:spPr bwMode="gray">
          <a:xfrm rot="2220825">
            <a:off x="2794204" y="3225223"/>
            <a:ext cx="345020" cy="568907"/>
          </a:xfrm>
          <a:custGeom>
            <a:avLst/>
            <a:gdLst>
              <a:gd name="T0" fmla="*/ 2147483647 w 902"/>
              <a:gd name="T1" fmla="*/ 0 h 1727"/>
              <a:gd name="T2" fmla="*/ 2147483647 w 902"/>
              <a:gd name="T3" fmla="*/ 2147483647 h 1727"/>
              <a:gd name="T4" fmla="*/ 2147483647 w 902"/>
              <a:gd name="T5" fmla="*/ 2147483647 h 1727"/>
              <a:gd name="T6" fmla="*/ 2147483647 w 902"/>
              <a:gd name="T7" fmla="*/ 2147483647 h 1727"/>
              <a:gd name="T8" fmla="*/ 2147483647 w 902"/>
              <a:gd name="T9" fmla="*/ 2147483647 h 1727"/>
              <a:gd name="T10" fmla="*/ 2147483647 w 902"/>
              <a:gd name="T11" fmla="*/ 2147483647 h 1727"/>
              <a:gd name="T12" fmla="*/ 2147483647 w 902"/>
              <a:gd name="T13" fmla="*/ 2147483647 h 1727"/>
              <a:gd name="T14" fmla="*/ 2147483647 w 902"/>
              <a:gd name="T15" fmla="*/ 2147483647 h 1727"/>
              <a:gd name="T16" fmla="*/ 2147483647 w 902"/>
              <a:gd name="T17" fmla="*/ 2147483647 h 1727"/>
              <a:gd name="T18" fmla="*/ 2147483647 w 902"/>
              <a:gd name="T19" fmla="*/ 2147483647 h 1727"/>
              <a:gd name="T20" fmla="*/ 2147483647 w 902"/>
              <a:gd name="T21" fmla="*/ 2147483647 h 1727"/>
              <a:gd name="T22" fmla="*/ 2147483647 w 902"/>
              <a:gd name="T23" fmla="*/ 2147483647 h 1727"/>
              <a:gd name="T24" fmla="*/ 2147483647 w 902"/>
              <a:gd name="T25" fmla="*/ 2147483647 h 1727"/>
              <a:gd name="T26" fmla="*/ 2147483647 w 902"/>
              <a:gd name="T27" fmla="*/ 2147483647 h 1727"/>
              <a:gd name="T28" fmla="*/ 2147483647 w 902"/>
              <a:gd name="T29" fmla="*/ 2147483647 h 1727"/>
              <a:gd name="T30" fmla="*/ 2147483647 w 902"/>
              <a:gd name="T31" fmla="*/ 2147483647 h 1727"/>
              <a:gd name="T32" fmla="*/ 2147483647 w 902"/>
              <a:gd name="T33" fmla="*/ 2147483647 h 1727"/>
              <a:gd name="T34" fmla="*/ 2147483647 w 902"/>
              <a:gd name="T35" fmla="*/ 2147483647 h 1727"/>
              <a:gd name="T36" fmla="*/ 2147483647 w 902"/>
              <a:gd name="T37" fmla="*/ 2147483647 h 1727"/>
              <a:gd name="T38" fmla="*/ 2147483647 w 902"/>
              <a:gd name="T39" fmla="*/ 2147483647 h 1727"/>
              <a:gd name="T40" fmla="*/ 2147483647 w 902"/>
              <a:gd name="T41" fmla="*/ 2147483647 h 1727"/>
              <a:gd name="T42" fmla="*/ 2147483647 w 902"/>
              <a:gd name="T43" fmla="*/ 2147483647 h 1727"/>
              <a:gd name="T44" fmla="*/ 0 w 902"/>
              <a:gd name="T45" fmla="*/ 2147483647 h 1727"/>
              <a:gd name="T46" fmla="*/ 2147483647 w 902"/>
              <a:gd name="T47" fmla="*/ 2147483647 h 1727"/>
              <a:gd name="T48" fmla="*/ 2147483647 w 902"/>
              <a:gd name="T49" fmla="*/ 2147483647 h 1727"/>
              <a:gd name="T50" fmla="*/ 2147483647 w 902"/>
              <a:gd name="T51" fmla="*/ 2147483647 h 1727"/>
              <a:gd name="T52" fmla="*/ 2147483647 w 902"/>
              <a:gd name="T53" fmla="*/ 2147483647 h 1727"/>
              <a:gd name="T54" fmla="*/ 2147483647 w 902"/>
              <a:gd name="T55" fmla="*/ 2147483647 h 1727"/>
              <a:gd name="T56" fmla="*/ 2147483647 w 902"/>
              <a:gd name="T57" fmla="*/ 2147483647 h 1727"/>
              <a:gd name="T58" fmla="*/ 2147483647 w 902"/>
              <a:gd name="T59" fmla="*/ 2147483647 h 1727"/>
              <a:gd name="T60" fmla="*/ 2147483647 w 902"/>
              <a:gd name="T61" fmla="*/ 2147483647 h 1727"/>
              <a:gd name="T62" fmla="*/ 2147483647 w 902"/>
              <a:gd name="T63" fmla="*/ 2147483647 h 1727"/>
              <a:gd name="T64" fmla="*/ 2147483647 w 902"/>
              <a:gd name="T65" fmla="*/ 2147483647 h 1727"/>
              <a:gd name="T66" fmla="*/ 2147483647 w 902"/>
              <a:gd name="T67" fmla="*/ 2147483647 h 1727"/>
              <a:gd name="T68" fmla="*/ 2147483647 w 902"/>
              <a:gd name="T69" fmla="*/ 2147483647 h 1727"/>
              <a:gd name="T70" fmla="*/ 2147483647 w 902"/>
              <a:gd name="T71" fmla="*/ 2147483647 h 1727"/>
              <a:gd name="T72" fmla="*/ 2147483647 w 902"/>
              <a:gd name="T73" fmla="*/ 2147483647 h 1727"/>
              <a:gd name="T74" fmla="*/ 2147483647 w 902"/>
              <a:gd name="T75" fmla="*/ 2147483647 h 1727"/>
              <a:gd name="T76" fmla="*/ 2147483647 w 902"/>
              <a:gd name="T77" fmla="*/ 2147483647 h 1727"/>
              <a:gd name="T78" fmla="*/ 2147483647 w 902"/>
              <a:gd name="T79" fmla="*/ 2147483647 h 1727"/>
              <a:gd name="T80" fmla="*/ 2147483647 w 902"/>
              <a:gd name="T81" fmla="*/ 2147483647 h 1727"/>
              <a:gd name="T82" fmla="*/ 2147483647 w 902"/>
              <a:gd name="T83" fmla="*/ 2147483647 h 1727"/>
              <a:gd name="T84" fmla="*/ 2147483647 w 902"/>
              <a:gd name="T85" fmla="*/ 2147483647 h 1727"/>
              <a:gd name="T86" fmla="*/ 2147483647 w 902"/>
              <a:gd name="T87" fmla="*/ 2147483647 h 1727"/>
              <a:gd name="T88" fmla="*/ 2147483647 w 902"/>
              <a:gd name="T89" fmla="*/ 2147483647 h 17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902"/>
              <a:gd name="T136" fmla="*/ 0 h 1727"/>
              <a:gd name="T137" fmla="*/ 902 w 902"/>
              <a:gd name="T138" fmla="*/ 1727 h 172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902" h="1727">
                <a:moveTo>
                  <a:pt x="737" y="133"/>
                </a:moveTo>
                <a:lnTo>
                  <a:pt x="835" y="69"/>
                </a:lnTo>
                <a:lnTo>
                  <a:pt x="418" y="0"/>
                </a:lnTo>
                <a:lnTo>
                  <a:pt x="344" y="390"/>
                </a:lnTo>
                <a:lnTo>
                  <a:pt x="444" y="326"/>
                </a:lnTo>
                <a:lnTo>
                  <a:pt x="458" y="339"/>
                </a:lnTo>
                <a:lnTo>
                  <a:pt x="472" y="354"/>
                </a:lnTo>
                <a:lnTo>
                  <a:pt x="486" y="369"/>
                </a:lnTo>
                <a:lnTo>
                  <a:pt x="499" y="385"/>
                </a:lnTo>
                <a:lnTo>
                  <a:pt x="512" y="401"/>
                </a:lnTo>
                <a:lnTo>
                  <a:pt x="524" y="417"/>
                </a:lnTo>
                <a:lnTo>
                  <a:pt x="535" y="434"/>
                </a:lnTo>
                <a:lnTo>
                  <a:pt x="547" y="451"/>
                </a:lnTo>
                <a:lnTo>
                  <a:pt x="558" y="468"/>
                </a:lnTo>
                <a:lnTo>
                  <a:pt x="568" y="485"/>
                </a:lnTo>
                <a:lnTo>
                  <a:pt x="579" y="503"/>
                </a:lnTo>
                <a:lnTo>
                  <a:pt x="589" y="521"/>
                </a:lnTo>
                <a:lnTo>
                  <a:pt x="598" y="539"/>
                </a:lnTo>
                <a:lnTo>
                  <a:pt x="607" y="558"/>
                </a:lnTo>
                <a:lnTo>
                  <a:pt x="615" y="577"/>
                </a:lnTo>
                <a:lnTo>
                  <a:pt x="623" y="595"/>
                </a:lnTo>
                <a:lnTo>
                  <a:pt x="631" y="616"/>
                </a:lnTo>
                <a:lnTo>
                  <a:pt x="637" y="635"/>
                </a:lnTo>
                <a:lnTo>
                  <a:pt x="644" y="654"/>
                </a:lnTo>
                <a:lnTo>
                  <a:pt x="651" y="674"/>
                </a:lnTo>
                <a:lnTo>
                  <a:pt x="657" y="694"/>
                </a:lnTo>
                <a:lnTo>
                  <a:pt x="661" y="715"/>
                </a:lnTo>
                <a:lnTo>
                  <a:pt x="666" y="735"/>
                </a:lnTo>
                <a:lnTo>
                  <a:pt x="670" y="755"/>
                </a:lnTo>
                <a:lnTo>
                  <a:pt x="675" y="776"/>
                </a:lnTo>
                <a:lnTo>
                  <a:pt x="677" y="796"/>
                </a:lnTo>
                <a:lnTo>
                  <a:pt x="681" y="818"/>
                </a:lnTo>
                <a:lnTo>
                  <a:pt x="683" y="839"/>
                </a:lnTo>
                <a:lnTo>
                  <a:pt x="684" y="860"/>
                </a:lnTo>
                <a:lnTo>
                  <a:pt x="686" y="881"/>
                </a:lnTo>
                <a:lnTo>
                  <a:pt x="686" y="903"/>
                </a:lnTo>
                <a:lnTo>
                  <a:pt x="687" y="924"/>
                </a:lnTo>
                <a:lnTo>
                  <a:pt x="686" y="963"/>
                </a:lnTo>
                <a:lnTo>
                  <a:pt x="683" y="1003"/>
                </a:lnTo>
                <a:lnTo>
                  <a:pt x="679" y="1042"/>
                </a:lnTo>
                <a:lnTo>
                  <a:pt x="673" y="1080"/>
                </a:lnTo>
                <a:lnTo>
                  <a:pt x="666" y="1117"/>
                </a:lnTo>
                <a:lnTo>
                  <a:pt x="657" y="1155"/>
                </a:lnTo>
                <a:lnTo>
                  <a:pt x="645" y="1191"/>
                </a:lnTo>
                <a:lnTo>
                  <a:pt x="634" y="1226"/>
                </a:lnTo>
                <a:lnTo>
                  <a:pt x="620" y="1260"/>
                </a:lnTo>
                <a:lnTo>
                  <a:pt x="606" y="1294"/>
                </a:lnTo>
                <a:lnTo>
                  <a:pt x="589" y="1327"/>
                </a:lnTo>
                <a:lnTo>
                  <a:pt x="572" y="1359"/>
                </a:lnTo>
                <a:lnTo>
                  <a:pt x="552" y="1389"/>
                </a:lnTo>
                <a:lnTo>
                  <a:pt x="532" y="1419"/>
                </a:lnTo>
                <a:lnTo>
                  <a:pt x="511" y="1448"/>
                </a:lnTo>
                <a:lnTo>
                  <a:pt x="488" y="1476"/>
                </a:lnTo>
                <a:lnTo>
                  <a:pt x="464" y="1502"/>
                </a:lnTo>
                <a:lnTo>
                  <a:pt x="439" y="1528"/>
                </a:lnTo>
                <a:lnTo>
                  <a:pt x="414" y="1551"/>
                </a:lnTo>
                <a:lnTo>
                  <a:pt x="387" y="1574"/>
                </a:lnTo>
                <a:lnTo>
                  <a:pt x="359" y="1596"/>
                </a:lnTo>
                <a:lnTo>
                  <a:pt x="330" y="1615"/>
                </a:lnTo>
                <a:lnTo>
                  <a:pt x="301" y="1634"/>
                </a:lnTo>
                <a:lnTo>
                  <a:pt x="270" y="1650"/>
                </a:lnTo>
                <a:lnTo>
                  <a:pt x="238" y="1666"/>
                </a:lnTo>
                <a:lnTo>
                  <a:pt x="207" y="1680"/>
                </a:lnTo>
                <a:lnTo>
                  <a:pt x="174" y="1691"/>
                </a:lnTo>
                <a:lnTo>
                  <a:pt x="140" y="1702"/>
                </a:lnTo>
                <a:lnTo>
                  <a:pt x="106" y="1710"/>
                </a:lnTo>
                <a:lnTo>
                  <a:pt x="72" y="1718"/>
                </a:lnTo>
                <a:lnTo>
                  <a:pt x="36" y="1723"/>
                </a:lnTo>
                <a:lnTo>
                  <a:pt x="0" y="1726"/>
                </a:lnTo>
                <a:lnTo>
                  <a:pt x="45" y="1727"/>
                </a:lnTo>
                <a:lnTo>
                  <a:pt x="88" y="1726"/>
                </a:lnTo>
                <a:lnTo>
                  <a:pt x="131" y="1722"/>
                </a:lnTo>
                <a:lnTo>
                  <a:pt x="174" y="1716"/>
                </a:lnTo>
                <a:lnTo>
                  <a:pt x="216" y="1707"/>
                </a:lnTo>
                <a:lnTo>
                  <a:pt x="257" y="1697"/>
                </a:lnTo>
                <a:lnTo>
                  <a:pt x="297" y="1683"/>
                </a:lnTo>
                <a:lnTo>
                  <a:pt x="337" y="1667"/>
                </a:lnTo>
                <a:lnTo>
                  <a:pt x="376" y="1650"/>
                </a:lnTo>
                <a:lnTo>
                  <a:pt x="413" y="1630"/>
                </a:lnTo>
                <a:lnTo>
                  <a:pt x="450" y="1607"/>
                </a:lnTo>
                <a:lnTo>
                  <a:pt x="487" y="1584"/>
                </a:lnTo>
                <a:lnTo>
                  <a:pt x="521" y="1557"/>
                </a:lnTo>
                <a:lnTo>
                  <a:pt x="555" y="1530"/>
                </a:lnTo>
                <a:lnTo>
                  <a:pt x="586" y="1500"/>
                </a:lnTo>
                <a:lnTo>
                  <a:pt x="618" y="1469"/>
                </a:lnTo>
                <a:lnTo>
                  <a:pt x="648" y="1435"/>
                </a:lnTo>
                <a:lnTo>
                  <a:pt x="676" y="1401"/>
                </a:lnTo>
                <a:lnTo>
                  <a:pt x="703" y="1365"/>
                </a:lnTo>
                <a:lnTo>
                  <a:pt x="729" y="1327"/>
                </a:lnTo>
                <a:lnTo>
                  <a:pt x="753" y="1287"/>
                </a:lnTo>
                <a:lnTo>
                  <a:pt x="776" y="1247"/>
                </a:lnTo>
                <a:lnTo>
                  <a:pt x="796" y="1205"/>
                </a:lnTo>
                <a:lnTo>
                  <a:pt x="815" y="1161"/>
                </a:lnTo>
                <a:lnTo>
                  <a:pt x="832" y="1116"/>
                </a:lnTo>
                <a:lnTo>
                  <a:pt x="848" y="1071"/>
                </a:lnTo>
                <a:lnTo>
                  <a:pt x="862" y="1024"/>
                </a:lnTo>
                <a:lnTo>
                  <a:pt x="873" y="976"/>
                </a:lnTo>
                <a:lnTo>
                  <a:pt x="883" y="927"/>
                </a:lnTo>
                <a:lnTo>
                  <a:pt x="891" y="877"/>
                </a:lnTo>
                <a:lnTo>
                  <a:pt x="897" y="826"/>
                </a:lnTo>
                <a:lnTo>
                  <a:pt x="900" y="775"/>
                </a:lnTo>
                <a:lnTo>
                  <a:pt x="900" y="749"/>
                </a:lnTo>
                <a:lnTo>
                  <a:pt x="902" y="723"/>
                </a:lnTo>
                <a:lnTo>
                  <a:pt x="900" y="703"/>
                </a:lnTo>
                <a:lnTo>
                  <a:pt x="900" y="684"/>
                </a:lnTo>
                <a:lnTo>
                  <a:pt x="899" y="664"/>
                </a:lnTo>
                <a:lnTo>
                  <a:pt x="898" y="643"/>
                </a:lnTo>
                <a:lnTo>
                  <a:pt x="897" y="624"/>
                </a:lnTo>
                <a:lnTo>
                  <a:pt x="895" y="605"/>
                </a:lnTo>
                <a:lnTo>
                  <a:pt x="893" y="585"/>
                </a:lnTo>
                <a:lnTo>
                  <a:pt x="890" y="566"/>
                </a:lnTo>
                <a:lnTo>
                  <a:pt x="888" y="547"/>
                </a:lnTo>
                <a:lnTo>
                  <a:pt x="885" y="526"/>
                </a:lnTo>
                <a:lnTo>
                  <a:pt x="881" y="507"/>
                </a:lnTo>
                <a:lnTo>
                  <a:pt x="878" y="488"/>
                </a:lnTo>
                <a:lnTo>
                  <a:pt x="873" y="469"/>
                </a:lnTo>
                <a:lnTo>
                  <a:pt x="869" y="450"/>
                </a:lnTo>
                <a:lnTo>
                  <a:pt x="864" y="432"/>
                </a:lnTo>
                <a:lnTo>
                  <a:pt x="859" y="413"/>
                </a:lnTo>
                <a:lnTo>
                  <a:pt x="854" y="394"/>
                </a:lnTo>
                <a:lnTo>
                  <a:pt x="848" y="375"/>
                </a:lnTo>
                <a:lnTo>
                  <a:pt x="842" y="357"/>
                </a:lnTo>
                <a:lnTo>
                  <a:pt x="836" y="339"/>
                </a:lnTo>
                <a:lnTo>
                  <a:pt x="829" y="321"/>
                </a:lnTo>
                <a:lnTo>
                  <a:pt x="822" y="303"/>
                </a:lnTo>
                <a:lnTo>
                  <a:pt x="815" y="285"/>
                </a:lnTo>
                <a:lnTo>
                  <a:pt x="808" y="267"/>
                </a:lnTo>
                <a:lnTo>
                  <a:pt x="800" y="250"/>
                </a:lnTo>
                <a:lnTo>
                  <a:pt x="792" y="233"/>
                </a:lnTo>
                <a:lnTo>
                  <a:pt x="784" y="216"/>
                </a:lnTo>
                <a:lnTo>
                  <a:pt x="775" y="199"/>
                </a:lnTo>
                <a:lnTo>
                  <a:pt x="766" y="182"/>
                </a:lnTo>
                <a:lnTo>
                  <a:pt x="757" y="165"/>
                </a:lnTo>
                <a:lnTo>
                  <a:pt x="747" y="149"/>
                </a:lnTo>
                <a:lnTo>
                  <a:pt x="737" y="133"/>
                </a:lnTo>
                <a:close/>
              </a:path>
            </a:pathLst>
          </a:custGeom>
          <a:solidFill>
            <a:srgbClr val="2FB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9" name="직선 화살표 연결선 138"/>
          <p:cNvCxnSpPr>
            <a:stCxn id="165" idx="3"/>
            <a:endCxn id="133" idx="1"/>
          </p:cNvCxnSpPr>
          <p:nvPr/>
        </p:nvCxnSpPr>
        <p:spPr bwMode="auto">
          <a:xfrm>
            <a:off x="1903826" y="3275616"/>
            <a:ext cx="257800" cy="1186"/>
          </a:xfrm>
          <a:prstGeom prst="straightConnector1">
            <a:avLst/>
          </a:prstGeom>
          <a:noFill/>
          <a:ln w="25400">
            <a:solidFill>
              <a:srgbClr val="969696"/>
            </a:solidFill>
            <a:miter lim="800000"/>
            <a:headEnd/>
            <a:tailEnd type="triangle" w="med" len="med"/>
          </a:ln>
        </p:spPr>
      </p:cxnSp>
      <p:grpSp>
        <p:nvGrpSpPr>
          <p:cNvPr id="140" name="그룹 139"/>
          <p:cNvGrpSpPr/>
          <p:nvPr/>
        </p:nvGrpSpPr>
        <p:grpSpPr>
          <a:xfrm>
            <a:off x="4132380" y="2579864"/>
            <a:ext cx="994016" cy="1160818"/>
            <a:chOff x="4162599" y="2554822"/>
            <a:chExt cx="1002134" cy="1170143"/>
          </a:xfrm>
        </p:grpSpPr>
        <p:sp>
          <p:nvSpPr>
            <p:cNvPr id="157" name="AutoShape 151"/>
            <p:cNvSpPr>
              <a:spLocks noChangeArrowheads="1"/>
            </p:cNvSpPr>
            <p:nvPr/>
          </p:nvSpPr>
          <p:spPr bwMode="gray">
            <a:xfrm>
              <a:off x="4169548" y="2554822"/>
              <a:ext cx="988236" cy="334963"/>
            </a:xfrm>
            <a:prstGeom prst="roundRect">
              <a:avLst>
                <a:gd name="adj" fmla="val 13593"/>
              </a:avLst>
            </a:prstGeom>
            <a:gradFill rotWithShape="0">
              <a:gsLst>
                <a:gs pos="0">
                  <a:srgbClr val="59B5ED"/>
                </a:gs>
                <a:gs pos="100000">
                  <a:srgbClr val="1898E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8" name="Rectangle 152"/>
            <p:cNvSpPr>
              <a:spLocks noChangeArrowheads="1"/>
            </p:cNvSpPr>
            <p:nvPr/>
          </p:nvSpPr>
          <p:spPr bwMode="gray">
            <a:xfrm>
              <a:off x="4300045" y="2619888"/>
              <a:ext cx="727243" cy="170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보고프로그램</a:t>
              </a:r>
            </a:p>
          </p:txBody>
        </p:sp>
        <p:sp>
          <p:nvSpPr>
            <p:cNvPr id="159" name="Rectangle 153"/>
            <p:cNvSpPr>
              <a:spLocks noChangeArrowheads="1"/>
            </p:cNvSpPr>
            <p:nvPr/>
          </p:nvSpPr>
          <p:spPr bwMode="gray">
            <a:xfrm>
              <a:off x="4174546" y="2841979"/>
              <a:ext cx="978240" cy="882986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91E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0" name="Text Box 616"/>
            <p:cNvSpPr txBox="1">
              <a:spLocks noChangeArrowheads="1"/>
            </p:cNvSpPr>
            <p:nvPr/>
          </p:nvSpPr>
          <p:spPr bwMode="auto">
            <a:xfrm>
              <a:off x="4162599" y="3372804"/>
              <a:ext cx="1002134" cy="33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92075" indent="-92075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79475" eaLnBrk="1" fontAlgn="auto" latinLnBrk="1" hangingPunct="1">
                <a:lnSpc>
                  <a:spcPct val="100000"/>
                </a:lnSpc>
                <a:spcBef>
                  <a:spcPct val="4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문서번호</a:t>
              </a:r>
              <a:endParaRPr kumimoji="1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  <a:p>
              <a:pPr marL="0" marR="0" lvl="0" indent="0" algn="ctr" defTabSz="879475" eaLnBrk="1" fontAlgn="auto" latinLnBrk="1" hangingPunct="1">
                <a:lnSpc>
                  <a:spcPct val="100000"/>
                </a:lnSpc>
                <a:spcBef>
                  <a:spcPct val="4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송신파일</a:t>
              </a:r>
              <a:endParaRPr kumimoji="1" lang="ko-KR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161" name="Picture 10" descr="E:\00 아이콘\2H_icon\18_Basic_set_Png\gear_6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95" y="2890812"/>
              <a:ext cx="412750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0" descr="E:\00 아이콘\2H_icon\18_Basic_set_Png\gear_6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507" y="3095599"/>
              <a:ext cx="3095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1" name="직선 화살표 연결선 140"/>
          <p:cNvCxnSpPr>
            <a:endCxn id="159" idx="1"/>
          </p:cNvCxnSpPr>
          <p:nvPr/>
        </p:nvCxnSpPr>
        <p:spPr bwMode="auto">
          <a:xfrm flipV="1">
            <a:off x="3703904" y="3302708"/>
            <a:ext cx="440326" cy="9665"/>
          </a:xfrm>
          <a:prstGeom prst="straightConnector1">
            <a:avLst/>
          </a:prstGeom>
          <a:noFill/>
          <a:ln w="25400">
            <a:solidFill>
              <a:srgbClr val="969696"/>
            </a:solidFill>
            <a:miter lim="800000"/>
            <a:headEnd type="triangle"/>
            <a:tailEnd type="triangle" w="med" len="med"/>
          </a:ln>
        </p:spPr>
      </p:cxnSp>
      <p:sp>
        <p:nvSpPr>
          <p:cNvPr id="142" name="AutoShape 151"/>
          <p:cNvSpPr>
            <a:spLocks noChangeArrowheads="1"/>
          </p:cNvSpPr>
          <p:nvPr/>
        </p:nvSpPr>
        <p:spPr bwMode="gray">
          <a:xfrm>
            <a:off x="2318207" y="4245826"/>
            <a:ext cx="1566247" cy="332294"/>
          </a:xfrm>
          <a:prstGeom prst="roundRect">
            <a:avLst>
              <a:gd name="adj" fmla="val 13593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882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Rectangle 152"/>
          <p:cNvSpPr>
            <a:spLocks noChangeArrowheads="1"/>
          </p:cNvSpPr>
          <p:nvPr/>
        </p:nvSpPr>
        <p:spPr bwMode="gray">
          <a:xfrm>
            <a:off x="2537002" y="4325624"/>
            <a:ext cx="1128656" cy="137395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882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 프로그램 구동</a:t>
            </a:r>
          </a:p>
        </p:txBody>
      </p:sp>
      <p:sp>
        <p:nvSpPr>
          <p:cNvPr id="144" name="Rectangle 153"/>
          <p:cNvSpPr>
            <a:spLocks noChangeArrowheads="1"/>
          </p:cNvSpPr>
          <p:nvPr/>
        </p:nvSpPr>
        <p:spPr bwMode="gray">
          <a:xfrm>
            <a:off x="2326129" y="4545937"/>
            <a:ext cx="1550403" cy="1619367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FF66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5" name="Text Box 616"/>
          <p:cNvSpPr txBox="1">
            <a:spLocks noChangeArrowheads="1"/>
          </p:cNvSpPr>
          <p:nvPr/>
        </p:nvSpPr>
        <p:spPr bwMode="auto">
          <a:xfrm>
            <a:off x="2415726" y="5136095"/>
            <a:ext cx="1392167" cy="90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defTabSz="8794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8794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8794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8794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8794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defTabSz="8794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defTabSz="8794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defTabSz="8794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defTabSz="8794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defTabSz="879475" eaLnBrk="1" fontAlgn="auto" latinLnBrk="1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969696"/>
              </a:buClr>
              <a:buSzPct val="80000"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파일생성 확인</a:t>
            </a:r>
            <a:endParaRPr kumimoji="1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marL="0" marR="0" lvl="0" indent="0" defTabSz="879475" eaLnBrk="1" fontAlgn="auto" latinLnBrk="1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969696"/>
              </a:buClr>
              <a:buSzPct val="80000"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보고완료여부 확인</a:t>
            </a:r>
            <a:endParaRPr kumimoji="1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marL="0" marR="0" lvl="0" indent="0" defTabSz="879475" eaLnBrk="1" fontAlgn="auto" latinLnBrk="1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969696"/>
              </a:buClr>
              <a:buSzPct val="80000"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삭제 또는 이관여부 확인</a:t>
            </a:r>
            <a:endParaRPr kumimoji="1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marL="0" marR="0" lvl="0" indent="0" defTabSz="879475" eaLnBrk="1" fontAlgn="auto" latinLnBrk="1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969696"/>
              </a:buClr>
              <a:buSzPct val="80000"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삭제 및 사용자 알림</a:t>
            </a:r>
            <a:endParaRPr kumimoji="1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  <a:p>
            <a:pPr marL="0" marR="0" lvl="0" indent="0" defTabSz="879475" eaLnBrk="1" fontAlgn="auto" latinLnBrk="1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969696"/>
              </a:buClr>
              <a:buSzPct val="80000"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삭제기록 저장</a:t>
            </a:r>
            <a:endParaRPr kumimoji="1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pic>
        <p:nvPicPr>
          <p:cNvPr id="146" name="Picture 10" descr="E:\00 아이콘\2H_icon\18_Basic_set_Png\gear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64" y="4646811"/>
            <a:ext cx="409406" cy="40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10" descr="E:\00 아이콘\2H_icon\18_Basic_set_Png\gear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16" y="4849966"/>
            <a:ext cx="307055" cy="30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8" name="직선 화살표 연결선 103"/>
          <p:cNvCxnSpPr>
            <a:stCxn id="144" idx="1"/>
            <a:endCxn id="165" idx="2"/>
          </p:cNvCxnSpPr>
          <p:nvPr/>
        </p:nvCxnSpPr>
        <p:spPr bwMode="auto">
          <a:xfrm rot="10800000">
            <a:off x="1243749" y="3692227"/>
            <a:ext cx="1082381" cy="1663394"/>
          </a:xfrm>
          <a:prstGeom prst="bentConnector2">
            <a:avLst/>
          </a:prstGeom>
          <a:noFill/>
          <a:ln w="25400">
            <a:solidFill>
              <a:srgbClr val="969696"/>
            </a:solidFill>
            <a:miter lim="800000"/>
            <a:headEnd/>
            <a:tailEnd type="triangle" w="med" len="med"/>
          </a:ln>
        </p:spPr>
      </p:cxnSp>
      <p:cxnSp>
        <p:nvCxnSpPr>
          <p:cNvPr id="149" name="직선 화살표 연결선 106"/>
          <p:cNvCxnSpPr/>
          <p:nvPr/>
        </p:nvCxnSpPr>
        <p:spPr bwMode="auto">
          <a:xfrm rot="16200000" flipH="1">
            <a:off x="1204575" y="3942641"/>
            <a:ext cx="1338340" cy="888921"/>
          </a:xfrm>
          <a:prstGeom prst="bentConnector3">
            <a:avLst>
              <a:gd name="adj1" fmla="val 99785"/>
            </a:avLst>
          </a:prstGeom>
          <a:noFill/>
          <a:ln w="25400">
            <a:solidFill>
              <a:srgbClr val="969696"/>
            </a:solidFill>
            <a:prstDash val="sysDot"/>
            <a:miter lim="800000"/>
            <a:headEnd/>
            <a:tailEnd type="triangle" w="med" len="med"/>
          </a:ln>
        </p:spPr>
      </p:cxnSp>
      <p:grpSp>
        <p:nvGrpSpPr>
          <p:cNvPr id="150" name="그룹 149"/>
          <p:cNvGrpSpPr/>
          <p:nvPr/>
        </p:nvGrpSpPr>
        <p:grpSpPr>
          <a:xfrm>
            <a:off x="5507837" y="2574135"/>
            <a:ext cx="980231" cy="1118091"/>
            <a:chOff x="5693003" y="2574651"/>
            <a:chExt cx="988236" cy="1127073"/>
          </a:xfrm>
        </p:grpSpPr>
        <p:sp>
          <p:nvSpPr>
            <p:cNvPr id="152" name="AutoShape 151"/>
            <p:cNvSpPr>
              <a:spLocks noChangeArrowheads="1"/>
            </p:cNvSpPr>
            <p:nvPr/>
          </p:nvSpPr>
          <p:spPr bwMode="gray">
            <a:xfrm>
              <a:off x="5693003" y="2574651"/>
              <a:ext cx="988236" cy="334963"/>
            </a:xfrm>
            <a:prstGeom prst="roundRect">
              <a:avLst>
                <a:gd name="adj" fmla="val 13593"/>
              </a:avLst>
            </a:prstGeom>
            <a:gradFill rotWithShape="0">
              <a:gsLst>
                <a:gs pos="0">
                  <a:srgbClr val="59B5ED"/>
                </a:gs>
                <a:gs pos="100000">
                  <a:srgbClr val="1898E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latinLnBrk="1" hangingPunct="1"/>
              <a:endParaRPr lang="ko-KR" altLang="en-US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gray">
            <a:xfrm>
              <a:off x="5944706" y="2635498"/>
              <a:ext cx="484829" cy="170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latinLnBrk="1" hangingPunct="1"/>
              <a:r>
                <a:rPr lang="ko-KR" altLang="en-US" sz="1100" b="1" dirty="0" smtClean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대외기</a:t>
              </a:r>
              <a:r>
                <a:rPr lang="ko-KR" altLang="en-US" sz="1100" b="1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</a:t>
              </a: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gray">
            <a:xfrm>
              <a:off x="5698001" y="2861808"/>
              <a:ext cx="978240" cy="839916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91E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5" name="Text Box 616"/>
            <p:cNvSpPr txBox="1">
              <a:spLocks noChangeArrowheads="1"/>
            </p:cNvSpPr>
            <p:nvPr/>
          </p:nvSpPr>
          <p:spPr bwMode="auto">
            <a:xfrm>
              <a:off x="5725573" y="3334248"/>
              <a:ext cx="923096" cy="33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92075" indent="-92075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defTabSz="8794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algn="ctr" defTabSz="8794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marL="0" indent="0" algn="ctr" eaLnBrk="1" latinLnBrk="1" hangingPunct="1">
                <a:spcBef>
                  <a:spcPct val="40000"/>
                </a:spcBef>
                <a:buClr>
                  <a:srgbClr val="969696"/>
                </a:buClr>
                <a:buSzPct val="80000"/>
              </a:pPr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금융정보분석원</a:t>
              </a:r>
              <a:endPara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  <a:p>
              <a:pPr marL="0" indent="0" algn="ctr" eaLnBrk="1" latinLnBrk="1" hangingPunct="1">
                <a:spcBef>
                  <a:spcPct val="40000"/>
                </a:spcBef>
                <a:buClr>
                  <a:srgbClr val="969696"/>
                </a:buClr>
                <a:buSzPct val="80000"/>
              </a:pPr>
              <a:r>
                <a:rPr lang="en-US" altLang="ko-KR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(KoFIU</a:t>
              </a:r>
              <a:r>
                <a:rPr lang="en-US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rPr>
                <a:t>)</a:t>
              </a:r>
              <a:endParaRPr lang="ko-KR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156" name="Picture 58" descr="Architecture_25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122" y="2961362"/>
              <a:ext cx="359999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1" name="직선 화살표 연결선 150"/>
          <p:cNvCxnSpPr>
            <a:endCxn id="154" idx="1"/>
          </p:cNvCxnSpPr>
          <p:nvPr/>
        </p:nvCxnSpPr>
        <p:spPr bwMode="auto">
          <a:xfrm flipV="1">
            <a:off x="5114546" y="3275615"/>
            <a:ext cx="398249" cy="1693"/>
          </a:xfrm>
          <a:prstGeom prst="straightConnector1">
            <a:avLst/>
          </a:prstGeom>
          <a:noFill/>
          <a:ln w="25400">
            <a:solidFill>
              <a:srgbClr val="969696"/>
            </a:solidFill>
            <a:miter lim="800000"/>
            <a:headEnd type="triangle"/>
            <a:tailEnd type="triangle" w="med" len="med"/>
          </a:ln>
        </p:spPr>
      </p:cxnSp>
      <p:sp>
        <p:nvSpPr>
          <p:cNvPr id="61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10E8524-AC0C-463B-8931-3569A2C14623}"/>
              </a:ext>
            </a:extLst>
          </p:cNvPr>
          <p:cNvGrpSpPr/>
          <p:nvPr/>
        </p:nvGrpSpPr>
        <p:grpSpPr>
          <a:xfrm>
            <a:off x="6950821" y="2060624"/>
            <a:ext cx="2710024" cy="4420090"/>
            <a:chOff x="6951840" y="1844822"/>
            <a:chExt cx="2717684" cy="442009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832A5FE-031B-485A-A309-BE2A0750944F}"/>
                </a:ext>
              </a:extLst>
            </p:cNvPr>
            <p:cNvSpPr/>
            <p:nvPr/>
          </p:nvSpPr>
          <p:spPr>
            <a:xfrm>
              <a:off x="6951840" y="1844822"/>
              <a:ext cx="2717340" cy="4420090"/>
            </a:xfrm>
            <a:prstGeom prst="rect">
              <a:avLst/>
            </a:prstGeom>
            <a:solidFill>
              <a:srgbClr val="ECF7FE"/>
            </a:solidFill>
            <a:ln w="12700">
              <a:solidFill>
                <a:srgbClr val="7C8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F28A4B1-C03E-420A-AAB1-A57E91C95B98}"/>
                </a:ext>
              </a:extLst>
            </p:cNvPr>
            <p:cNvGrpSpPr/>
            <p:nvPr/>
          </p:nvGrpSpPr>
          <p:grpSpPr>
            <a:xfrm>
              <a:off x="6951840" y="1844822"/>
              <a:ext cx="2717684" cy="299934"/>
              <a:chOff x="6951840" y="2030557"/>
              <a:chExt cx="2717684" cy="288032"/>
            </a:xfrm>
          </p:grpSpPr>
          <p:sp>
            <p:nvSpPr>
              <p:cNvPr id="68" name="양쪽 모서리가 둥근 사각형 517">
                <a:extLst>
                  <a:ext uri="{FF2B5EF4-FFF2-40B4-BE49-F238E27FC236}">
                    <a16:creationId xmlns:a16="http://schemas.microsoft.com/office/drawing/2014/main" id="{3E3D28BE-959C-480B-8AD1-3B8A1BB208AE}"/>
                  </a:ext>
                </a:extLst>
              </p:cNvPr>
              <p:cNvSpPr/>
              <p:nvPr/>
            </p:nvSpPr>
            <p:spPr>
              <a:xfrm>
                <a:off x="6951840" y="2030557"/>
                <a:ext cx="2717340" cy="288032"/>
              </a:xfrm>
              <a:prstGeom prst="rect">
                <a:avLst/>
              </a:prstGeom>
              <a:solidFill>
                <a:srgbClr val="005E9E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lIns="0" tIns="0" rIns="0" bIns="0" anchor="ctr" anchorCtr="0"/>
              <a:lstStyle/>
              <a:p>
                <a:pPr algn="ctr"/>
                <a:r>
                  <a:rPr lang="ko-KR" altLang="en-US" sz="1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FFFF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수행 방안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9" name="양쪽 모서리가 둥근 사각형 517">
                <a:extLst>
                  <a:ext uri="{FF2B5EF4-FFF2-40B4-BE49-F238E27FC236}">
                    <a16:creationId xmlns:a16="http://schemas.microsoft.com/office/drawing/2014/main" id="{44EC17C8-AF98-4F87-8AE2-101CBA21F03A}"/>
                  </a:ext>
                </a:extLst>
              </p:cNvPr>
              <p:cNvSpPr/>
              <p:nvPr/>
            </p:nvSpPr>
            <p:spPr>
              <a:xfrm>
                <a:off x="6951882" y="2030561"/>
                <a:ext cx="2717642" cy="1440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65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71334" y="2644411"/>
            <a:ext cx="2495370" cy="187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 확정 후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STR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 시 생성한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파일을 </a:t>
            </a:r>
            <a: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로컬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PC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특정 경로에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저장</a:t>
            </a:r>
            <a:endParaRPr lang="en-US" altLang="ko-KR" sz="1000" spc="-70" dirty="0" smtClean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175"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구동된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삭제 프로그램은 파일 생성 여부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및 </a:t>
            </a:r>
            <a: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보고 완료 여부를 체크</a:t>
            </a:r>
            <a:endParaRPr lang="en-US" altLang="ko-KR" sz="1000" spc="-70" dirty="0" smtClean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특정 경로의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파일을 이관 또는 삭제 처리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후 </a:t>
            </a:r>
            <a: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담당자 알림</a:t>
            </a:r>
            <a:endParaRPr lang="en-US" altLang="ko-KR" sz="1000" spc="-70" dirty="0" smtClean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삭제 기록을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저장 후 삭제 프로그램 종료</a:t>
            </a:r>
          </a:p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5" name="Picture 243" descr="화이트보드 그래프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76" y="4733201"/>
            <a:ext cx="1889548" cy="12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64" descr="예시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 rot="20028177">
            <a:off x="6408761" y="2124952"/>
            <a:ext cx="449262" cy="2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99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2.5.4 </a:t>
            </a:r>
            <a:r>
              <a:rPr lang="ko-KR" altLang="en-US" dirty="0" smtClean="0"/>
              <a:t>감독기관의 보안지침 준수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KoFIU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정보 보안 기준의 보안관리 대상과 점검 항목에 대응하여 신규 시스템에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금융정보분석원의 보고 정보 보안 기준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27387"/>
              </p:ext>
            </p:extLst>
          </p:nvPr>
        </p:nvGraphicFramePr>
        <p:xfrm>
          <a:off x="270457" y="2164875"/>
          <a:ext cx="9399070" cy="4288461"/>
        </p:xfrm>
        <a:graphic>
          <a:graphicData uri="http://schemas.openxmlformats.org/drawingml/2006/table">
            <a:tbl>
              <a:tblPr/>
              <a:tblGrid>
                <a:gridCol w="1780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7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보안관리 대상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점검 항목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점검 및 대응 안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5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AML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</a:t>
                      </a:r>
                      <a:endParaRPr kumimoji="1" lang="ko-KR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SERVER-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접근통제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SERVER-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계정정책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SERVER-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해킹 및 침해방지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SERVER-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접속기록 유지여부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SERVER-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백업 및 재해복구 절차 수립여부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DB-DB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암호화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비인가 개인 시스템의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접근 허용여부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DB-DBA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 접근허용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어플리케이션에 의한 부적절 데이터 변경여부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내 외부 공격 등에 대한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데이터 조회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변경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삭제 행위에 대한 기록 여부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시큐어코딩 적용여부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잠재적 설계상 취약점 여부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악성코드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웹 서버 다운로드 공격 가능성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악성 스크립트 공격 취약점 점검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어플리케이션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비인가 사용자의 접근통제 가능성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고객사의 접근통제시스템에 의해 비 인가자의 서버 접근 차단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AML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시스템 접속여부 기록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프로젝트 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시큐어코딩 준수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프로젝트 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웹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보안 취약성 점검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프로젝트 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백신설치 및 구동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DB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보안 툴 적용으로 사용자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운영자 모니터링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고객사 시스템운영 및 정보보안 관련부서의 가이드에 따름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2.5.4 </a:t>
            </a:r>
            <a:r>
              <a:rPr lang="ko-KR" altLang="en-US" dirty="0" smtClean="0"/>
              <a:t>감독기관의 보안지침 준수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KoFIU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정보 보안 기준의 보안관리 대상과 점검 항목에 대응하여 신규 시스템에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금융정보분석원의 보고 정보 보안 기준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24546"/>
              </p:ext>
            </p:extLst>
          </p:nvPr>
        </p:nvGraphicFramePr>
        <p:xfrm>
          <a:off x="270456" y="2164874"/>
          <a:ext cx="9399069" cy="4288462"/>
        </p:xfrm>
        <a:graphic>
          <a:graphicData uri="http://schemas.openxmlformats.org/drawingml/2006/table">
            <a:tbl>
              <a:tblPr/>
              <a:tblGrid>
                <a:gridCol w="1780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보안관리 대상</a:t>
                      </a: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점검 항목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점검 및 대응안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AML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시스템의 내외부망 접속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네트워크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접근통제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네트워크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정보유출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고객사의 접근통제시스템에 의한 통제 및 제어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5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AML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이용자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PC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최신 서비스 팩과 보안패치 설치여부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불필요한 서비스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프로그램 사용여부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불필요한 자원 공유여부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보안템플릿 사용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계정정책 수립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디스크 드라이브 안정적 포맷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바이러스 백신의 최신 업데이트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레지스트리에 대한 접근제한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기타점검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바이러스 백신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AML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시스템에 의한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STR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보고 후 생성되는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XML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파일과 관련자료의 삭제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프로젝트 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57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STR/CTR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보고용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PC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2000" marR="72000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2000" marR="72000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개인정보보호 점검항목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개인정보에 포함 정보의 암호화 저장여부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개인정보 접속기록 위변조 방지 여부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출력 복사 시 보호조치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개인정보 마스킹 조치 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고객사의 보안정책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(PC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보안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, Agent)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준수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프로젝트 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외주인원은 출력 불가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1988" marR="71988" marT="35973" marB="3597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2.5.5 </a:t>
            </a:r>
            <a:r>
              <a:rPr lang="ko-KR" altLang="en-US" dirty="0" smtClean="0"/>
              <a:t>시큐어 코딩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관리감독 기관의 시큐어코딩 가이드를 준수하여 보안을 강화한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자금세탁방지시스템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시큐어코딩 유형별 내용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9147"/>
              </p:ext>
            </p:extLst>
          </p:nvPr>
        </p:nvGraphicFramePr>
        <p:xfrm>
          <a:off x="245102" y="2317770"/>
          <a:ext cx="4603750" cy="3991550"/>
        </p:xfrm>
        <a:graphic>
          <a:graphicData uri="http://schemas.openxmlformats.org/drawingml/2006/table">
            <a:tbl>
              <a:tblPr/>
              <a:tblGrid>
                <a:gridCol w="1035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9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유형</a:t>
                      </a: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내용</a:t>
                      </a:r>
                      <a:endParaRPr kumimoji="1" lang="ko-KR" altLang="ko-KR" sz="1100" b="0" i="0" u="none" strike="noStrike" kern="1200" cap="none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입력데이터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검증 및 표현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프로그램 입력 값에 대한 검증 누락 또는 부적절한 검증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데이터의 잘못된 형식지정으로 인해 발생할 수 있는 보안약점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SQL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삽입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자원 삽입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크로스사이트 스크립트 등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보안기능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보안기능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인증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접근제어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기밀성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암호화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권한관리 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을 적절하지 않게 구현 시 발생할 수 있는 취약점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부적절한 인가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중요정보 평문 저장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또는 전송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2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시간 및 상태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동시 또는 거의 동시 수행을 지원하는 병렬 시스템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하나 이상의 프로세스가 동작하는 환경에서 시간 및 상태를 부적절하게 관리하여 발생할 수 있는 보안약점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경쟁조건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제어문을 사용하지 않는 재귀함수 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에러처리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에러를 처리하지 않거나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불충분하게 처리하여 에러정보에 중요정보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시스템 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가 포함될 때 발생할 수 있는 보안약점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취약한 패스워드 요구조건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오류메시지를 통한 정보노출 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코드오류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타입변환 오류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자원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메모리 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 부적절한 반환 등과 같이 개발자가 범할 수 있는 코딩오류로 인해 유발되는 보안약점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널 포인터 역 참조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부적절한 자원 해제 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캡슐화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중요한 데이터 또는 기능성을 불충분하게 캡슐화 하였을 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인가되지 않는 사용자에게 데이터 누출이 가능해지는 보안약점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제거되지 않고 남은 디버그 코드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데이터 정보노출 등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1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오용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cap="flat">
                      <a:noFill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의도된 사용에 반하는 방법으로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API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를 사용하거나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보안에 취약한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API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를 사용하여 발생할 수 있는 보안약점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/>
                      </a:r>
                      <a:b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※ DNS Lookup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 의존한 보안결정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널 매개변수 미 조사 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35963" marB="35963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Picture 323" descr="헤드(밑줄,별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8" t="16229" r="31548" b="22443"/>
          <a:stretch>
            <a:fillRect/>
          </a:stretch>
        </p:blipFill>
        <p:spPr bwMode="auto">
          <a:xfrm>
            <a:off x="4853614" y="2603520"/>
            <a:ext cx="760546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173"/>
          <p:cNvSpPr>
            <a:spLocks noChangeArrowheads="1"/>
          </p:cNvSpPr>
          <p:nvPr/>
        </p:nvSpPr>
        <p:spPr bwMode="gray">
          <a:xfrm>
            <a:off x="5630190" y="3473470"/>
            <a:ext cx="1169437" cy="1906587"/>
          </a:xfrm>
          <a:prstGeom prst="rect">
            <a:avLst/>
          </a:prstGeom>
          <a:solidFill>
            <a:srgbClr val="038CDC"/>
          </a:solidFill>
          <a:ln>
            <a:noFill/>
          </a:ln>
          <a:extLst/>
        </p:spPr>
        <p:txBody>
          <a:bodyPr lIns="0" tIns="0" rIns="0" bIns="0" anchor="ctr"/>
          <a:lstStyle/>
          <a:p>
            <a:pPr algn="ctr" defTabSz="882650" eaLnBrk="1" latinLnBrk="1" hangingPunct="1">
              <a:lnSpc>
                <a:spcPct val="15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보안을 강화한 </a:t>
            </a:r>
            <a:endParaRPr lang="en-US" altLang="ko-KR" sz="14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882650" eaLnBrk="1" latinLnBrk="1" hangingPunct="1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구축</a:t>
            </a:r>
            <a:endParaRPr lang="ko-KR" altLang="en-US" sz="1400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Freeform 998"/>
          <p:cNvSpPr>
            <a:spLocks noEditPoints="1"/>
          </p:cNvSpPr>
          <p:nvPr/>
        </p:nvSpPr>
        <p:spPr bwMode="gray">
          <a:xfrm flipV="1">
            <a:off x="6238203" y="5019695"/>
            <a:ext cx="360362" cy="360362"/>
          </a:xfrm>
          <a:custGeom>
            <a:avLst/>
            <a:gdLst>
              <a:gd name="T0" fmla="*/ 25197 w 2274"/>
              <a:gd name="T1" fmla="*/ 25197 h 2274"/>
              <a:gd name="T2" fmla="*/ 25197 w 2274"/>
              <a:gd name="T3" fmla="*/ 25197 h 2274"/>
              <a:gd name="T4" fmla="*/ 25197 w 2274"/>
              <a:gd name="T5" fmla="*/ 25197 h 2274"/>
              <a:gd name="T6" fmla="*/ 25197 w 2274"/>
              <a:gd name="T7" fmla="*/ 25197 h 2274"/>
              <a:gd name="T8" fmla="*/ 25197 w 2274"/>
              <a:gd name="T9" fmla="*/ 25197 h 2274"/>
              <a:gd name="T10" fmla="*/ 25197 w 2274"/>
              <a:gd name="T11" fmla="*/ 25197 h 2274"/>
              <a:gd name="T12" fmla="*/ 25197 w 2274"/>
              <a:gd name="T13" fmla="*/ 25197 h 2274"/>
              <a:gd name="T14" fmla="*/ 25197 w 2274"/>
              <a:gd name="T15" fmla="*/ 25197 h 2274"/>
              <a:gd name="T16" fmla="*/ 25197 w 2274"/>
              <a:gd name="T17" fmla="*/ 25197 h 2274"/>
              <a:gd name="T18" fmla="*/ 25197 w 2274"/>
              <a:gd name="T19" fmla="*/ 25197 h 2274"/>
              <a:gd name="T20" fmla="*/ 25197 w 2274"/>
              <a:gd name="T21" fmla="*/ 25197 h 2274"/>
              <a:gd name="T22" fmla="*/ 25197 w 2274"/>
              <a:gd name="T23" fmla="*/ 25197 h 2274"/>
              <a:gd name="T24" fmla="*/ 25197 w 2274"/>
              <a:gd name="T25" fmla="*/ 25197 h 2274"/>
              <a:gd name="T26" fmla="*/ 25197 w 2274"/>
              <a:gd name="T27" fmla="*/ 25197 h 2274"/>
              <a:gd name="T28" fmla="*/ 25197 w 2274"/>
              <a:gd name="T29" fmla="*/ 25197 h 2274"/>
              <a:gd name="T30" fmla="*/ 25197 w 2274"/>
              <a:gd name="T31" fmla="*/ 25197 h 2274"/>
              <a:gd name="T32" fmla="*/ 25197 w 2274"/>
              <a:gd name="T33" fmla="*/ 25197 h 2274"/>
              <a:gd name="T34" fmla="*/ 25197 w 2274"/>
              <a:gd name="T35" fmla="*/ 25197 h 2274"/>
              <a:gd name="T36" fmla="*/ 25197 w 2274"/>
              <a:gd name="T37" fmla="*/ 25197 h 2274"/>
              <a:gd name="T38" fmla="*/ 25197 w 2274"/>
              <a:gd name="T39" fmla="*/ 25197 h 2274"/>
              <a:gd name="T40" fmla="*/ 25197 w 2274"/>
              <a:gd name="T41" fmla="*/ 25197 h 2274"/>
              <a:gd name="T42" fmla="*/ 25197 w 2274"/>
              <a:gd name="T43" fmla="*/ 25197 h 2274"/>
              <a:gd name="T44" fmla="*/ 25197 w 2274"/>
              <a:gd name="T45" fmla="*/ 25197 h 2274"/>
              <a:gd name="T46" fmla="*/ 25197 w 2274"/>
              <a:gd name="T47" fmla="*/ 25197 h 2274"/>
              <a:gd name="T48" fmla="*/ 25197 w 2274"/>
              <a:gd name="T49" fmla="*/ 25197 h 2274"/>
              <a:gd name="T50" fmla="*/ 25197 w 2274"/>
              <a:gd name="T51" fmla="*/ 25197 h 2274"/>
              <a:gd name="T52" fmla="*/ 25197 w 2274"/>
              <a:gd name="T53" fmla="*/ 25197 h 2274"/>
              <a:gd name="T54" fmla="*/ 25197 w 2274"/>
              <a:gd name="T55" fmla="*/ 25197 h 2274"/>
              <a:gd name="T56" fmla="*/ 25197 w 2274"/>
              <a:gd name="T57" fmla="*/ 25197 h 2274"/>
              <a:gd name="T58" fmla="*/ 25197 w 2274"/>
              <a:gd name="T59" fmla="*/ 25197 h 2274"/>
              <a:gd name="T60" fmla="*/ 25197 w 2274"/>
              <a:gd name="T61" fmla="*/ 25197 h 2274"/>
              <a:gd name="T62" fmla="*/ 25197 w 2274"/>
              <a:gd name="T63" fmla="*/ 25197 h 2274"/>
              <a:gd name="T64" fmla="*/ 25197 w 2274"/>
              <a:gd name="T65" fmla="*/ 25197 h 2274"/>
              <a:gd name="T66" fmla="*/ 25197 w 2274"/>
              <a:gd name="T67" fmla="*/ 25197 h 2274"/>
              <a:gd name="T68" fmla="*/ 25197 w 2274"/>
              <a:gd name="T69" fmla="*/ 25197 h 2274"/>
              <a:gd name="T70" fmla="*/ 25197 w 2274"/>
              <a:gd name="T71" fmla="*/ 25197 h 2274"/>
              <a:gd name="T72" fmla="*/ 25197 w 2274"/>
              <a:gd name="T73" fmla="*/ 25197 h 2274"/>
              <a:gd name="T74" fmla="*/ 25197 w 2274"/>
              <a:gd name="T75" fmla="*/ 25197 h 2274"/>
              <a:gd name="T76" fmla="*/ 25197 w 2274"/>
              <a:gd name="T77" fmla="*/ 25197 h 2274"/>
              <a:gd name="T78" fmla="*/ 25197 w 2274"/>
              <a:gd name="T79" fmla="*/ 25197 h 2274"/>
              <a:gd name="T80" fmla="*/ 25197 w 2274"/>
              <a:gd name="T81" fmla="*/ 25197 h 2274"/>
              <a:gd name="T82" fmla="*/ 25197 w 2274"/>
              <a:gd name="T83" fmla="*/ 25197 h 2274"/>
              <a:gd name="T84" fmla="*/ 25197 w 2274"/>
              <a:gd name="T85" fmla="*/ 25197 h 2274"/>
              <a:gd name="T86" fmla="*/ 25197 w 2274"/>
              <a:gd name="T87" fmla="*/ 25197 h 2274"/>
              <a:gd name="T88" fmla="*/ 25197 w 2274"/>
              <a:gd name="T89" fmla="*/ 25197 h 2274"/>
              <a:gd name="T90" fmla="*/ 25197 w 2274"/>
              <a:gd name="T91" fmla="*/ 25197 h 2274"/>
              <a:gd name="T92" fmla="*/ 25197 w 2274"/>
              <a:gd name="T93" fmla="*/ 25197 h 2274"/>
              <a:gd name="T94" fmla="*/ 25197 w 2274"/>
              <a:gd name="T95" fmla="*/ 25197 h 2274"/>
              <a:gd name="T96" fmla="*/ 25197 w 2274"/>
              <a:gd name="T97" fmla="*/ 25197 h 2274"/>
              <a:gd name="T98" fmla="*/ 25197 w 2274"/>
              <a:gd name="T99" fmla="*/ 25197 h 2274"/>
              <a:gd name="T100" fmla="*/ 25197 w 2274"/>
              <a:gd name="T101" fmla="*/ 25197 h 2274"/>
              <a:gd name="T102" fmla="*/ 25197 w 2274"/>
              <a:gd name="T103" fmla="*/ 25197 h 2274"/>
              <a:gd name="T104" fmla="*/ 25197 w 2274"/>
              <a:gd name="T105" fmla="*/ 25197 h 2274"/>
              <a:gd name="T106" fmla="*/ 25197 w 2274"/>
              <a:gd name="T107" fmla="*/ 25197 h 2274"/>
              <a:gd name="T108" fmla="*/ 25197 w 2274"/>
              <a:gd name="T109" fmla="*/ 25197 h 2274"/>
              <a:gd name="T110" fmla="*/ 25197 w 2274"/>
              <a:gd name="T111" fmla="*/ 25197 h 2274"/>
              <a:gd name="T112" fmla="*/ 25197 w 2274"/>
              <a:gd name="T113" fmla="*/ 25197 h 2274"/>
              <a:gd name="T114" fmla="*/ 25197 w 2274"/>
              <a:gd name="T115" fmla="*/ 25197 h 2274"/>
              <a:gd name="T116" fmla="*/ 25197 w 2274"/>
              <a:gd name="T117" fmla="*/ 25197 h 2274"/>
              <a:gd name="T118" fmla="*/ 25197 w 2274"/>
              <a:gd name="T119" fmla="*/ 25197 h 22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274"/>
              <a:gd name="T181" fmla="*/ 0 h 2274"/>
              <a:gd name="T182" fmla="*/ 2274 w 2274"/>
              <a:gd name="T183" fmla="*/ 2274 h 22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274" h="2274">
                <a:moveTo>
                  <a:pt x="1138" y="638"/>
                </a:moveTo>
                <a:lnTo>
                  <a:pt x="1076" y="641"/>
                </a:lnTo>
                <a:lnTo>
                  <a:pt x="1017" y="652"/>
                </a:lnTo>
                <a:lnTo>
                  <a:pt x="961" y="671"/>
                </a:lnTo>
                <a:lnTo>
                  <a:pt x="909" y="693"/>
                </a:lnTo>
                <a:lnTo>
                  <a:pt x="858" y="723"/>
                </a:lnTo>
                <a:lnTo>
                  <a:pt x="813" y="758"/>
                </a:lnTo>
                <a:lnTo>
                  <a:pt x="771" y="799"/>
                </a:lnTo>
                <a:lnTo>
                  <a:pt x="734" y="842"/>
                </a:lnTo>
                <a:lnTo>
                  <a:pt x="704" y="891"/>
                </a:lnTo>
                <a:lnTo>
                  <a:pt x="678" y="943"/>
                </a:lnTo>
                <a:lnTo>
                  <a:pt x="661" y="988"/>
                </a:lnTo>
                <a:lnTo>
                  <a:pt x="649" y="1036"/>
                </a:lnTo>
                <a:lnTo>
                  <a:pt x="642" y="1085"/>
                </a:lnTo>
                <a:lnTo>
                  <a:pt x="639" y="1137"/>
                </a:lnTo>
                <a:lnTo>
                  <a:pt x="643" y="1198"/>
                </a:lnTo>
                <a:lnTo>
                  <a:pt x="653" y="1257"/>
                </a:lnTo>
                <a:lnTo>
                  <a:pt x="671" y="1313"/>
                </a:lnTo>
                <a:lnTo>
                  <a:pt x="694" y="1367"/>
                </a:lnTo>
                <a:lnTo>
                  <a:pt x="723" y="1416"/>
                </a:lnTo>
                <a:lnTo>
                  <a:pt x="758" y="1462"/>
                </a:lnTo>
                <a:lnTo>
                  <a:pt x="799" y="1503"/>
                </a:lnTo>
                <a:lnTo>
                  <a:pt x="843" y="1540"/>
                </a:lnTo>
                <a:lnTo>
                  <a:pt x="892" y="1571"/>
                </a:lnTo>
                <a:lnTo>
                  <a:pt x="944" y="1597"/>
                </a:lnTo>
                <a:lnTo>
                  <a:pt x="989" y="1614"/>
                </a:lnTo>
                <a:lnTo>
                  <a:pt x="1037" y="1625"/>
                </a:lnTo>
                <a:lnTo>
                  <a:pt x="1086" y="1634"/>
                </a:lnTo>
                <a:lnTo>
                  <a:pt x="1138" y="1637"/>
                </a:lnTo>
                <a:lnTo>
                  <a:pt x="1199" y="1632"/>
                </a:lnTo>
                <a:lnTo>
                  <a:pt x="1258" y="1621"/>
                </a:lnTo>
                <a:lnTo>
                  <a:pt x="1314" y="1604"/>
                </a:lnTo>
                <a:lnTo>
                  <a:pt x="1367" y="1580"/>
                </a:lnTo>
                <a:lnTo>
                  <a:pt x="1417" y="1551"/>
                </a:lnTo>
                <a:lnTo>
                  <a:pt x="1463" y="1516"/>
                </a:lnTo>
                <a:lnTo>
                  <a:pt x="1504" y="1476"/>
                </a:lnTo>
                <a:lnTo>
                  <a:pt x="1540" y="1431"/>
                </a:lnTo>
                <a:lnTo>
                  <a:pt x="1571" y="1384"/>
                </a:lnTo>
                <a:lnTo>
                  <a:pt x="1598" y="1331"/>
                </a:lnTo>
                <a:lnTo>
                  <a:pt x="1615" y="1285"/>
                </a:lnTo>
                <a:lnTo>
                  <a:pt x="1626" y="1237"/>
                </a:lnTo>
                <a:lnTo>
                  <a:pt x="1635" y="1188"/>
                </a:lnTo>
                <a:lnTo>
                  <a:pt x="1637" y="1137"/>
                </a:lnTo>
                <a:lnTo>
                  <a:pt x="1633" y="1076"/>
                </a:lnTo>
                <a:lnTo>
                  <a:pt x="1622" y="1017"/>
                </a:lnTo>
                <a:lnTo>
                  <a:pt x="1605" y="960"/>
                </a:lnTo>
                <a:lnTo>
                  <a:pt x="1581" y="908"/>
                </a:lnTo>
                <a:lnTo>
                  <a:pt x="1552" y="858"/>
                </a:lnTo>
                <a:lnTo>
                  <a:pt x="1516" y="813"/>
                </a:lnTo>
                <a:lnTo>
                  <a:pt x="1477" y="770"/>
                </a:lnTo>
                <a:lnTo>
                  <a:pt x="1432" y="734"/>
                </a:lnTo>
                <a:lnTo>
                  <a:pt x="1384" y="703"/>
                </a:lnTo>
                <a:lnTo>
                  <a:pt x="1332" y="678"/>
                </a:lnTo>
                <a:lnTo>
                  <a:pt x="1286" y="661"/>
                </a:lnTo>
                <a:lnTo>
                  <a:pt x="1238" y="648"/>
                </a:lnTo>
                <a:lnTo>
                  <a:pt x="1189" y="641"/>
                </a:lnTo>
                <a:lnTo>
                  <a:pt x="1138" y="638"/>
                </a:lnTo>
                <a:close/>
                <a:moveTo>
                  <a:pt x="981" y="0"/>
                </a:moveTo>
                <a:lnTo>
                  <a:pt x="1296" y="0"/>
                </a:lnTo>
                <a:lnTo>
                  <a:pt x="1315" y="4"/>
                </a:lnTo>
                <a:lnTo>
                  <a:pt x="1334" y="15"/>
                </a:lnTo>
                <a:lnTo>
                  <a:pt x="1345" y="32"/>
                </a:lnTo>
                <a:lnTo>
                  <a:pt x="1349" y="53"/>
                </a:lnTo>
                <a:lnTo>
                  <a:pt x="1393" y="288"/>
                </a:lnTo>
                <a:lnTo>
                  <a:pt x="1449" y="308"/>
                </a:lnTo>
                <a:lnTo>
                  <a:pt x="1504" y="330"/>
                </a:lnTo>
                <a:lnTo>
                  <a:pt x="1557" y="357"/>
                </a:lnTo>
                <a:lnTo>
                  <a:pt x="1754" y="222"/>
                </a:lnTo>
                <a:lnTo>
                  <a:pt x="1768" y="212"/>
                </a:lnTo>
                <a:lnTo>
                  <a:pt x="1785" y="207"/>
                </a:lnTo>
                <a:lnTo>
                  <a:pt x="1801" y="207"/>
                </a:lnTo>
                <a:lnTo>
                  <a:pt x="1816" y="212"/>
                </a:lnTo>
                <a:lnTo>
                  <a:pt x="1830" y="222"/>
                </a:lnTo>
                <a:lnTo>
                  <a:pt x="2054" y="444"/>
                </a:lnTo>
                <a:lnTo>
                  <a:pt x="2064" y="458"/>
                </a:lnTo>
                <a:lnTo>
                  <a:pt x="2068" y="474"/>
                </a:lnTo>
                <a:lnTo>
                  <a:pt x="2068" y="491"/>
                </a:lnTo>
                <a:lnTo>
                  <a:pt x="2064" y="506"/>
                </a:lnTo>
                <a:lnTo>
                  <a:pt x="2054" y="520"/>
                </a:lnTo>
                <a:lnTo>
                  <a:pt x="1919" y="717"/>
                </a:lnTo>
                <a:lnTo>
                  <a:pt x="1937" y="755"/>
                </a:lnTo>
                <a:lnTo>
                  <a:pt x="1954" y="792"/>
                </a:lnTo>
                <a:lnTo>
                  <a:pt x="1971" y="837"/>
                </a:lnTo>
                <a:lnTo>
                  <a:pt x="1986" y="882"/>
                </a:lnTo>
                <a:lnTo>
                  <a:pt x="2221" y="927"/>
                </a:lnTo>
                <a:lnTo>
                  <a:pt x="2242" y="931"/>
                </a:lnTo>
                <a:lnTo>
                  <a:pt x="2259" y="942"/>
                </a:lnTo>
                <a:lnTo>
                  <a:pt x="2270" y="959"/>
                </a:lnTo>
                <a:lnTo>
                  <a:pt x="2274" y="980"/>
                </a:lnTo>
                <a:lnTo>
                  <a:pt x="2274" y="1295"/>
                </a:lnTo>
                <a:lnTo>
                  <a:pt x="2270" y="1315"/>
                </a:lnTo>
                <a:lnTo>
                  <a:pt x="2259" y="1333"/>
                </a:lnTo>
                <a:lnTo>
                  <a:pt x="2242" y="1344"/>
                </a:lnTo>
                <a:lnTo>
                  <a:pt x="2221" y="1348"/>
                </a:lnTo>
                <a:lnTo>
                  <a:pt x="1986" y="1392"/>
                </a:lnTo>
                <a:lnTo>
                  <a:pt x="1966" y="1448"/>
                </a:lnTo>
                <a:lnTo>
                  <a:pt x="1944" y="1503"/>
                </a:lnTo>
                <a:lnTo>
                  <a:pt x="1919" y="1556"/>
                </a:lnTo>
                <a:lnTo>
                  <a:pt x="2054" y="1753"/>
                </a:lnTo>
                <a:lnTo>
                  <a:pt x="2064" y="1767"/>
                </a:lnTo>
                <a:lnTo>
                  <a:pt x="2068" y="1784"/>
                </a:lnTo>
                <a:lnTo>
                  <a:pt x="2068" y="1800"/>
                </a:lnTo>
                <a:lnTo>
                  <a:pt x="2064" y="1815"/>
                </a:lnTo>
                <a:lnTo>
                  <a:pt x="2054" y="1829"/>
                </a:lnTo>
                <a:lnTo>
                  <a:pt x="1830" y="2053"/>
                </a:lnTo>
                <a:lnTo>
                  <a:pt x="1816" y="2063"/>
                </a:lnTo>
                <a:lnTo>
                  <a:pt x="1801" y="2067"/>
                </a:lnTo>
                <a:lnTo>
                  <a:pt x="1785" y="2067"/>
                </a:lnTo>
                <a:lnTo>
                  <a:pt x="1768" y="2063"/>
                </a:lnTo>
                <a:lnTo>
                  <a:pt x="1754" y="2053"/>
                </a:lnTo>
                <a:lnTo>
                  <a:pt x="1557" y="1918"/>
                </a:lnTo>
                <a:lnTo>
                  <a:pt x="1521" y="1936"/>
                </a:lnTo>
                <a:lnTo>
                  <a:pt x="1483" y="1953"/>
                </a:lnTo>
                <a:lnTo>
                  <a:pt x="1438" y="1970"/>
                </a:lnTo>
                <a:lnTo>
                  <a:pt x="1393" y="1985"/>
                </a:lnTo>
                <a:lnTo>
                  <a:pt x="1349" y="2220"/>
                </a:lnTo>
                <a:lnTo>
                  <a:pt x="1345" y="2241"/>
                </a:lnTo>
                <a:lnTo>
                  <a:pt x="1334" y="2258"/>
                </a:lnTo>
                <a:lnTo>
                  <a:pt x="1315" y="2269"/>
                </a:lnTo>
                <a:lnTo>
                  <a:pt x="1296" y="2274"/>
                </a:lnTo>
                <a:lnTo>
                  <a:pt x="981" y="2274"/>
                </a:lnTo>
                <a:lnTo>
                  <a:pt x="960" y="2269"/>
                </a:lnTo>
                <a:lnTo>
                  <a:pt x="943" y="2258"/>
                </a:lnTo>
                <a:lnTo>
                  <a:pt x="931" y="2241"/>
                </a:lnTo>
                <a:lnTo>
                  <a:pt x="927" y="2220"/>
                </a:lnTo>
                <a:lnTo>
                  <a:pt x="882" y="1985"/>
                </a:lnTo>
                <a:lnTo>
                  <a:pt x="826" y="1966"/>
                </a:lnTo>
                <a:lnTo>
                  <a:pt x="771" y="1943"/>
                </a:lnTo>
                <a:lnTo>
                  <a:pt x="718" y="1918"/>
                </a:lnTo>
                <a:lnTo>
                  <a:pt x="521" y="2053"/>
                </a:lnTo>
                <a:lnTo>
                  <a:pt x="507" y="2063"/>
                </a:lnTo>
                <a:lnTo>
                  <a:pt x="491" y="2067"/>
                </a:lnTo>
                <a:lnTo>
                  <a:pt x="474" y="2067"/>
                </a:lnTo>
                <a:lnTo>
                  <a:pt x="459" y="2063"/>
                </a:lnTo>
                <a:lnTo>
                  <a:pt x="445" y="2053"/>
                </a:lnTo>
                <a:lnTo>
                  <a:pt x="223" y="1829"/>
                </a:lnTo>
                <a:lnTo>
                  <a:pt x="213" y="1815"/>
                </a:lnTo>
                <a:lnTo>
                  <a:pt x="207" y="1800"/>
                </a:lnTo>
                <a:lnTo>
                  <a:pt x="207" y="1784"/>
                </a:lnTo>
                <a:lnTo>
                  <a:pt x="213" y="1767"/>
                </a:lnTo>
                <a:lnTo>
                  <a:pt x="223" y="1753"/>
                </a:lnTo>
                <a:lnTo>
                  <a:pt x="358" y="1556"/>
                </a:lnTo>
                <a:lnTo>
                  <a:pt x="338" y="1520"/>
                </a:lnTo>
                <a:lnTo>
                  <a:pt x="321" y="1482"/>
                </a:lnTo>
                <a:lnTo>
                  <a:pt x="304" y="1437"/>
                </a:lnTo>
                <a:lnTo>
                  <a:pt x="289" y="1392"/>
                </a:lnTo>
                <a:lnTo>
                  <a:pt x="54" y="1348"/>
                </a:lnTo>
                <a:lnTo>
                  <a:pt x="33" y="1344"/>
                </a:lnTo>
                <a:lnTo>
                  <a:pt x="16" y="1333"/>
                </a:lnTo>
                <a:lnTo>
                  <a:pt x="5" y="1315"/>
                </a:lnTo>
                <a:lnTo>
                  <a:pt x="0" y="1295"/>
                </a:lnTo>
                <a:lnTo>
                  <a:pt x="0" y="980"/>
                </a:lnTo>
                <a:lnTo>
                  <a:pt x="5" y="959"/>
                </a:lnTo>
                <a:lnTo>
                  <a:pt x="16" y="942"/>
                </a:lnTo>
                <a:lnTo>
                  <a:pt x="33" y="931"/>
                </a:lnTo>
                <a:lnTo>
                  <a:pt x="54" y="927"/>
                </a:lnTo>
                <a:lnTo>
                  <a:pt x="289" y="882"/>
                </a:lnTo>
                <a:lnTo>
                  <a:pt x="308" y="825"/>
                </a:lnTo>
                <a:lnTo>
                  <a:pt x="331" y="770"/>
                </a:lnTo>
                <a:lnTo>
                  <a:pt x="358" y="717"/>
                </a:lnTo>
                <a:lnTo>
                  <a:pt x="223" y="520"/>
                </a:lnTo>
                <a:lnTo>
                  <a:pt x="213" y="506"/>
                </a:lnTo>
                <a:lnTo>
                  <a:pt x="207" y="491"/>
                </a:lnTo>
                <a:lnTo>
                  <a:pt x="207" y="474"/>
                </a:lnTo>
                <a:lnTo>
                  <a:pt x="213" y="458"/>
                </a:lnTo>
                <a:lnTo>
                  <a:pt x="223" y="444"/>
                </a:lnTo>
                <a:lnTo>
                  <a:pt x="445" y="222"/>
                </a:lnTo>
                <a:lnTo>
                  <a:pt x="459" y="212"/>
                </a:lnTo>
                <a:lnTo>
                  <a:pt x="474" y="207"/>
                </a:lnTo>
                <a:lnTo>
                  <a:pt x="491" y="207"/>
                </a:lnTo>
                <a:lnTo>
                  <a:pt x="507" y="212"/>
                </a:lnTo>
                <a:lnTo>
                  <a:pt x="521" y="222"/>
                </a:lnTo>
                <a:lnTo>
                  <a:pt x="718" y="357"/>
                </a:lnTo>
                <a:lnTo>
                  <a:pt x="756" y="337"/>
                </a:lnTo>
                <a:lnTo>
                  <a:pt x="792" y="321"/>
                </a:lnTo>
                <a:lnTo>
                  <a:pt x="837" y="304"/>
                </a:lnTo>
                <a:lnTo>
                  <a:pt x="882" y="288"/>
                </a:lnTo>
                <a:lnTo>
                  <a:pt x="927" y="53"/>
                </a:lnTo>
                <a:lnTo>
                  <a:pt x="931" y="32"/>
                </a:lnTo>
                <a:lnTo>
                  <a:pt x="943" y="15"/>
                </a:lnTo>
                <a:lnTo>
                  <a:pt x="960" y="4"/>
                </a:lnTo>
                <a:lnTo>
                  <a:pt x="981" y="0"/>
                </a:lnTo>
                <a:close/>
              </a:path>
            </a:pathLst>
          </a:custGeom>
          <a:solidFill>
            <a:srgbClr val="93D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108000" anchor="b"/>
          <a:lstStyle/>
          <a:p>
            <a:pPr algn="ctr" eaLnBrk="1" latinLnBrk="1" hangingPunct="1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Freeform 999"/>
          <p:cNvSpPr>
            <a:spLocks noEditPoints="1"/>
          </p:cNvSpPr>
          <p:nvPr/>
        </p:nvSpPr>
        <p:spPr bwMode="gray">
          <a:xfrm flipV="1">
            <a:off x="6555703" y="4948257"/>
            <a:ext cx="222250" cy="222250"/>
          </a:xfrm>
          <a:custGeom>
            <a:avLst/>
            <a:gdLst>
              <a:gd name="T0" fmla="*/ 0 w 1407"/>
              <a:gd name="T1" fmla="*/ 25134 h 1406"/>
              <a:gd name="T2" fmla="*/ 0 w 1407"/>
              <a:gd name="T3" fmla="*/ 25134 h 1406"/>
              <a:gd name="T4" fmla="*/ 0 w 1407"/>
              <a:gd name="T5" fmla="*/ 25134 h 1406"/>
              <a:gd name="T6" fmla="*/ 0 w 1407"/>
              <a:gd name="T7" fmla="*/ 25134 h 1406"/>
              <a:gd name="T8" fmla="*/ 0 w 1407"/>
              <a:gd name="T9" fmla="*/ 25134 h 1406"/>
              <a:gd name="T10" fmla="*/ 0 w 1407"/>
              <a:gd name="T11" fmla="*/ 25134 h 1406"/>
              <a:gd name="T12" fmla="*/ 0 w 1407"/>
              <a:gd name="T13" fmla="*/ 25134 h 1406"/>
              <a:gd name="T14" fmla="*/ 0 w 1407"/>
              <a:gd name="T15" fmla="*/ 25134 h 1406"/>
              <a:gd name="T16" fmla="*/ 0 w 1407"/>
              <a:gd name="T17" fmla="*/ 25134 h 1406"/>
              <a:gd name="T18" fmla="*/ 0 w 1407"/>
              <a:gd name="T19" fmla="*/ 25134 h 1406"/>
              <a:gd name="T20" fmla="*/ 0 w 1407"/>
              <a:gd name="T21" fmla="*/ 25134 h 1406"/>
              <a:gd name="T22" fmla="*/ 0 w 1407"/>
              <a:gd name="T23" fmla="*/ 25134 h 1406"/>
              <a:gd name="T24" fmla="*/ 0 w 1407"/>
              <a:gd name="T25" fmla="*/ 25134 h 1406"/>
              <a:gd name="T26" fmla="*/ 0 w 1407"/>
              <a:gd name="T27" fmla="*/ 25134 h 1406"/>
              <a:gd name="T28" fmla="*/ 0 w 1407"/>
              <a:gd name="T29" fmla="*/ 25134 h 1406"/>
              <a:gd name="T30" fmla="*/ 0 w 1407"/>
              <a:gd name="T31" fmla="*/ 25134 h 1406"/>
              <a:gd name="T32" fmla="*/ 0 w 1407"/>
              <a:gd name="T33" fmla="*/ 25134 h 1406"/>
              <a:gd name="T34" fmla="*/ 0 w 1407"/>
              <a:gd name="T35" fmla="*/ 25134 h 1406"/>
              <a:gd name="T36" fmla="*/ 0 w 1407"/>
              <a:gd name="T37" fmla="*/ 25134 h 1406"/>
              <a:gd name="T38" fmla="*/ 0 w 1407"/>
              <a:gd name="T39" fmla="*/ 25134 h 1406"/>
              <a:gd name="T40" fmla="*/ 0 w 1407"/>
              <a:gd name="T41" fmla="*/ 25134 h 1406"/>
              <a:gd name="T42" fmla="*/ 0 w 1407"/>
              <a:gd name="T43" fmla="*/ 25134 h 1406"/>
              <a:gd name="T44" fmla="*/ 0 w 1407"/>
              <a:gd name="T45" fmla="*/ 25134 h 1406"/>
              <a:gd name="T46" fmla="*/ 0 w 1407"/>
              <a:gd name="T47" fmla="*/ 25134 h 1406"/>
              <a:gd name="T48" fmla="*/ 0 w 1407"/>
              <a:gd name="T49" fmla="*/ 25134 h 1406"/>
              <a:gd name="T50" fmla="*/ 0 w 1407"/>
              <a:gd name="T51" fmla="*/ 25134 h 1406"/>
              <a:gd name="T52" fmla="*/ 0 w 1407"/>
              <a:gd name="T53" fmla="*/ 25134 h 1406"/>
              <a:gd name="T54" fmla="*/ 0 w 1407"/>
              <a:gd name="T55" fmla="*/ 25134 h 1406"/>
              <a:gd name="T56" fmla="*/ 0 w 1407"/>
              <a:gd name="T57" fmla="*/ 25134 h 1406"/>
              <a:gd name="T58" fmla="*/ 0 w 1407"/>
              <a:gd name="T59" fmla="*/ 25134 h 1406"/>
              <a:gd name="T60" fmla="*/ 0 w 1407"/>
              <a:gd name="T61" fmla="*/ 25134 h 1406"/>
              <a:gd name="T62" fmla="*/ 0 w 1407"/>
              <a:gd name="T63" fmla="*/ 25134 h 1406"/>
              <a:gd name="T64" fmla="*/ 0 w 1407"/>
              <a:gd name="T65" fmla="*/ 25134 h 1406"/>
              <a:gd name="T66" fmla="*/ 0 w 1407"/>
              <a:gd name="T67" fmla="*/ 25134 h 1406"/>
              <a:gd name="T68" fmla="*/ 0 w 1407"/>
              <a:gd name="T69" fmla="*/ 25134 h 1406"/>
              <a:gd name="T70" fmla="*/ 0 w 1407"/>
              <a:gd name="T71" fmla="*/ 25134 h 1406"/>
              <a:gd name="T72" fmla="*/ 0 w 1407"/>
              <a:gd name="T73" fmla="*/ 25134 h 1406"/>
              <a:gd name="T74" fmla="*/ 0 w 1407"/>
              <a:gd name="T75" fmla="*/ 25134 h 1406"/>
              <a:gd name="T76" fmla="*/ 0 w 1407"/>
              <a:gd name="T77" fmla="*/ 25134 h 1406"/>
              <a:gd name="T78" fmla="*/ 0 w 1407"/>
              <a:gd name="T79" fmla="*/ 25134 h 1406"/>
              <a:gd name="T80" fmla="*/ 0 w 1407"/>
              <a:gd name="T81" fmla="*/ 25134 h 1406"/>
              <a:gd name="T82" fmla="*/ 0 w 1407"/>
              <a:gd name="T83" fmla="*/ 25134 h 1406"/>
              <a:gd name="T84" fmla="*/ 0 w 1407"/>
              <a:gd name="T85" fmla="*/ 25134 h 1406"/>
              <a:gd name="T86" fmla="*/ 0 w 1407"/>
              <a:gd name="T87" fmla="*/ 25134 h 1406"/>
              <a:gd name="T88" fmla="*/ 0 w 1407"/>
              <a:gd name="T89" fmla="*/ 25134 h 1406"/>
              <a:gd name="T90" fmla="*/ 0 w 1407"/>
              <a:gd name="T91" fmla="*/ 25134 h 1406"/>
              <a:gd name="T92" fmla="*/ 0 w 1407"/>
              <a:gd name="T93" fmla="*/ 25134 h 1406"/>
              <a:gd name="T94" fmla="*/ 0 w 1407"/>
              <a:gd name="T95" fmla="*/ 25134 h 1406"/>
              <a:gd name="T96" fmla="*/ 0 w 1407"/>
              <a:gd name="T97" fmla="*/ 25134 h 1406"/>
              <a:gd name="T98" fmla="*/ 0 w 1407"/>
              <a:gd name="T99" fmla="*/ 0 h 14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407"/>
              <a:gd name="T151" fmla="*/ 0 h 1406"/>
              <a:gd name="T152" fmla="*/ 1407 w 1407"/>
              <a:gd name="T153" fmla="*/ 1406 h 14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407" h="1406">
                <a:moveTo>
                  <a:pt x="704" y="395"/>
                </a:moveTo>
                <a:lnTo>
                  <a:pt x="656" y="398"/>
                </a:lnTo>
                <a:lnTo>
                  <a:pt x="612" y="408"/>
                </a:lnTo>
                <a:lnTo>
                  <a:pt x="570" y="425"/>
                </a:lnTo>
                <a:lnTo>
                  <a:pt x="531" y="447"/>
                </a:lnTo>
                <a:lnTo>
                  <a:pt x="495" y="475"/>
                </a:lnTo>
                <a:lnTo>
                  <a:pt x="466" y="506"/>
                </a:lnTo>
                <a:lnTo>
                  <a:pt x="439" y="543"/>
                </a:lnTo>
                <a:lnTo>
                  <a:pt x="420" y="584"/>
                </a:lnTo>
                <a:lnTo>
                  <a:pt x="405" y="622"/>
                </a:lnTo>
                <a:lnTo>
                  <a:pt x="398" y="661"/>
                </a:lnTo>
                <a:lnTo>
                  <a:pt x="396" y="703"/>
                </a:lnTo>
                <a:lnTo>
                  <a:pt x="398" y="751"/>
                </a:lnTo>
                <a:lnTo>
                  <a:pt x="408" y="794"/>
                </a:lnTo>
                <a:lnTo>
                  <a:pt x="425" y="837"/>
                </a:lnTo>
                <a:lnTo>
                  <a:pt x="448" y="876"/>
                </a:lnTo>
                <a:lnTo>
                  <a:pt x="474" y="910"/>
                </a:lnTo>
                <a:lnTo>
                  <a:pt x="507" y="941"/>
                </a:lnTo>
                <a:lnTo>
                  <a:pt x="543" y="967"/>
                </a:lnTo>
                <a:lnTo>
                  <a:pt x="584" y="987"/>
                </a:lnTo>
                <a:lnTo>
                  <a:pt x="622" y="1001"/>
                </a:lnTo>
                <a:lnTo>
                  <a:pt x="661" y="1008"/>
                </a:lnTo>
                <a:lnTo>
                  <a:pt x="704" y="1011"/>
                </a:lnTo>
                <a:lnTo>
                  <a:pt x="750" y="1008"/>
                </a:lnTo>
                <a:lnTo>
                  <a:pt x="795" y="998"/>
                </a:lnTo>
                <a:lnTo>
                  <a:pt x="837" y="981"/>
                </a:lnTo>
                <a:lnTo>
                  <a:pt x="875" y="959"/>
                </a:lnTo>
                <a:lnTo>
                  <a:pt x="910" y="931"/>
                </a:lnTo>
                <a:lnTo>
                  <a:pt x="941" y="900"/>
                </a:lnTo>
                <a:lnTo>
                  <a:pt x="968" y="863"/>
                </a:lnTo>
                <a:lnTo>
                  <a:pt x="988" y="823"/>
                </a:lnTo>
                <a:lnTo>
                  <a:pt x="1000" y="785"/>
                </a:lnTo>
                <a:lnTo>
                  <a:pt x="1009" y="745"/>
                </a:lnTo>
                <a:lnTo>
                  <a:pt x="1012" y="703"/>
                </a:lnTo>
                <a:lnTo>
                  <a:pt x="1009" y="655"/>
                </a:lnTo>
                <a:lnTo>
                  <a:pt x="998" y="612"/>
                </a:lnTo>
                <a:lnTo>
                  <a:pt x="982" y="569"/>
                </a:lnTo>
                <a:lnTo>
                  <a:pt x="960" y="530"/>
                </a:lnTo>
                <a:lnTo>
                  <a:pt x="931" y="495"/>
                </a:lnTo>
                <a:lnTo>
                  <a:pt x="899" y="465"/>
                </a:lnTo>
                <a:lnTo>
                  <a:pt x="864" y="439"/>
                </a:lnTo>
                <a:lnTo>
                  <a:pt x="823" y="419"/>
                </a:lnTo>
                <a:lnTo>
                  <a:pt x="785" y="405"/>
                </a:lnTo>
                <a:lnTo>
                  <a:pt x="746" y="398"/>
                </a:lnTo>
                <a:lnTo>
                  <a:pt x="704" y="395"/>
                </a:lnTo>
                <a:close/>
                <a:moveTo>
                  <a:pt x="607" y="0"/>
                </a:moveTo>
                <a:lnTo>
                  <a:pt x="801" y="0"/>
                </a:lnTo>
                <a:lnTo>
                  <a:pt x="813" y="3"/>
                </a:lnTo>
                <a:lnTo>
                  <a:pt x="825" y="10"/>
                </a:lnTo>
                <a:lnTo>
                  <a:pt x="832" y="20"/>
                </a:lnTo>
                <a:lnTo>
                  <a:pt x="834" y="34"/>
                </a:lnTo>
                <a:lnTo>
                  <a:pt x="861" y="179"/>
                </a:lnTo>
                <a:lnTo>
                  <a:pt x="913" y="197"/>
                </a:lnTo>
                <a:lnTo>
                  <a:pt x="962" y="221"/>
                </a:lnTo>
                <a:lnTo>
                  <a:pt x="1085" y="138"/>
                </a:lnTo>
                <a:lnTo>
                  <a:pt x="1096" y="129"/>
                </a:lnTo>
                <a:lnTo>
                  <a:pt x="1109" y="128"/>
                </a:lnTo>
                <a:lnTo>
                  <a:pt x="1121" y="129"/>
                </a:lnTo>
                <a:lnTo>
                  <a:pt x="1131" y="138"/>
                </a:lnTo>
                <a:lnTo>
                  <a:pt x="1269" y="274"/>
                </a:lnTo>
                <a:lnTo>
                  <a:pt x="1276" y="285"/>
                </a:lnTo>
                <a:lnTo>
                  <a:pt x="1279" y="298"/>
                </a:lnTo>
                <a:lnTo>
                  <a:pt x="1276" y="311"/>
                </a:lnTo>
                <a:lnTo>
                  <a:pt x="1269" y="322"/>
                </a:lnTo>
                <a:lnTo>
                  <a:pt x="1186" y="444"/>
                </a:lnTo>
                <a:lnTo>
                  <a:pt x="1208" y="489"/>
                </a:lnTo>
                <a:lnTo>
                  <a:pt x="1228" y="546"/>
                </a:lnTo>
                <a:lnTo>
                  <a:pt x="1373" y="572"/>
                </a:lnTo>
                <a:lnTo>
                  <a:pt x="1386" y="575"/>
                </a:lnTo>
                <a:lnTo>
                  <a:pt x="1397" y="582"/>
                </a:lnTo>
                <a:lnTo>
                  <a:pt x="1404" y="593"/>
                </a:lnTo>
                <a:lnTo>
                  <a:pt x="1407" y="606"/>
                </a:lnTo>
                <a:lnTo>
                  <a:pt x="1407" y="800"/>
                </a:lnTo>
                <a:lnTo>
                  <a:pt x="1404" y="813"/>
                </a:lnTo>
                <a:lnTo>
                  <a:pt x="1397" y="824"/>
                </a:lnTo>
                <a:lnTo>
                  <a:pt x="1386" y="831"/>
                </a:lnTo>
                <a:lnTo>
                  <a:pt x="1373" y="834"/>
                </a:lnTo>
                <a:lnTo>
                  <a:pt x="1228" y="861"/>
                </a:lnTo>
                <a:lnTo>
                  <a:pt x="1210" y="913"/>
                </a:lnTo>
                <a:lnTo>
                  <a:pt x="1186" y="962"/>
                </a:lnTo>
                <a:lnTo>
                  <a:pt x="1269" y="1084"/>
                </a:lnTo>
                <a:lnTo>
                  <a:pt x="1276" y="1095"/>
                </a:lnTo>
                <a:lnTo>
                  <a:pt x="1279" y="1108"/>
                </a:lnTo>
                <a:lnTo>
                  <a:pt x="1276" y="1121"/>
                </a:lnTo>
                <a:lnTo>
                  <a:pt x="1269" y="1132"/>
                </a:lnTo>
                <a:lnTo>
                  <a:pt x="1131" y="1268"/>
                </a:lnTo>
                <a:lnTo>
                  <a:pt x="1121" y="1277"/>
                </a:lnTo>
                <a:lnTo>
                  <a:pt x="1109" y="1278"/>
                </a:lnTo>
                <a:lnTo>
                  <a:pt x="1096" y="1277"/>
                </a:lnTo>
                <a:lnTo>
                  <a:pt x="1085" y="1268"/>
                </a:lnTo>
                <a:lnTo>
                  <a:pt x="962" y="1185"/>
                </a:lnTo>
                <a:lnTo>
                  <a:pt x="917" y="1208"/>
                </a:lnTo>
                <a:lnTo>
                  <a:pt x="861" y="1228"/>
                </a:lnTo>
                <a:lnTo>
                  <a:pt x="834" y="1372"/>
                </a:lnTo>
                <a:lnTo>
                  <a:pt x="832" y="1385"/>
                </a:lnTo>
                <a:lnTo>
                  <a:pt x="825" y="1396"/>
                </a:lnTo>
                <a:lnTo>
                  <a:pt x="813" y="1403"/>
                </a:lnTo>
                <a:lnTo>
                  <a:pt x="801" y="1406"/>
                </a:lnTo>
                <a:lnTo>
                  <a:pt x="607" y="1406"/>
                </a:lnTo>
                <a:lnTo>
                  <a:pt x="594" y="1403"/>
                </a:lnTo>
                <a:lnTo>
                  <a:pt x="583" y="1396"/>
                </a:lnTo>
                <a:lnTo>
                  <a:pt x="576" y="1385"/>
                </a:lnTo>
                <a:lnTo>
                  <a:pt x="573" y="1372"/>
                </a:lnTo>
                <a:lnTo>
                  <a:pt x="546" y="1228"/>
                </a:lnTo>
                <a:lnTo>
                  <a:pt x="494" y="1209"/>
                </a:lnTo>
                <a:lnTo>
                  <a:pt x="445" y="1185"/>
                </a:lnTo>
                <a:lnTo>
                  <a:pt x="322" y="1268"/>
                </a:lnTo>
                <a:lnTo>
                  <a:pt x="311" y="1277"/>
                </a:lnTo>
                <a:lnTo>
                  <a:pt x="299" y="1278"/>
                </a:lnTo>
                <a:lnTo>
                  <a:pt x="286" y="1277"/>
                </a:lnTo>
                <a:lnTo>
                  <a:pt x="275" y="1268"/>
                </a:lnTo>
                <a:lnTo>
                  <a:pt x="137" y="1132"/>
                </a:lnTo>
                <a:lnTo>
                  <a:pt x="130" y="1121"/>
                </a:lnTo>
                <a:lnTo>
                  <a:pt x="128" y="1108"/>
                </a:lnTo>
                <a:lnTo>
                  <a:pt x="130" y="1095"/>
                </a:lnTo>
                <a:lnTo>
                  <a:pt x="137" y="1084"/>
                </a:lnTo>
                <a:lnTo>
                  <a:pt x="221" y="962"/>
                </a:lnTo>
                <a:lnTo>
                  <a:pt x="199" y="917"/>
                </a:lnTo>
                <a:lnTo>
                  <a:pt x="179" y="861"/>
                </a:lnTo>
                <a:lnTo>
                  <a:pt x="34" y="834"/>
                </a:lnTo>
                <a:lnTo>
                  <a:pt x="20" y="831"/>
                </a:lnTo>
                <a:lnTo>
                  <a:pt x="10" y="824"/>
                </a:lnTo>
                <a:lnTo>
                  <a:pt x="3" y="813"/>
                </a:lnTo>
                <a:lnTo>
                  <a:pt x="0" y="800"/>
                </a:lnTo>
                <a:lnTo>
                  <a:pt x="0" y="606"/>
                </a:lnTo>
                <a:lnTo>
                  <a:pt x="3" y="593"/>
                </a:lnTo>
                <a:lnTo>
                  <a:pt x="10" y="582"/>
                </a:lnTo>
                <a:lnTo>
                  <a:pt x="20" y="575"/>
                </a:lnTo>
                <a:lnTo>
                  <a:pt x="34" y="572"/>
                </a:lnTo>
                <a:lnTo>
                  <a:pt x="179" y="546"/>
                </a:lnTo>
                <a:lnTo>
                  <a:pt x="197" y="494"/>
                </a:lnTo>
                <a:lnTo>
                  <a:pt x="221" y="444"/>
                </a:lnTo>
                <a:lnTo>
                  <a:pt x="137" y="322"/>
                </a:lnTo>
                <a:lnTo>
                  <a:pt x="130" y="311"/>
                </a:lnTo>
                <a:lnTo>
                  <a:pt x="128" y="298"/>
                </a:lnTo>
                <a:lnTo>
                  <a:pt x="130" y="285"/>
                </a:lnTo>
                <a:lnTo>
                  <a:pt x="137" y="274"/>
                </a:lnTo>
                <a:lnTo>
                  <a:pt x="275" y="138"/>
                </a:lnTo>
                <a:lnTo>
                  <a:pt x="286" y="129"/>
                </a:lnTo>
                <a:lnTo>
                  <a:pt x="299" y="128"/>
                </a:lnTo>
                <a:lnTo>
                  <a:pt x="311" y="129"/>
                </a:lnTo>
                <a:lnTo>
                  <a:pt x="322" y="138"/>
                </a:lnTo>
                <a:lnTo>
                  <a:pt x="445" y="221"/>
                </a:lnTo>
                <a:lnTo>
                  <a:pt x="490" y="198"/>
                </a:lnTo>
                <a:lnTo>
                  <a:pt x="546" y="179"/>
                </a:lnTo>
                <a:lnTo>
                  <a:pt x="573" y="34"/>
                </a:lnTo>
                <a:lnTo>
                  <a:pt x="576" y="20"/>
                </a:lnTo>
                <a:lnTo>
                  <a:pt x="583" y="10"/>
                </a:lnTo>
                <a:lnTo>
                  <a:pt x="594" y="3"/>
                </a:lnTo>
                <a:lnTo>
                  <a:pt x="607" y="0"/>
                </a:lnTo>
                <a:close/>
              </a:path>
            </a:pathLst>
          </a:custGeom>
          <a:solidFill>
            <a:srgbClr val="93D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108000" anchor="b"/>
          <a:lstStyle/>
          <a:p>
            <a:pPr algn="ctr" eaLnBrk="1" latinLnBrk="1" hangingPunct="1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Rectangle 152"/>
          <p:cNvSpPr>
            <a:spLocks noChangeArrowheads="1"/>
          </p:cNvSpPr>
          <p:nvPr/>
        </p:nvSpPr>
        <p:spPr bwMode="gray">
          <a:xfrm>
            <a:off x="7897997" y="2126910"/>
            <a:ext cx="113539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2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방</a:t>
            </a:r>
            <a:r>
              <a:rPr lang="ko-KR" altLang="en-US" sz="12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</a:t>
            </a:r>
          </a:p>
        </p:txBody>
      </p:sp>
      <p:sp>
        <p:nvSpPr>
          <p:cNvPr id="31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49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10E8524-AC0C-463B-8931-3569A2C14623}"/>
              </a:ext>
            </a:extLst>
          </p:cNvPr>
          <p:cNvGrpSpPr/>
          <p:nvPr/>
        </p:nvGrpSpPr>
        <p:grpSpPr>
          <a:xfrm>
            <a:off x="6955778" y="2055434"/>
            <a:ext cx="2705121" cy="4420090"/>
            <a:chOff x="6951840" y="1844822"/>
            <a:chExt cx="2717684" cy="442009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832A5FE-031B-485A-A309-BE2A0750944F}"/>
                </a:ext>
              </a:extLst>
            </p:cNvPr>
            <p:cNvSpPr/>
            <p:nvPr/>
          </p:nvSpPr>
          <p:spPr>
            <a:xfrm>
              <a:off x="6951840" y="1844822"/>
              <a:ext cx="2717340" cy="4420090"/>
            </a:xfrm>
            <a:prstGeom prst="rect">
              <a:avLst/>
            </a:prstGeom>
            <a:solidFill>
              <a:srgbClr val="ECF7FE"/>
            </a:solidFill>
            <a:ln w="12700">
              <a:solidFill>
                <a:srgbClr val="7C8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F28A4B1-C03E-420A-AAB1-A57E91C95B98}"/>
                </a:ext>
              </a:extLst>
            </p:cNvPr>
            <p:cNvGrpSpPr/>
            <p:nvPr/>
          </p:nvGrpSpPr>
          <p:grpSpPr>
            <a:xfrm>
              <a:off x="6951840" y="1844822"/>
              <a:ext cx="2717684" cy="299934"/>
              <a:chOff x="6951840" y="2030557"/>
              <a:chExt cx="2717684" cy="288032"/>
            </a:xfrm>
          </p:grpSpPr>
          <p:sp>
            <p:nvSpPr>
              <p:cNvPr id="42" name="양쪽 모서리가 둥근 사각형 517">
                <a:extLst>
                  <a:ext uri="{FF2B5EF4-FFF2-40B4-BE49-F238E27FC236}">
                    <a16:creationId xmlns:a16="http://schemas.microsoft.com/office/drawing/2014/main" id="{3E3D28BE-959C-480B-8AD1-3B8A1BB208AE}"/>
                  </a:ext>
                </a:extLst>
              </p:cNvPr>
              <p:cNvSpPr/>
              <p:nvPr/>
            </p:nvSpPr>
            <p:spPr>
              <a:xfrm>
                <a:off x="6951840" y="2030557"/>
                <a:ext cx="2717340" cy="288032"/>
              </a:xfrm>
              <a:prstGeom prst="rect">
                <a:avLst/>
              </a:prstGeom>
              <a:solidFill>
                <a:srgbClr val="005E9E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lIns="0" tIns="0" rIns="0" bIns="0" anchor="ctr" anchorCtr="0"/>
              <a:lstStyle/>
              <a:p>
                <a:pPr algn="ctr"/>
                <a:r>
                  <a:rPr lang="ko-KR" altLang="en-US" sz="11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FFFF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수행 방안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8" name="양쪽 모서리가 둥근 사각형 517">
                <a:extLst>
                  <a:ext uri="{FF2B5EF4-FFF2-40B4-BE49-F238E27FC236}">
                    <a16:creationId xmlns:a16="http://schemas.microsoft.com/office/drawing/2014/main" id="{44EC17C8-AF98-4F87-8AE2-101CBA21F03A}"/>
                  </a:ext>
                </a:extLst>
              </p:cNvPr>
              <p:cNvSpPr/>
              <p:nvPr/>
            </p:nvSpPr>
            <p:spPr>
              <a:xfrm>
                <a:off x="6951882" y="2030561"/>
                <a:ext cx="2717642" cy="1440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36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161" y="2724889"/>
            <a:ext cx="2242293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코드인스펙션 도구를 사용하여 주기적 확인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9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161" y="3586545"/>
            <a:ext cx="2399754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팀원에 대한 교육을 통한 내재화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161" y="4416289"/>
            <a:ext cx="1886680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보안 취약점 점검에 대한 사전 대응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45" name="Group 318"/>
          <p:cNvGrpSpPr>
            <a:grpSpLocks/>
          </p:cNvGrpSpPr>
          <p:nvPr/>
        </p:nvGrpSpPr>
        <p:grpSpPr bwMode="auto">
          <a:xfrm>
            <a:off x="8745741" y="5481228"/>
            <a:ext cx="734132" cy="792573"/>
            <a:chOff x="5625" y="3573"/>
            <a:chExt cx="466" cy="446"/>
          </a:xfrm>
        </p:grpSpPr>
        <p:pic>
          <p:nvPicPr>
            <p:cNvPr id="46" name="Picture 316" descr="Pas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" y="3573"/>
              <a:ext cx="412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17" descr="encrypted-2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" y="3777"/>
              <a:ext cx="24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3790503-444D-408D-88DA-EF28A054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236" y="3590865"/>
            <a:ext cx="315164" cy="3151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BA4C402-3787-418C-A5B2-8C1F7D264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236" y="4418957"/>
            <a:ext cx="315164" cy="31516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FB87CD8-0722-481C-B7BA-1DD8F9ABA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236" y="2726769"/>
            <a:ext cx="315164" cy="3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6712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1.1.4 </a:t>
            </a:r>
            <a:r>
              <a:rPr lang="ko-KR" altLang="en-US" dirty="0" smtClean="0"/>
              <a:t>기술지원 방안</a:t>
            </a:r>
            <a:endParaRPr lang="ko-KR" altLang="en-US" dirty="0"/>
          </a:p>
        </p:txBody>
      </p:sp>
      <p:sp>
        <p:nvSpPr>
          <p:cNvPr id="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조직구성방안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9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63600"/>
            <a:ext cx="9431268" cy="406009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전문성과 독립성을 갖춘 전사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기술지원 및 품질보증요원이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참여하는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전사지원조직을 운영하여</a:t>
            </a:r>
            <a:r>
              <a:rPr lang="en-US" altLang="ko-KR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,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 이슈에 대한 적시적 해결과 품질에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대한 객관성과 신뢰성을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확보합니다</a:t>
            </a:r>
            <a:r>
              <a:rPr lang="en-US" altLang="ko-KR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.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또한</a:t>
            </a:r>
            <a:r>
              <a:rPr lang="en-US" altLang="ko-KR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프로젝트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전 단계에 걸친 모니터링 및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기술적 이슈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해결 지원 등의 유기적인 </a:t>
            </a:r>
            <a:r>
              <a:rPr lang="ko-KR" altLang="en-US" sz="1099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활동을 체계적으로 </a:t>
            </a:r>
            <a:r>
              <a:rPr lang="ko-KR" altLang="en-US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수행합니다</a:t>
            </a:r>
            <a:r>
              <a:rPr lang="en-US" altLang="ko-KR" sz="1099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Monotype Sorts"/>
              </a:rPr>
              <a:t>.</a:t>
            </a:r>
            <a:endParaRPr lang="en-US" altLang="ko-KR" sz="11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0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전사지원조직 운영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63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cxnSp>
        <p:nvCxnSpPr>
          <p:cNvPr id="69" name="AutoShape 34"/>
          <p:cNvCxnSpPr>
            <a:cxnSpLocks noChangeShapeType="1"/>
            <a:stCxn id="103" idx="0"/>
            <a:endCxn id="84" idx="2"/>
          </p:cNvCxnSpPr>
          <p:nvPr/>
        </p:nvCxnSpPr>
        <p:spPr bwMode="auto">
          <a:xfrm flipH="1" flipV="1">
            <a:off x="726576" y="3226404"/>
            <a:ext cx="1586" cy="755287"/>
          </a:xfrm>
          <a:prstGeom prst="straightConnector1">
            <a:avLst/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sp>
        <p:nvSpPr>
          <p:cNvPr id="70" name="Text Box 67"/>
          <p:cNvSpPr txBox="1">
            <a:spLocks noChangeArrowheads="1"/>
          </p:cNvSpPr>
          <p:nvPr/>
        </p:nvSpPr>
        <p:spPr bwMode="gray">
          <a:xfrm>
            <a:off x="3433843" y="4584215"/>
            <a:ext cx="403957" cy="12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조치결과</a:t>
            </a: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gray">
          <a:xfrm>
            <a:off x="3433843" y="4298279"/>
            <a:ext cx="403957" cy="12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품질점검</a:t>
            </a:r>
          </a:p>
        </p:txBody>
      </p:sp>
      <p:sp>
        <p:nvSpPr>
          <p:cNvPr id="109" name="Line 69"/>
          <p:cNvSpPr>
            <a:spLocks noChangeShapeType="1"/>
          </p:cNvSpPr>
          <p:nvPr/>
        </p:nvSpPr>
        <p:spPr bwMode="auto">
          <a:xfrm>
            <a:off x="3343465" y="4797152"/>
            <a:ext cx="543657" cy="0"/>
          </a:xfrm>
          <a:prstGeom prst="line">
            <a:avLst/>
          </a:prstGeom>
          <a:noFill/>
          <a:ln w="25400">
            <a:solidFill>
              <a:srgbClr val="0063A0"/>
            </a:solidFill>
            <a:round/>
            <a:headEnd type="none" w="med" len="sm"/>
            <a:tailEnd type="triangle" w="med" len="sm"/>
          </a:ln>
        </p:spPr>
        <p:txBody>
          <a:bodyPr lIns="71965" tIns="35983" rIns="71965" bIns="35983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799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0" name="Line 70"/>
          <p:cNvSpPr>
            <a:spLocks noChangeShapeType="1"/>
          </p:cNvSpPr>
          <p:nvPr/>
        </p:nvSpPr>
        <p:spPr bwMode="auto">
          <a:xfrm flipH="1" flipV="1">
            <a:off x="3336525" y="4514303"/>
            <a:ext cx="550598" cy="0"/>
          </a:xfrm>
          <a:prstGeom prst="line">
            <a:avLst/>
          </a:prstGeom>
          <a:noFill/>
          <a:ln w="25400">
            <a:solidFill>
              <a:srgbClr val="26679E"/>
            </a:solidFill>
            <a:round/>
            <a:headEnd type="none" w="med" len="sm"/>
            <a:tailEnd type="triangle" w="med" len="med"/>
          </a:ln>
        </p:spPr>
        <p:txBody>
          <a:bodyPr lIns="71965" tIns="35983" rIns="71965" bIns="35983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799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3" name="Text Box 40"/>
          <p:cNvSpPr txBox="1">
            <a:spLocks noChangeArrowheads="1"/>
          </p:cNvSpPr>
          <p:nvPr/>
        </p:nvSpPr>
        <p:spPr bwMode="auto">
          <a:xfrm>
            <a:off x="3995135" y="5538621"/>
            <a:ext cx="503343" cy="3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376" indent="-98376"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기술지원</a:t>
            </a:r>
            <a:endParaRPr lang="en-US" altLang="ko-KR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98376" indent="-98376"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성능시험</a:t>
            </a:r>
          </a:p>
        </p:txBody>
      </p:sp>
      <p:sp>
        <p:nvSpPr>
          <p:cNvPr id="74" name="Text Box 40"/>
          <p:cNvSpPr txBox="1">
            <a:spLocks noChangeArrowheads="1"/>
          </p:cNvSpPr>
          <p:nvPr/>
        </p:nvSpPr>
        <p:spPr bwMode="auto">
          <a:xfrm>
            <a:off x="4047496" y="4614806"/>
            <a:ext cx="503343" cy="3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376" indent="-98376"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내부감사</a:t>
            </a:r>
          </a:p>
          <a:p>
            <a:pPr marL="98376" indent="-98376"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  <a:buFont typeface="Wingdings 2" pitchFamily="18" charset="2"/>
              <a:buChar char="¡"/>
            </a:pPr>
            <a:r>
              <a:rPr lang="ko-KR" altLang="en-US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품질보증</a:t>
            </a:r>
          </a:p>
        </p:txBody>
      </p:sp>
      <p:sp>
        <p:nvSpPr>
          <p:cNvPr id="76" name="Text Box 67"/>
          <p:cNvSpPr txBox="1">
            <a:spLocks noChangeArrowheads="1"/>
          </p:cNvSpPr>
          <p:nvPr/>
        </p:nvSpPr>
        <p:spPr bwMode="auto">
          <a:xfrm>
            <a:off x="1159129" y="4705044"/>
            <a:ext cx="436018" cy="12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ix모던고딕 L"/>
              </a:rPr>
              <a:t>수행감독</a:t>
            </a:r>
            <a:endParaRPr lang="ko-KR" altLang="en-US" sz="900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ix모던고딕 L"/>
            </a:endParaRPr>
          </a:p>
        </p:txBody>
      </p:sp>
      <p:sp>
        <p:nvSpPr>
          <p:cNvPr id="77" name="Text Box 68"/>
          <p:cNvSpPr txBox="1">
            <a:spLocks noChangeArrowheads="1"/>
          </p:cNvSpPr>
          <p:nvPr/>
        </p:nvSpPr>
        <p:spPr bwMode="auto">
          <a:xfrm>
            <a:off x="1159234" y="4216766"/>
            <a:ext cx="435807" cy="12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ix모던고딕 L"/>
              </a:rPr>
              <a:t>진행보고</a:t>
            </a:r>
          </a:p>
        </p:txBody>
      </p:sp>
      <p:sp>
        <p:nvSpPr>
          <p:cNvPr id="79" name="Text Box 68"/>
          <p:cNvSpPr txBox="1">
            <a:spLocks noChangeArrowheads="1"/>
          </p:cNvSpPr>
          <p:nvPr/>
        </p:nvSpPr>
        <p:spPr bwMode="auto">
          <a:xfrm>
            <a:off x="3236710" y="3333501"/>
            <a:ext cx="1009892" cy="27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이슈 해결</a:t>
            </a:r>
            <a:r>
              <a:rPr lang="en-US" altLang="ko-KR" sz="90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지원</a:t>
            </a:r>
            <a:endParaRPr lang="en-US" altLang="ko-KR" sz="90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defTabSz="105040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808080"/>
              </a:buClr>
              <a:buSzPct val="80000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품질보증 수행</a:t>
            </a:r>
            <a:endParaRPr lang="ko-KR" altLang="en-US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0" name="Line 572"/>
          <p:cNvSpPr>
            <a:spLocks noChangeShapeType="1"/>
          </p:cNvSpPr>
          <p:nvPr/>
        </p:nvSpPr>
        <p:spPr bwMode="auto">
          <a:xfrm flipH="1">
            <a:off x="2600534" y="3147272"/>
            <a:ext cx="0" cy="2220692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  <p:txBody>
          <a:bodyPr lIns="101870" tIns="50935" rIns="101870" bIns="50935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799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Rectangle 25" descr="oj-98"/>
          <p:cNvSpPr>
            <a:spLocks noChangeArrowheads="1"/>
          </p:cNvSpPr>
          <p:nvPr/>
        </p:nvSpPr>
        <p:spPr bwMode="auto">
          <a:xfrm>
            <a:off x="2190164" y="3905528"/>
            <a:ext cx="815980" cy="502995"/>
          </a:xfrm>
          <a:prstGeom prst="rect">
            <a:avLst/>
          </a:prstGeom>
          <a:solidFill>
            <a:srgbClr val="038CDC"/>
          </a:solidFill>
          <a:ln w="9525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44016"/>
            <a:r>
              <a:rPr lang="ko-KR" altLang="en-US" sz="999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프로젝트</a:t>
            </a:r>
          </a:p>
          <a:p>
            <a:pPr algn="ctr" defTabSz="1144016"/>
            <a:r>
              <a:rPr lang="en-US" altLang="ko-KR" sz="999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PM</a:t>
            </a:r>
            <a:endParaRPr lang="ko-KR" altLang="en-US" sz="999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  <p:sp>
        <p:nvSpPr>
          <p:cNvPr id="83" name="AutoShape 123" descr="채우기7"/>
          <p:cNvSpPr>
            <a:spLocks noChangeArrowheads="1"/>
          </p:cNvSpPr>
          <p:nvPr/>
        </p:nvSpPr>
        <p:spPr bwMode="auto">
          <a:xfrm>
            <a:off x="1896299" y="5593360"/>
            <a:ext cx="669065" cy="390337"/>
          </a:xfrm>
          <a:prstGeom prst="rect">
            <a:avLst/>
          </a:prstGeom>
          <a:solidFill>
            <a:srgbClr val="D3EDFD"/>
          </a:solidFill>
          <a:ln w="635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>
              <a:buSzPct val="80000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rPr>
              <a:t>업무구축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ix모던고딕 M"/>
            </a:endParaRPr>
          </a:p>
        </p:txBody>
      </p:sp>
      <p:sp>
        <p:nvSpPr>
          <p:cNvPr id="84" name="Rectangle 24" descr="oj-02"/>
          <p:cNvSpPr>
            <a:spLocks noChangeArrowheads="1"/>
          </p:cNvSpPr>
          <p:nvPr/>
        </p:nvSpPr>
        <p:spPr bwMode="auto">
          <a:xfrm>
            <a:off x="253728" y="2890016"/>
            <a:ext cx="945695" cy="336388"/>
          </a:xfrm>
          <a:prstGeom prst="rect">
            <a:avLst/>
          </a:prstGeom>
          <a:solidFill>
            <a:srgbClr val="7C8E9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711" indent="-177711" algn="ctr" defTabSz="1474051">
              <a:buClr>
                <a:srgbClr val="A50021"/>
              </a:buClr>
              <a:buSzPct val="80000"/>
              <a:defRPr/>
            </a:pPr>
            <a:r>
              <a:rPr lang="ko-KR" altLang="en-US" sz="999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고객사</a:t>
            </a:r>
            <a:endParaRPr lang="ko-KR" altLang="en-US" sz="999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sp>
        <p:nvSpPr>
          <p:cNvPr id="85" name="Rectangle 27" descr="어두운 상향 대각선"/>
          <p:cNvSpPr>
            <a:spLocks noChangeArrowheads="1"/>
          </p:cNvSpPr>
          <p:nvPr/>
        </p:nvSpPr>
        <p:spPr bwMode="auto">
          <a:xfrm>
            <a:off x="3998308" y="4183214"/>
            <a:ext cx="569638" cy="3538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lIns="0" tIns="35983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>
              <a:lnSpc>
                <a:spcPct val="90000"/>
              </a:lnSpc>
              <a:buSzPct val="80000"/>
              <a:defRPr/>
            </a:pPr>
            <a:r>
              <a:rPr lang="en-US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rPr>
              <a:t>QA</a:t>
            </a:r>
          </a:p>
        </p:txBody>
      </p:sp>
      <p:sp>
        <p:nvSpPr>
          <p:cNvPr id="86" name="Rectangle 27" descr="어두운 상향 대각선"/>
          <p:cNvSpPr>
            <a:spLocks noChangeArrowheads="1"/>
          </p:cNvSpPr>
          <p:nvPr/>
        </p:nvSpPr>
        <p:spPr bwMode="auto">
          <a:xfrm>
            <a:off x="3998308" y="5110202"/>
            <a:ext cx="569638" cy="29830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lIns="0" tIns="35983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>
              <a:lnSpc>
                <a:spcPct val="90000"/>
              </a:lnSpc>
              <a:buSzPct val="80000"/>
              <a:defRPr/>
            </a:pPr>
            <a:r>
              <a:rPr lang="en-US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rPr>
              <a:t>TA/AA</a:t>
            </a:r>
            <a:endParaRPr lang="en-US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ix모던고딕 M"/>
            </a:endParaRPr>
          </a:p>
        </p:txBody>
      </p:sp>
      <p:sp>
        <p:nvSpPr>
          <p:cNvPr id="87" name="Rectangle 29" descr="어두운 상향 대각선"/>
          <p:cNvSpPr>
            <a:spLocks noChangeArrowheads="1"/>
          </p:cNvSpPr>
          <p:nvPr/>
        </p:nvSpPr>
        <p:spPr bwMode="auto">
          <a:xfrm>
            <a:off x="4397360" y="3240429"/>
            <a:ext cx="945694" cy="432104"/>
          </a:xfrm>
          <a:prstGeom prst="rect">
            <a:avLst/>
          </a:prstGeom>
          <a:solidFill>
            <a:srgbClr val="038CDC"/>
          </a:soli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lIns="104256" tIns="52128" rIns="104256" bIns="52128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77411"/>
            <a:r>
              <a:rPr lang="ko-KR" altLang="en-US" sz="999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모던고딕 EB"/>
              </a:rPr>
              <a:t>전사지원조직</a:t>
            </a:r>
            <a:endParaRPr lang="ko-KR" altLang="en-US" sz="999" dirty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ix모던고딕 EB"/>
            </a:endParaRPr>
          </a:p>
        </p:txBody>
      </p:sp>
      <p:cxnSp>
        <p:nvCxnSpPr>
          <p:cNvPr id="88" name="꺾인 연결선 87"/>
          <p:cNvCxnSpPr>
            <a:cxnSpLocks noChangeShapeType="1"/>
            <a:stCxn id="87" idx="2"/>
            <a:endCxn id="85" idx="3"/>
          </p:cNvCxnSpPr>
          <p:nvPr/>
        </p:nvCxnSpPr>
        <p:spPr bwMode="auto">
          <a:xfrm rot="5400000">
            <a:off x="4375276" y="3865204"/>
            <a:ext cx="687602" cy="302261"/>
          </a:xfrm>
          <a:prstGeom prst="bentConnector2">
            <a:avLst/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cxnSp>
        <p:nvCxnSpPr>
          <p:cNvPr id="89" name="꺾인 연결선 88"/>
          <p:cNvCxnSpPr>
            <a:cxnSpLocks noChangeShapeType="1"/>
            <a:stCxn id="87" idx="2"/>
            <a:endCxn id="86" idx="3"/>
          </p:cNvCxnSpPr>
          <p:nvPr/>
        </p:nvCxnSpPr>
        <p:spPr bwMode="auto">
          <a:xfrm rot="5400000">
            <a:off x="3925666" y="4314814"/>
            <a:ext cx="1586822" cy="302261"/>
          </a:xfrm>
          <a:prstGeom prst="bentConnector2">
            <a:avLst/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cxnSp>
        <p:nvCxnSpPr>
          <p:cNvPr id="90" name="꺾인 연결선 89"/>
          <p:cNvCxnSpPr>
            <a:cxnSpLocks noChangeShapeType="1"/>
            <a:endCxn id="87" idx="0"/>
          </p:cNvCxnSpPr>
          <p:nvPr/>
        </p:nvCxnSpPr>
        <p:spPr bwMode="auto">
          <a:xfrm>
            <a:off x="3073382" y="3058210"/>
            <a:ext cx="1796825" cy="182219"/>
          </a:xfrm>
          <a:prstGeom prst="bentConnector2">
            <a:avLst/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grpSp>
        <p:nvGrpSpPr>
          <p:cNvPr id="91" name="그룹 90"/>
          <p:cNvGrpSpPr>
            <a:grpSpLocks/>
          </p:cNvGrpSpPr>
          <p:nvPr/>
        </p:nvGrpSpPr>
        <p:grpSpPr bwMode="auto">
          <a:xfrm>
            <a:off x="366386" y="3981691"/>
            <a:ext cx="721966" cy="923481"/>
            <a:chOff x="1058781" y="4075159"/>
            <a:chExt cx="721879" cy="923872"/>
          </a:xfrm>
        </p:grpSpPr>
        <p:sp>
          <p:nvSpPr>
            <p:cNvPr id="103" name="Rectangle 29" descr="어두운 상향 대각선"/>
            <p:cNvSpPr>
              <a:spLocks noChangeArrowheads="1"/>
            </p:cNvSpPr>
            <p:nvPr/>
          </p:nvSpPr>
          <p:spPr bwMode="auto">
            <a:xfrm>
              <a:off x="1058781" y="4075159"/>
              <a:ext cx="721879" cy="923872"/>
            </a:xfrm>
            <a:prstGeom prst="rect">
              <a:avLst/>
            </a:prstGeom>
            <a:pattFill prst="wdUpDiag">
              <a:fgClr>
                <a:srgbClr val="EBEBEB"/>
              </a:fgClr>
              <a:bgClr>
                <a:srgbClr val="E6E6E6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endPara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endPara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endPara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endPara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endPara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  <a:p>
              <a:pPr algn="ctr" defTabSz="1050400">
                <a:lnSpc>
                  <a:spcPct val="90000"/>
                </a:lnSpc>
                <a:buClr>
                  <a:srgbClr val="666666"/>
                </a:buClr>
                <a:buSzPct val="80000"/>
              </a:pPr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M"/>
                </a:rPr>
                <a:t>고객사 </a:t>
              </a:r>
              <a:r>
                <a:rPr lang="en-US" altLang="ko-KR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M"/>
                </a:rPr>
                <a:t>PM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</p:txBody>
        </p:sp>
        <p:grpSp>
          <p:nvGrpSpPr>
            <p:cNvPr id="104" name="그룹 103"/>
            <p:cNvGrpSpPr>
              <a:grpSpLocks/>
            </p:cNvGrpSpPr>
            <p:nvPr/>
          </p:nvGrpSpPr>
          <p:grpSpPr bwMode="auto">
            <a:xfrm>
              <a:off x="1223132" y="4192375"/>
              <a:ext cx="502269" cy="597103"/>
              <a:chOff x="12018537" y="1736690"/>
              <a:chExt cx="502269" cy="597103"/>
            </a:xfrm>
          </p:grpSpPr>
          <p:pic>
            <p:nvPicPr>
              <p:cNvPr id="105" name="그림 104" descr="아이콘-캐릭터2_2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2018537" y="1736690"/>
                <a:ext cx="502269" cy="59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6" name="그림 105" descr="모니터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2197460" y="2012285"/>
                <a:ext cx="243753" cy="234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93" name="AutoShape 123" descr="채우기7"/>
          <p:cNvSpPr>
            <a:spLocks noChangeArrowheads="1"/>
          </p:cNvSpPr>
          <p:nvPr/>
        </p:nvSpPr>
        <p:spPr bwMode="auto">
          <a:xfrm>
            <a:off x="2633713" y="5596533"/>
            <a:ext cx="666742" cy="388751"/>
          </a:xfrm>
          <a:prstGeom prst="rect">
            <a:avLst/>
          </a:prstGeom>
          <a:solidFill>
            <a:srgbClr val="D3EDFD"/>
          </a:solidFill>
          <a:ln w="635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>
              <a:buSzPct val="80000"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rPr>
              <a:t>데이터구축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ix모던고딕 M"/>
            </a:endParaRPr>
          </a:p>
        </p:txBody>
      </p:sp>
      <p:cxnSp>
        <p:nvCxnSpPr>
          <p:cNvPr id="96" name="꺾인 연결선 95"/>
          <p:cNvCxnSpPr>
            <a:cxnSpLocks noChangeShapeType="1"/>
            <a:stCxn id="83" idx="0"/>
            <a:endCxn id="93" idx="0"/>
          </p:cNvCxnSpPr>
          <p:nvPr/>
        </p:nvCxnSpPr>
        <p:spPr bwMode="auto">
          <a:xfrm rot="16200000" flipH="1">
            <a:off x="2597371" y="5226820"/>
            <a:ext cx="3173" cy="736252"/>
          </a:xfrm>
          <a:prstGeom prst="bentConnector3">
            <a:avLst>
              <a:gd name="adj1" fmla="val -7204538"/>
            </a:avLst>
          </a:prstGeom>
          <a:noFill/>
          <a:ln w="6350">
            <a:solidFill>
              <a:srgbClr val="4D4D4D"/>
            </a:solidFill>
            <a:round/>
            <a:headEnd type="none" w="med" len="sm"/>
            <a:tailEnd type="none" w="med" len="sm"/>
          </a:ln>
        </p:spPr>
      </p:cxnSp>
      <p:grpSp>
        <p:nvGrpSpPr>
          <p:cNvPr id="2" name="그룹 1"/>
          <p:cNvGrpSpPr/>
          <p:nvPr/>
        </p:nvGrpSpPr>
        <p:grpSpPr>
          <a:xfrm>
            <a:off x="1170861" y="4438322"/>
            <a:ext cx="385577" cy="142806"/>
            <a:chOff x="1264630" y="4438322"/>
            <a:chExt cx="385577" cy="142806"/>
          </a:xfrm>
        </p:grpSpPr>
        <p:sp>
          <p:nvSpPr>
            <p:cNvPr id="114" name="Line 69"/>
            <p:cNvSpPr>
              <a:spLocks noChangeShapeType="1"/>
            </p:cNvSpPr>
            <p:nvPr/>
          </p:nvSpPr>
          <p:spPr bwMode="auto">
            <a:xfrm>
              <a:off x="1264630" y="4581128"/>
              <a:ext cx="385577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 type="none" w="med" len="sm"/>
              <a:tailEnd type="triangle" w="med" len="med"/>
            </a:ln>
          </p:spPr>
          <p:txBody>
            <a:bodyPr lIns="101870" tIns="50935" rIns="101870" bIns="50935"/>
            <a:lstStyle/>
            <a:p>
              <a:endParaRPr lang="ko-KR" altLang="en-US" sz="1799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Line 70"/>
            <p:cNvSpPr>
              <a:spLocks noChangeShapeType="1"/>
            </p:cNvSpPr>
            <p:nvPr/>
          </p:nvSpPr>
          <p:spPr bwMode="auto">
            <a:xfrm flipH="1" flipV="1">
              <a:off x="1264630" y="4438322"/>
              <a:ext cx="385577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 type="none" w="med" len="sm"/>
              <a:tailEnd type="triangle" w="med" len="med"/>
            </a:ln>
          </p:spPr>
          <p:txBody>
            <a:bodyPr lIns="101870" tIns="50935" rIns="101870" bIns="50935"/>
            <a:lstStyle/>
            <a:p>
              <a:endParaRPr lang="ko-KR" altLang="en-US" sz="1799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16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19780"/>
              </p:ext>
            </p:extLst>
          </p:nvPr>
        </p:nvGraphicFramePr>
        <p:xfrm>
          <a:off x="5529064" y="2615423"/>
          <a:ext cx="4104456" cy="3746581"/>
        </p:xfrm>
        <a:graphic>
          <a:graphicData uri="http://schemas.openxmlformats.org/drawingml/2006/table">
            <a:tbl>
              <a:tblPr/>
              <a:tblGrid>
                <a:gridCol w="484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366">
                  <a:extLst>
                    <a:ext uri="{9D8B030D-6E8A-4147-A177-3AD203B41FA5}">
                      <a16:colId xmlns:a16="http://schemas.microsoft.com/office/drawing/2014/main" val="1321934028"/>
                    </a:ext>
                  </a:extLst>
                </a:gridCol>
                <a:gridCol w="744053">
                  <a:extLst>
                    <a:ext uri="{9D8B030D-6E8A-4147-A177-3AD203B41FA5}">
                      <a16:colId xmlns:a16="http://schemas.microsoft.com/office/drawing/2014/main" val="2677417043"/>
                    </a:ext>
                  </a:extLst>
                </a:gridCol>
                <a:gridCol w="2321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62">
                <a:tc grid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 분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6004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책임과 역할</a:t>
                      </a:r>
                    </a:p>
                  </a:txBody>
                  <a:tcPr marL="36004" marR="36004" marT="35999" marB="35999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135">
                <a:tc gridSpan="3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고객사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사업수행 감독 및 시기 적절한 의사결정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업무절차 정비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시스템 운영 환경 제공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 결과물 검수 및 운영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104">
                <a:tc rowSpan="4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제안사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파트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7" marR="36004" marT="35999" marB="3599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PM/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사업관리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 QA</a:t>
                      </a:r>
                    </a:p>
                  </a:txBody>
                  <a:tcPr marL="72007" marR="36004" marT="35999" marB="3599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85725" indent="-85725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수행계획 수립 및 이행 관리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표준 및 절차 운영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품질검토 결과의 이행 보장 및 관리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이슈 발생시 적시적 대응 및 관리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108017" marR="36006" marT="36000" marB="36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0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업무 파트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개발자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표준 및 절차에 따라 산출물 작성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 구현 및 개선의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차적 책임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동료검토 및 결함예방 활동 수행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이슈 발생시 즉각 보고 및 대응 개발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430732"/>
                  </a:ext>
                </a:extLst>
              </a:tr>
              <a:tr h="49472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품질보증부서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(PMO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프로세스 및 산출물 품질점검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점겸결과 공유 및 시정조치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651446"/>
                  </a:ext>
                </a:extLst>
              </a:tr>
              <a:tr h="53006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기술지원부서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솔루션컨설팅팀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인프라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아키텍처 기술 이슈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도입 솔루션 기술 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83077" marR="83077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" name="폭발 2 128"/>
          <p:cNvSpPr/>
          <p:nvPr/>
        </p:nvSpPr>
        <p:spPr>
          <a:xfrm>
            <a:off x="3201956" y="4905164"/>
            <a:ext cx="829183" cy="283053"/>
          </a:xfrm>
          <a:prstGeom prst="irregularSeal2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0" name="Text Box 68"/>
          <p:cNvSpPr txBox="1">
            <a:spLocks noChangeArrowheads="1"/>
          </p:cNvSpPr>
          <p:nvPr/>
        </p:nvSpPr>
        <p:spPr bwMode="gray">
          <a:xfrm>
            <a:off x="3326561" y="5323345"/>
            <a:ext cx="639598" cy="12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이슈해결 지원</a:t>
            </a:r>
            <a:endParaRPr lang="ko-KR" altLang="en-US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Rix모던고딕 L"/>
            </a:endParaRPr>
          </a:p>
        </p:txBody>
      </p:sp>
      <p:sp>
        <p:nvSpPr>
          <p:cNvPr id="131" name="Line 70"/>
          <p:cNvSpPr>
            <a:spLocks noChangeShapeType="1"/>
          </p:cNvSpPr>
          <p:nvPr/>
        </p:nvSpPr>
        <p:spPr bwMode="auto">
          <a:xfrm flipH="1" flipV="1">
            <a:off x="3347063" y="5520319"/>
            <a:ext cx="550598" cy="0"/>
          </a:xfrm>
          <a:prstGeom prst="line">
            <a:avLst/>
          </a:prstGeom>
          <a:noFill/>
          <a:ln w="25400">
            <a:solidFill>
              <a:srgbClr val="26679E"/>
            </a:solidFill>
            <a:round/>
            <a:headEnd type="none" w="med" len="sm"/>
            <a:tailEnd type="triangle" w="med" len="med"/>
          </a:ln>
        </p:spPr>
        <p:txBody>
          <a:bodyPr lIns="71965" tIns="35983" rIns="71965" bIns="35983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799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2" name="Text Box 67"/>
          <p:cNvSpPr txBox="1">
            <a:spLocks noChangeArrowheads="1"/>
          </p:cNvSpPr>
          <p:nvPr/>
        </p:nvSpPr>
        <p:spPr bwMode="gray">
          <a:xfrm>
            <a:off x="3433844" y="4996538"/>
            <a:ext cx="403957" cy="12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50400" fontAlgn="ctr">
              <a:lnSpc>
                <a:spcPct val="90000"/>
              </a:lnSpc>
              <a:buClr>
                <a:srgbClr val="666666"/>
              </a:buClr>
            </a:pPr>
            <a:r>
              <a:rPr lang="ko-KR" altLang="en-US" sz="9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Rix모던고딕 L"/>
              </a:rPr>
              <a:t>기술이슈</a:t>
            </a:r>
            <a:endParaRPr lang="ko-KR" altLang="en-US" sz="9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Rix모던고딕 L"/>
            </a:endParaRPr>
          </a:p>
        </p:txBody>
      </p:sp>
      <p:sp>
        <p:nvSpPr>
          <p:cNvPr id="133" name="Line 69"/>
          <p:cNvSpPr>
            <a:spLocks noChangeShapeType="1"/>
          </p:cNvSpPr>
          <p:nvPr/>
        </p:nvSpPr>
        <p:spPr bwMode="auto">
          <a:xfrm>
            <a:off x="3343466" y="5229200"/>
            <a:ext cx="543657" cy="0"/>
          </a:xfrm>
          <a:prstGeom prst="line">
            <a:avLst/>
          </a:prstGeom>
          <a:noFill/>
          <a:ln w="25400">
            <a:solidFill>
              <a:srgbClr val="0063A0"/>
            </a:solidFill>
            <a:round/>
            <a:headEnd type="none" w="med" len="sm"/>
            <a:tailEnd type="triangle" w="med" len="sm"/>
          </a:ln>
        </p:spPr>
        <p:txBody>
          <a:bodyPr lIns="71965" tIns="35983" rIns="71965" bIns="35983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799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6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47193" y="2315933"/>
            <a:ext cx="1900945" cy="169149"/>
            <a:chOff x="272480" y="2315933"/>
            <a:chExt cx="1900945" cy="169149"/>
          </a:xfrm>
        </p:grpSpPr>
        <p:sp>
          <p:nvSpPr>
            <p:cNvPr id="102" name="Text Box 16"/>
            <p:cNvSpPr txBox="1">
              <a:spLocks noChangeArrowheads="1"/>
            </p:cNvSpPr>
            <p:nvPr/>
          </p:nvSpPr>
          <p:spPr bwMode="auto">
            <a:xfrm>
              <a:off x="493478" y="2315933"/>
              <a:ext cx="1679947" cy="169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ko-KR" altLang="en-US" sz="11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기술적 이슈 해결 및 품질관리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18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480" y="2329502"/>
              <a:ext cx="144463" cy="144463"/>
              <a:chOff x="476" y="1697"/>
              <a:chExt cx="91" cy="91"/>
            </a:xfrm>
          </p:grpSpPr>
          <p:grpSp>
            <p:nvGrpSpPr>
              <p:cNvPr id="119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21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22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20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5529067" y="2315933"/>
            <a:ext cx="930322" cy="169149"/>
            <a:chOff x="5565068" y="2315933"/>
            <a:chExt cx="930322" cy="169149"/>
          </a:xfrm>
        </p:grpSpPr>
        <p:sp>
          <p:nvSpPr>
            <p:cNvPr id="100" name="Text Box 16"/>
            <p:cNvSpPr txBox="1">
              <a:spLocks noChangeArrowheads="1"/>
            </p:cNvSpPr>
            <p:nvPr/>
          </p:nvSpPr>
          <p:spPr bwMode="auto">
            <a:xfrm>
              <a:off x="5783657" y="2315933"/>
              <a:ext cx="711733" cy="169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및 책임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23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5068" y="2323494"/>
              <a:ext cx="144463" cy="144463"/>
              <a:chOff x="476" y="1697"/>
              <a:chExt cx="91" cy="91"/>
            </a:xfrm>
          </p:grpSpPr>
          <p:grpSp>
            <p:nvGrpSpPr>
              <p:cNvPr id="124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26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27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25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2448" y="3782975"/>
            <a:ext cx="2994949" cy="24014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Rectangle 24" descr="oj-02"/>
          <p:cNvSpPr>
            <a:spLocks noChangeArrowheads="1"/>
          </p:cNvSpPr>
          <p:nvPr/>
        </p:nvSpPr>
        <p:spPr bwMode="auto">
          <a:xfrm>
            <a:off x="2122927" y="2890016"/>
            <a:ext cx="950455" cy="336388"/>
          </a:xfrm>
          <a:prstGeom prst="rect">
            <a:avLst/>
          </a:prstGeom>
          <a:solidFill>
            <a:srgbClr val="7C8E9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711" indent="-177711" algn="ctr" defTabSz="1474051">
              <a:buClr>
                <a:srgbClr val="A50021"/>
              </a:buClr>
              <a:buSzPct val="80000"/>
              <a:defRPr/>
            </a:pPr>
            <a:r>
              <a:rPr lang="ko-KR" altLang="en-US" sz="999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제안사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00004" y="4653136"/>
            <a:ext cx="627407" cy="298306"/>
            <a:chOff x="2600004" y="4708520"/>
            <a:chExt cx="627407" cy="298306"/>
          </a:xfrm>
        </p:grpSpPr>
        <p:sp>
          <p:nvSpPr>
            <p:cNvPr id="82" name="AutoShape 121" descr="채우기7"/>
            <p:cNvSpPr>
              <a:spLocks noChangeArrowheads="1"/>
            </p:cNvSpPr>
            <p:nvPr/>
          </p:nvSpPr>
          <p:spPr bwMode="auto">
            <a:xfrm>
              <a:off x="2720752" y="4708520"/>
              <a:ext cx="506659" cy="2983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lIns="0" tIns="35983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50400">
                <a:lnSpc>
                  <a:spcPct val="90000"/>
                </a:lnSpc>
                <a:buSzPct val="80000"/>
              </a:pPr>
              <a:r>
                <a:rPr lang="ko-KR" altLang="en-US" sz="9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M"/>
                </a:rPr>
                <a:t>사업관리</a:t>
              </a:r>
              <a:endPara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ix모던고딕 M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00004" y="4853665"/>
              <a:ext cx="117573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 type="none" w="med" len="sm"/>
              <a:tailEnd type="none" w="med" len="sm"/>
            </a:ln>
          </p:spPr>
        </p:cxnSp>
      </p:grpSp>
    </p:spTree>
    <p:extLst>
      <p:ext uri="{BB962C8B-B14F-4D97-AF65-F5344CB8AC3E}">
        <p14:creationId xmlns:p14="http://schemas.microsoft.com/office/powerpoint/2010/main" val="13963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2.5.5 </a:t>
            </a:r>
            <a:r>
              <a:rPr lang="ko-KR" altLang="en-US" dirty="0" smtClean="0"/>
              <a:t>시큐어 코딩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고객사의 정책을 준수하여 개발단계에서부터 보안성 확보 및 일관된 소스코드 품질 유지를 위한 보안점검 및 코드점검을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시큐어코딩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49" name="Rectangle 37"/>
          <p:cNvSpPr>
            <a:spLocks noChangeArrowheads="1"/>
          </p:cNvSpPr>
          <p:nvPr/>
        </p:nvSpPr>
        <p:spPr bwMode="gray">
          <a:xfrm>
            <a:off x="402893" y="2144301"/>
            <a:ext cx="6240646" cy="4291636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</p:spPr>
        <p:txBody>
          <a:bodyPr wrap="square" tIns="90000" bIns="90000" anchor="t" anchorCtr="0"/>
          <a:lstStyle/>
          <a:p>
            <a:pPr marL="0" marR="0" lvl="0" indent="0" algn="ctr" defTabSz="91440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Rectangle 34"/>
          <p:cNvSpPr>
            <a:spLocks noChangeArrowheads="1"/>
          </p:cNvSpPr>
          <p:nvPr/>
        </p:nvSpPr>
        <p:spPr bwMode="gray">
          <a:xfrm>
            <a:off x="392504" y="2140937"/>
            <a:ext cx="1121950" cy="2160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10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Secure Coding</a:t>
            </a:r>
            <a:endParaRPr lang="ko-KR" altLang="en-US" sz="10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36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6261560" y="2135749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603627" y="2588898"/>
            <a:ext cx="705708" cy="690617"/>
            <a:chOff x="4104" y="3520"/>
            <a:chExt cx="394" cy="428"/>
          </a:xfrm>
        </p:grpSpPr>
        <p:sp>
          <p:nvSpPr>
            <p:cNvPr id="54" name="Rectangle 46"/>
            <p:cNvSpPr>
              <a:spLocks noChangeArrowheads="1"/>
            </p:cNvSpPr>
            <p:nvPr/>
          </p:nvSpPr>
          <p:spPr bwMode="gray">
            <a:xfrm>
              <a:off x="4104" y="3520"/>
              <a:ext cx="394" cy="428"/>
            </a:xfrm>
            <a:prstGeom prst="rect">
              <a:avLst/>
            </a:prstGeom>
            <a:solidFill>
              <a:srgbClr val="FFFFFF"/>
            </a:solidFill>
            <a:ln w="190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5" name="AutoShape 47"/>
            <p:cNvSpPr>
              <a:spLocks noChangeArrowheads="1"/>
            </p:cNvSpPr>
            <p:nvPr/>
          </p:nvSpPr>
          <p:spPr bwMode="gray">
            <a:xfrm>
              <a:off x="4127" y="3810"/>
              <a:ext cx="348" cy="114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7683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개발자</a:t>
              </a:r>
            </a:p>
          </p:txBody>
        </p:sp>
        <p:grpSp>
          <p:nvGrpSpPr>
            <p:cNvPr id="56" name="Group 49"/>
            <p:cNvGrpSpPr>
              <a:grpSpLocks/>
            </p:cNvGrpSpPr>
            <p:nvPr/>
          </p:nvGrpSpPr>
          <p:grpSpPr bwMode="auto">
            <a:xfrm>
              <a:off x="4163" y="3566"/>
              <a:ext cx="276" cy="206"/>
              <a:chOff x="4255" y="2781"/>
              <a:chExt cx="449" cy="335"/>
            </a:xfrm>
          </p:grpSpPr>
          <p:pic>
            <p:nvPicPr>
              <p:cNvPr id="58" name="Picture 50" descr="컴터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255" y="2836"/>
                <a:ext cx="32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51" descr="사람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429" y="2781"/>
                <a:ext cx="275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AutoShape 48"/>
            <p:cNvSpPr>
              <a:spLocks noChangeArrowheads="1"/>
            </p:cNvSpPr>
            <p:nvPr/>
          </p:nvSpPr>
          <p:spPr bwMode="gray">
            <a:xfrm rot="10800000">
              <a:off x="4141" y="3774"/>
              <a:ext cx="32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780 w 21600"/>
                <a:gd name="T13" fmla="*/ 4086 h 21600"/>
                <a:gd name="T14" fmla="*/ 17820 w 21600"/>
                <a:gd name="T15" fmla="*/ 175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24" y="21600"/>
                  </a:lnTo>
                  <a:lnTo>
                    <a:pt x="17576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60" name="Group 46"/>
          <p:cNvGrpSpPr>
            <a:grpSpLocks/>
          </p:cNvGrpSpPr>
          <p:nvPr/>
        </p:nvGrpSpPr>
        <p:grpSpPr bwMode="auto">
          <a:xfrm>
            <a:off x="604266" y="3531167"/>
            <a:ext cx="705708" cy="690617"/>
            <a:chOff x="4104" y="3520"/>
            <a:chExt cx="394" cy="428"/>
          </a:xfrm>
        </p:grpSpPr>
        <p:sp>
          <p:nvSpPr>
            <p:cNvPr id="61" name="Rectangle 46"/>
            <p:cNvSpPr>
              <a:spLocks noChangeArrowheads="1"/>
            </p:cNvSpPr>
            <p:nvPr/>
          </p:nvSpPr>
          <p:spPr bwMode="gray">
            <a:xfrm>
              <a:off x="4104" y="3520"/>
              <a:ext cx="394" cy="428"/>
            </a:xfrm>
            <a:prstGeom prst="rect">
              <a:avLst/>
            </a:prstGeom>
            <a:solidFill>
              <a:srgbClr val="FFFFFF"/>
            </a:solidFill>
            <a:ln w="190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2" name="AutoShape 47"/>
            <p:cNvSpPr>
              <a:spLocks noChangeArrowheads="1"/>
            </p:cNvSpPr>
            <p:nvPr/>
          </p:nvSpPr>
          <p:spPr bwMode="gray">
            <a:xfrm>
              <a:off x="4127" y="3810"/>
              <a:ext cx="348" cy="114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76835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보안담당자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63" name="Group 49"/>
            <p:cNvGrpSpPr>
              <a:grpSpLocks/>
            </p:cNvGrpSpPr>
            <p:nvPr/>
          </p:nvGrpSpPr>
          <p:grpSpPr bwMode="auto">
            <a:xfrm>
              <a:off x="4163" y="3566"/>
              <a:ext cx="276" cy="206"/>
              <a:chOff x="4255" y="2781"/>
              <a:chExt cx="449" cy="335"/>
            </a:xfrm>
          </p:grpSpPr>
          <p:pic>
            <p:nvPicPr>
              <p:cNvPr id="65" name="Picture 50" descr="컴터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255" y="2836"/>
                <a:ext cx="322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51" descr="사람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429" y="2781"/>
                <a:ext cx="275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4" name="AutoShape 48"/>
            <p:cNvSpPr>
              <a:spLocks noChangeArrowheads="1"/>
            </p:cNvSpPr>
            <p:nvPr/>
          </p:nvSpPr>
          <p:spPr bwMode="gray">
            <a:xfrm rot="10800000">
              <a:off x="4141" y="3774"/>
              <a:ext cx="320" cy="3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780 w 21600"/>
                <a:gd name="T13" fmla="*/ 4086 h 21600"/>
                <a:gd name="T14" fmla="*/ 17820 w 21600"/>
                <a:gd name="T15" fmla="*/ 175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024" y="21600"/>
                  </a:lnTo>
                  <a:lnTo>
                    <a:pt x="17576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67" name="Picture 9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485" r="11775" b="9363"/>
          <a:stretch>
            <a:fillRect/>
          </a:stretch>
        </p:blipFill>
        <p:spPr bwMode="gray">
          <a:xfrm>
            <a:off x="1628137" y="3959043"/>
            <a:ext cx="556401" cy="2732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1" y="3512637"/>
            <a:ext cx="544221" cy="247543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37" descr="Picture46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81" y="2594623"/>
            <a:ext cx="525737" cy="67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다이아몬드 69"/>
          <p:cNvSpPr/>
          <p:nvPr/>
        </p:nvSpPr>
        <p:spPr bwMode="auto">
          <a:xfrm>
            <a:off x="4948833" y="2650310"/>
            <a:ext cx="990015" cy="559915"/>
          </a:xfrm>
          <a:prstGeom prst="diamond">
            <a:avLst/>
          </a:prstGeom>
          <a:solidFill>
            <a:srgbClr val="FFFFFF">
              <a:lumMod val="8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취약점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</a:t>
            </a:r>
          </a:p>
        </p:txBody>
      </p:sp>
      <p:pic>
        <p:nvPicPr>
          <p:cNvPr id="71" name="Picture 37" descr="Picture46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72" y="3539483"/>
            <a:ext cx="525737" cy="67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4" descr="Picture3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19" y="3562282"/>
            <a:ext cx="468662" cy="62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" name="직선 화살표 연결선 72"/>
          <p:cNvCxnSpPr/>
          <p:nvPr/>
        </p:nvCxnSpPr>
        <p:spPr>
          <a:xfrm flipV="1">
            <a:off x="1329279" y="2931185"/>
            <a:ext cx="2088000" cy="3022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4" name="직선 화살표 연결선 73"/>
          <p:cNvCxnSpPr>
            <a:stCxn id="69" idx="3"/>
            <a:endCxn id="70" idx="1"/>
          </p:cNvCxnSpPr>
          <p:nvPr/>
        </p:nvCxnSpPr>
        <p:spPr>
          <a:xfrm flipV="1">
            <a:off x="3958818" y="2930268"/>
            <a:ext cx="990015" cy="917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5" name="꺾인 연결선 74"/>
          <p:cNvCxnSpPr>
            <a:stCxn id="70" idx="0"/>
            <a:endCxn id="54" idx="0"/>
          </p:cNvCxnSpPr>
          <p:nvPr/>
        </p:nvCxnSpPr>
        <p:spPr>
          <a:xfrm rot="16200000" flipV="1">
            <a:off x="3169455" y="375924"/>
            <a:ext cx="61412" cy="4487360"/>
          </a:xfrm>
          <a:prstGeom prst="bentConnector3">
            <a:avLst>
              <a:gd name="adj1" fmla="val 472240"/>
            </a:avLst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dash"/>
            <a:tailEnd type="triangle"/>
          </a:ln>
          <a:effectLst/>
        </p:spPr>
      </p:cxnSp>
      <p:cxnSp>
        <p:nvCxnSpPr>
          <p:cNvPr id="76" name="직선 화살표 연결선 75"/>
          <p:cNvCxnSpPr>
            <a:stCxn id="70" idx="2"/>
            <a:endCxn id="71" idx="0"/>
          </p:cNvCxnSpPr>
          <p:nvPr/>
        </p:nvCxnSpPr>
        <p:spPr>
          <a:xfrm>
            <a:off x="5443840" y="3210226"/>
            <a:ext cx="0" cy="329258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77" name="그룹 76"/>
          <p:cNvGrpSpPr/>
          <p:nvPr/>
        </p:nvGrpSpPr>
        <p:grpSpPr>
          <a:xfrm>
            <a:off x="2082233" y="2650310"/>
            <a:ext cx="479060" cy="227431"/>
            <a:chOff x="2402730" y="4841415"/>
            <a:chExt cx="194630" cy="150098"/>
          </a:xfrm>
        </p:grpSpPr>
        <p:pic>
          <p:nvPicPr>
            <p:cNvPr id="78" name="Picture 4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02730" y="4841415"/>
              <a:ext cx="112117" cy="95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4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44302" y="4868468"/>
              <a:ext cx="111487" cy="95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AutoShape 46"/>
            <p:cNvSpPr>
              <a:spLocks noChangeAspect="1" noChangeArrowheads="1" noTextEdit="1"/>
            </p:cNvSpPr>
            <p:nvPr/>
          </p:nvSpPr>
          <p:spPr bwMode="gray">
            <a:xfrm>
              <a:off x="2485243" y="4895520"/>
              <a:ext cx="112117" cy="95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1" name="Rectangle 47"/>
            <p:cNvSpPr>
              <a:spLocks noChangeArrowheads="1"/>
            </p:cNvSpPr>
            <p:nvPr/>
          </p:nvSpPr>
          <p:spPr bwMode="gray">
            <a:xfrm>
              <a:off x="2491542" y="4899011"/>
              <a:ext cx="100149" cy="89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2" name="Rectangle 48"/>
            <p:cNvSpPr>
              <a:spLocks noChangeArrowheads="1"/>
            </p:cNvSpPr>
            <p:nvPr/>
          </p:nvSpPr>
          <p:spPr bwMode="gray">
            <a:xfrm>
              <a:off x="2489652" y="4898138"/>
              <a:ext cx="103929" cy="90757"/>
            </a:xfrm>
            <a:prstGeom prst="rect">
              <a:avLst/>
            </a:prstGeom>
            <a:noFill/>
            <a:ln w="12700">
              <a:solidFill>
                <a:srgbClr val="99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3" name="Rectangle 49"/>
            <p:cNvSpPr>
              <a:spLocks noChangeArrowheads="1"/>
            </p:cNvSpPr>
            <p:nvPr/>
          </p:nvSpPr>
          <p:spPr bwMode="gray">
            <a:xfrm>
              <a:off x="2505399" y="4911228"/>
              <a:ext cx="74955" cy="261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4" name="Rectangle 50"/>
            <p:cNvSpPr>
              <a:spLocks noChangeArrowheads="1"/>
            </p:cNvSpPr>
            <p:nvPr/>
          </p:nvSpPr>
          <p:spPr bwMode="gray">
            <a:xfrm>
              <a:off x="2505399" y="4923446"/>
              <a:ext cx="74955" cy="261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5" name="Rectangle 51"/>
            <p:cNvSpPr>
              <a:spLocks noChangeArrowheads="1"/>
            </p:cNvSpPr>
            <p:nvPr/>
          </p:nvSpPr>
          <p:spPr bwMode="gray">
            <a:xfrm>
              <a:off x="2505399" y="4935663"/>
              <a:ext cx="74955" cy="174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6" name="Rectangle 52"/>
            <p:cNvSpPr>
              <a:spLocks noChangeArrowheads="1"/>
            </p:cNvSpPr>
            <p:nvPr/>
          </p:nvSpPr>
          <p:spPr bwMode="gray">
            <a:xfrm>
              <a:off x="2505399" y="4947008"/>
              <a:ext cx="74955" cy="261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7" name="Rectangle 53"/>
            <p:cNvSpPr>
              <a:spLocks noChangeArrowheads="1"/>
            </p:cNvSpPr>
            <p:nvPr/>
          </p:nvSpPr>
          <p:spPr bwMode="gray">
            <a:xfrm>
              <a:off x="2505399" y="4959225"/>
              <a:ext cx="74955" cy="174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8" name="Rectangle 54"/>
            <p:cNvSpPr>
              <a:spLocks noChangeArrowheads="1"/>
            </p:cNvSpPr>
            <p:nvPr/>
          </p:nvSpPr>
          <p:spPr bwMode="gray">
            <a:xfrm>
              <a:off x="2505399" y="4970570"/>
              <a:ext cx="74955" cy="261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+mn-cs"/>
                </a:defRPr>
              </a:lvl9pPr>
            </a:lstStyle>
            <a:p>
              <a:pPr eaLnBrk="1" latinLnBrk="0" hangingPunct="1"/>
              <a:endParaRPr lang="ko-KR" altLang="en-US" sz="10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89" name="직선 화살표 연결선 88"/>
          <p:cNvCxnSpPr/>
          <p:nvPr/>
        </p:nvCxnSpPr>
        <p:spPr>
          <a:xfrm flipV="1">
            <a:off x="1333674" y="3820620"/>
            <a:ext cx="2070844" cy="3216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0" name="직선 화살표 연결선 89"/>
          <p:cNvCxnSpPr/>
          <p:nvPr/>
        </p:nvCxnSpPr>
        <p:spPr>
          <a:xfrm flipH="1">
            <a:off x="1333674" y="3882032"/>
            <a:ext cx="2070844" cy="3216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1" name="직선 화살표 연결선 90"/>
          <p:cNvCxnSpPr/>
          <p:nvPr/>
        </p:nvCxnSpPr>
        <p:spPr>
          <a:xfrm>
            <a:off x="3695949" y="3232654"/>
            <a:ext cx="0" cy="36866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2" name="Rectangle 34"/>
          <p:cNvSpPr>
            <a:spLocks noChangeArrowheads="1"/>
          </p:cNvSpPr>
          <p:nvPr/>
        </p:nvSpPr>
        <p:spPr bwMode="gray">
          <a:xfrm>
            <a:off x="2064517" y="2939374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소스코드 업로드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3" name="Rectangle 34"/>
          <p:cNvSpPr>
            <a:spLocks noChangeArrowheads="1"/>
          </p:cNvSpPr>
          <p:nvPr/>
        </p:nvSpPr>
        <p:spPr bwMode="gray">
          <a:xfrm>
            <a:off x="3432688" y="2410666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개발서</a:t>
            </a: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</a:t>
            </a:r>
          </a:p>
        </p:txBody>
      </p:sp>
      <p:sp>
        <p:nvSpPr>
          <p:cNvPr id="94" name="Rectangle 34"/>
          <p:cNvSpPr>
            <a:spLocks noChangeArrowheads="1"/>
          </p:cNvSpPr>
          <p:nvPr/>
        </p:nvSpPr>
        <p:spPr bwMode="gray">
          <a:xfrm>
            <a:off x="5663524" y="3782888"/>
            <a:ext cx="765223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형상관리서버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5" name="Rectangle 34"/>
          <p:cNvSpPr>
            <a:spLocks noChangeArrowheads="1"/>
          </p:cNvSpPr>
          <p:nvPr/>
        </p:nvSpPr>
        <p:spPr bwMode="gray">
          <a:xfrm>
            <a:off x="4102347" y="3781279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보안취약점</a:t>
            </a:r>
            <a:endParaRPr lang="en-US" altLang="ko-KR" sz="9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점검 도구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6" name="Rectangle 34"/>
          <p:cNvSpPr>
            <a:spLocks noChangeArrowheads="1"/>
          </p:cNvSpPr>
          <p:nvPr/>
        </p:nvSpPr>
        <p:spPr bwMode="gray">
          <a:xfrm>
            <a:off x="5727109" y="3272304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NO(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소스코드 이관</a:t>
            </a: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7" name="Rectangle 34"/>
          <p:cNvSpPr>
            <a:spLocks noChangeArrowheads="1"/>
          </p:cNvSpPr>
          <p:nvPr/>
        </p:nvSpPr>
        <p:spPr bwMode="gray">
          <a:xfrm>
            <a:off x="5375022" y="2384177"/>
            <a:ext cx="1134385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YES</a:t>
            </a:r>
          </a:p>
          <a:p>
            <a:pPr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반려 및 취약점 통보</a:t>
            </a: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8" name="Rectangle 34"/>
          <p:cNvSpPr>
            <a:spLocks noChangeArrowheads="1"/>
          </p:cNvSpPr>
          <p:nvPr/>
        </p:nvSpPr>
        <p:spPr bwMode="gray">
          <a:xfrm>
            <a:off x="1645884" y="3584965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취약점 진단</a:t>
            </a:r>
            <a:endParaRPr lang="en-US" altLang="ko-KR" sz="8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보안정책 설정</a:t>
            </a:r>
            <a:endParaRPr lang="ko-KR" altLang="en-US" sz="8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9" name="Rectangle 34"/>
          <p:cNvSpPr>
            <a:spLocks noChangeArrowheads="1"/>
          </p:cNvSpPr>
          <p:nvPr/>
        </p:nvSpPr>
        <p:spPr bwMode="gray">
          <a:xfrm>
            <a:off x="2328416" y="3986896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취약점 점검</a:t>
            </a:r>
            <a:endParaRPr lang="en-US" altLang="ko-KR" sz="8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결과 리포팅</a:t>
            </a:r>
            <a:endParaRPr lang="ko-KR" altLang="en-US" sz="8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4" name="Rectangle 34"/>
          <p:cNvSpPr>
            <a:spLocks noChangeArrowheads="1"/>
          </p:cNvSpPr>
          <p:nvPr/>
        </p:nvSpPr>
        <p:spPr bwMode="gray">
          <a:xfrm>
            <a:off x="3810280" y="3326446"/>
            <a:ext cx="554657" cy="20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보안점검 실시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639376" y="3826901"/>
            <a:ext cx="383477" cy="299214"/>
            <a:chOff x="3316513" y="3777238"/>
            <a:chExt cx="520969" cy="443612"/>
          </a:xfrm>
        </p:grpSpPr>
        <p:sp>
          <p:nvSpPr>
            <p:cNvPr id="141" name="Freeform 998"/>
            <p:cNvSpPr>
              <a:spLocks noEditPoints="1"/>
            </p:cNvSpPr>
            <p:nvPr/>
          </p:nvSpPr>
          <p:spPr bwMode="gray">
            <a:xfrm flipV="1">
              <a:off x="3477120" y="3860488"/>
              <a:ext cx="360362" cy="360362"/>
            </a:xfrm>
            <a:custGeom>
              <a:avLst/>
              <a:gdLst>
                <a:gd name="T0" fmla="*/ 25197 w 2274"/>
                <a:gd name="T1" fmla="*/ 25197 h 2274"/>
                <a:gd name="T2" fmla="*/ 25197 w 2274"/>
                <a:gd name="T3" fmla="*/ 25197 h 2274"/>
                <a:gd name="T4" fmla="*/ 25197 w 2274"/>
                <a:gd name="T5" fmla="*/ 25197 h 2274"/>
                <a:gd name="T6" fmla="*/ 25197 w 2274"/>
                <a:gd name="T7" fmla="*/ 25197 h 2274"/>
                <a:gd name="T8" fmla="*/ 25197 w 2274"/>
                <a:gd name="T9" fmla="*/ 25197 h 2274"/>
                <a:gd name="T10" fmla="*/ 25197 w 2274"/>
                <a:gd name="T11" fmla="*/ 25197 h 2274"/>
                <a:gd name="T12" fmla="*/ 25197 w 2274"/>
                <a:gd name="T13" fmla="*/ 25197 h 2274"/>
                <a:gd name="T14" fmla="*/ 25197 w 2274"/>
                <a:gd name="T15" fmla="*/ 25197 h 2274"/>
                <a:gd name="T16" fmla="*/ 25197 w 2274"/>
                <a:gd name="T17" fmla="*/ 25197 h 2274"/>
                <a:gd name="T18" fmla="*/ 25197 w 2274"/>
                <a:gd name="T19" fmla="*/ 25197 h 2274"/>
                <a:gd name="T20" fmla="*/ 25197 w 2274"/>
                <a:gd name="T21" fmla="*/ 25197 h 2274"/>
                <a:gd name="T22" fmla="*/ 25197 w 2274"/>
                <a:gd name="T23" fmla="*/ 25197 h 2274"/>
                <a:gd name="T24" fmla="*/ 25197 w 2274"/>
                <a:gd name="T25" fmla="*/ 25197 h 2274"/>
                <a:gd name="T26" fmla="*/ 25197 w 2274"/>
                <a:gd name="T27" fmla="*/ 25197 h 2274"/>
                <a:gd name="T28" fmla="*/ 25197 w 2274"/>
                <a:gd name="T29" fmla="*/ 25197 h 2274"/>
                <a:gd name="T30" fmla="*/ 25197 w 2274"/>
                <a:gd name="T31" fmla="*/ 25197 h 2274"/>
                <a:gd name="T32" fmla="*/ 25197 w 2274"/>
                <a:gd name="T33" fmla="*/ 25197 h 2274"/>
                <a:gd name="T34" fmla="*/ 25197 w 2274"/>
                <a:gd name="T35" fmla="*/ 25197 h 2274"/>
                <a:gd name="T36" fmla="*/ 25197 w 2274"/>
                <a:gd name="T37" fmla="*/ 25197 h 2274"/>
                <a:gd name="T38" fmla="*/ 25197 w 2274"/>
                <a:gd name="T39" fmla="*/ 25197 h 2274"/>
                <a:gd name="T40" fmla="*/ 25197 w 2274"/>
                <a:gd name="T41" fmla="*/ 25197 h 2274"/>
                <a:gd name="T42" fmla="*/ 25197 w 2274"/>
                <a:gd name="T43" fmla="*/ 25197 h 2274"/>
                <a:gd name="T44" fmla="*/ 25197 w 2274"/>
                <a:gd name="T45" fmla="*/ 25197 h 2274"/>
                <a:gd name="T46" fmla="*/ 25197 w 2274"/>
                <a:gd name="T47" fmla="*/ 25197 h 2274"/>
                <a:gd name="T48" fmla="*/ 25197 w 2274"/>
                <a:gd name="T49" fmla="*/ 25197 h 2274"/>
                <a:gd name="T50" fmla="*/ 25197 w 2274"/>
                <a:gd name="T51" fmla="*/ 25197 h 2274"/>
                <a:gd name="T52" fmla="*/ 25197 w 2274"/>
                <a:gd name="T53" fmla="*/ 25197 h 2274"/>
                <a:gd name="T54" fmla="*/ 25197 w 2274"/>
                <a:gd name="T55" fmla="*/ 25197 h 2274"/>
                <a:gd name="T56" fmla="*/ 25197 w 2274"/>
                <a:gd name="T57" fmla="*/ 25197 h 2274"/>
                <a:gd name="T58" fmla="*/ 25197 w 2274"/>
                <a:gd name="T59" fmla="*/ 25197 h 2274"/>
                <a:gd name="T60" fmla="*/ 25197 w 2274"/>
                <a:gd name="T61" fmla="*/ 25197 h 2274"/>
                <a:gd name="T62" fmla="*/ 25197 w 2274"/>
                <a:gd name="T63" fmla="*/ 25197 h 2274"/>
                <a:gd name="T64" fmla="*/ 25197 w 2274"/>
                <a:gd name="T65" fmla="*/ 25197 h 2274"/>
                <a:gd name="T66" fmla="*/ 25197 w 2274"/>
                <a:gd name="T67" fmla="*/ 25197 h 2274"/>
                <a:gd name="T68" fmla="*/ 25197 w 2274"/>
                <a:gd name="T69" fmla="*/ 25197 h 2274"/>
                <a:gd name="T70" fmla="*/ 25197 w 2274"/>
                <a:gd name="T71" fmla="*/ 25197 h 2274"/>
                <a:gd name="T72" fmla="*/ 25197 w 2274"/>
                <a:gd name="T73" fmla="*/ 25197 h 2274"/>
                <a:gd name="T74" fmla="*/ 25197 w 2274"/>
                <a:gd name="T75" fmla="*/ 25197 h 2274"/>
                <a:gd name="T76" fmla="*/ 25197 w 2274"/>
                <a:gd name="T77" fmla="*/ 25197 h 2274"/>
                <a:gd name="T78" fmla="*/ 25197 w 2274"/>
                <a:gd name="T79" fmla="*/ 25197 h 2274"/>
                <a:gd name="T80" fmla="*/ 25197 w 2274"/>
                <a:gd name="T81" fmla="*/ 25197 h 2274"/>
                <a:gd name="T82" fmla="*/ 25197 w 2274"/>
                <a:gd name="T83" fmla="*/ 25197 h 2274"/>
                <a:gd name="T84" fmla="*/ 25197 w 2274"/>
                <a:gd name="T85" fmla="*/ 25197 h 2274"/>
                <a:gd name="T86" fmla="*/ 25197 w 2274"/>
                <a:gd name="T87" fmla="*/ 25197 h 2274"/>
                <a:gd name="T88" fmla="*/ 25197 w 2274"/>
                <a:gd name="T89" fmla="*/ 25197 h 2274"/>
                <a:gd name="T90" fmla="*/ 25197 w 2274"/>
                <a:gd name="T91" fmla="*/ 25197 h 2274"/>
                <a:gd name="T92" fmla="*/ 25197 w 2274"/>
                <a:gd name="T93" fmla="*/ 25197 h 2274"/>
                <a:gd name="T94" fmla="*/ 25197 w 2274"/>
                <a:gd name="T95" fmla="*/ 25197 h 2274"/>
                <a:gd name="T96" fmla="*/ 25197 w 2274"/>
                <a:gd name="T97" fmla="*/ 25197 h 2274"/>
                <a:gd name="T98" fmla="*/ 25197 w 2274"/>
                <a:gd name="T99" fmla="*/ 25197 h 2274"/>
                <a:gd name="T100" fmla="*/ 25197 w 2274"/>
                <a:gd name="T101" fmla="*/ 25197 h 2274"/>
                <a:gd name="T102" fmla="*/ 25197 w 2274"/>
                <a:gd name="T103" fmla="*/ 25197 h 2274"/>
                <a:gd name="T104" fmla="*/ 25197 w 2274"/>
                <a:gd name="T105" fmla="*/ 25197 h 2274"/>
                <a:gd name="T106" fmla="*/ 25197 w 2274"/>
                <a:gd name="T107" fmla="*/ 25197 h 2274"/>
                <a:gd name="T108" fmla="*/ 25197 w 2274"/>
                <a:gd name="T109" fmla="*/ 25197 h 2274"/>
                <a:gd name="T110" fmla="*/ 25197 w 2274"/>
                <a:gd name="T111" fmla="*/ 25197 h 2274"/>
                <a:gd name="T112" fmla="*/ 25197 w 2274"/>
                <a:gd name="T113" fmla="*/ 25197 h 2274"/>
                <a:gd name="T114" fmla="*/ 25197 w 2274"/>
                <a:gd name="T115" fmla="*/ 25197 h 2274"/>
                <a:gd name="T116" fmla="*/ 25197 w 2274"/>
                <a:gd name="T117" fmla="*/ 25197 h 2274"/>
                <a:gd name="T118" fmla="*/ 25197 w 2274"/>
                <a:gd name="T119" fmla="*/ 25197 h 22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74"/>
                <a:gd name="T181" fmla="*/ 0 h 2274"/>
                <a:gd name="T182" fmla="*/ 2274 w 2274"/>
                <a:gd name="T183" fmla="*/ 2274 h 22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74" h="2274">
                  <a:moveTo>
                    <a:pt x="1138" y="638"/>
                  </a:moveTo>
                  <a:lnTo>
                    <a:pt x="1076" y="641"/>
                  </a:lnTo>
                  <a:lnTo>
                    <a:pt x="1017" y="652"/>
                  </a:lnTo>
                  <a:lnTo>
                    <a:pt x="961" y="671"/>
                  </a:lnTo>
                  <a:lnTo>
                    <a:pt x="909" y="693"/>
                  </a:lnTo>
                  <a:lnTo>
                    <a:pt x="858" y="723"/>
                  </a:lnTo>
                  <a:lnTo>
                    <a:pt x="813" y="758"/>
                  </a:lnTo>
                  <a:lnTo>
                    <a:pt x="771" y="799"/>
                  </a:lnTo>
                  <a:lnTo>
                    <a:pt x="734" y="842"/>
                  </a:lnTo>
                  <a:lnTo>
                    <a:pt x="704" y="891"/>
                  </a:lnTo>
                  <a:lnTo>
                    <a:pt x="678" y="943"/>
                  </a:lnTo>
                  <a:lnTo>
                    <a:pt x="661" y="988"/>
                  </a:lnTo>
                  <a:lnTo>
                    <a:pt x="649" y="1036"/>
                  </a:lnTo>
                  <a:lnTo>
                    <a:pt x="642" y="1085"/>
                  </a:lnTo>
                  <a:lnTo>
                    <a:pt x="639" y="1137"/>
                  </a:lnTo>
                  <a:lnTo>
                    <a:pt x="643" y="1198"/>
                  </a:lnTo>
                  <a:lnTo>
                    <a:pt x="653" y="1257"/>
                  </a:lnTo>
                  <a:lnTo>
                    <a:pt x="671" y="1313"/>
                  </a:lnTo>
                  <a:lnTo>
                    <a:pt x="694" y="1367"/>
                  </a:lnTo>
                  <a:lnTo>
                    <a:pt x="723" y="1416"/>
                  </a:lnTo>
                  <a:lnTo>
                    <a:pt x="758" y="1462"/>
                  </a:lnTo>
                  <a:lnTo>
                    <a:pt x="799" y="1503"/>
                  </a:lnTo>
                  <a:lnTo>
                    <a:pt x="843" y="1540"/>
                  </a:lnTo>
                  <a:lnTo>
                    <a:pt x="892" y="1571"/>
                  </a:lnTo>
                  <a:lnTo>
                    <a:pt x="944" y="1597"/>
                  </a:lnTo>
                  <a:lnTo>
                    <a:pt x="989" y="1614"/>
                  </a:lnTo>
                  <a:lnTo>
                    <a:pt x="1037" y="1625"/>
                  </a:lnTo>
                  <a:lnTo>
                    <a:pt x="1086" y="1634"/>
                  </a:lnTo>
                  <a:lnTo>
                    <a:pt x="1138" y="1637"/>
                  </a:lnTo>
                  <a:lnTo>
                    <a:pt x="1199" y="1632"/>
                  </a:lnTo>
                  <a:lnTo>
                    <a:pt x="1258" y="1621"/>
                  </a:lnTo>
                  <a:lnTo>
                    <a:pt x="1314" y="1604"/>
                  </a:lnTo>
                  <a:lnTo>
                    <a:pt x="1367" y="1580"/>
                  </a:lnTo>
                  <a:lnTo>
                    <a:pt x="1417" y="1551"/>
                  </a:lnTo>
                  <a:lnTo>
                    <a:pt x="1463" y="1516"/>
                  </a:lnTo>
                  <a:lnTo>
                    <a:pt x="1504" y="1476"/>
                  </a:lnTo>
                  <a:lnTo>
                    <a:pt x="1540" y="1431"/>
                  </a:lnTo>
                  <a:lnTo>
                    <a:pt x="1571" y="1384"/>
                  </a:lnTo>
                  <a:lnTo>
                    <a:pt x="1598" y="1331"/>
                  </a:lnTo>
                  <a:lnTo>
                    <a:pt x="1615" y="1285"/>
                  </a:lnTo>
                  <a:lnTo>
                    <a:pt x="1626" y="1237"/>
                  </a:lnTo>
                  <a:lnTo>
                    <a:pt x="1635" y="1188"/>
                  </a:lnTo>
                  <a:lnTo>
                    <a:pt x="1637" y="1137"/>
                  </a:lnTo>
                  <a:lnTo>
                    <a:pt x="1633" y="1076"/>
                  </a:lnTo>
                  <a:lnTo>
                    <a:pt x="1622" y="1017"/>
                  </a:lnTo>
                  <a:lnTo>
                    <a:pt x="1605" y="960"/>
                  </a:lnTo>
                  <a:lnTo>
                    <a:pt x="1581" y="908"/>
                  </a:lnTo>
                  <a:lnTo>
                    <a:pt x="1552" y="858"/>
                  </a:lnTo>
                  <a:lnTo>
                    <a:pt x="1516" y="813"/>
                  </a:lnTo>
                  <a:lnTo>
                    <a:pt x="1477" y="770"/>
                  </a:lnTo>
                  <a:lnTo>
                    <a:pt x="1432" y="734"/>
                  </a:lnTo>
                  <a:lnTo>
                    <a:pt x="1384" y="703"/>
                  </a:lnTo>
                  <a:lnTo>
                    <a:pt x="1332" y="678"/>
                  </a:lnTo>
                  <a:lnTo>
                    <a:pt x="1286" y="661"/>
                  </a:lnTo>
                  <a:lnTo>
                    <a:pt x="1238" y="648"/>
                  </a:lnTo>
                  <a:lnTo>
                    <a:pt x="1189" y="641"/>
                  </a:lnTo>
                  <a:lnTo>
                    <a:pt x="1138" y="638"/>
                  </a:lnTo>
                  <a:close/>
                  <a:moveTo>
                    <a:pt x="981" y="0"/>
                  </a:moveTo>
                  <a:lnTo>
                    <a:pt x="1296" y="0"/>
                  </a:lnTo>
                  <a:lnTo>
                    <a:pt x="1315" y="4"/>
                  </a:lnTo>
                  <a:lnTo>
                    <a:pt x="1334" y="15"/>
                  </a:lnTo>
                  <a:lnTo>
                    <a:pt x="1345" y="32"/>
                  </a:lnTo>
                  <a:lnTo>
                    <a:pt x="1349" y="53"/>
                  </a:lnTo>
                  <a:lnTo>
                    <a:pt x="1393" y="288"/>
                  </a:lnTo>
                  <a:lnTo>
                    <a:pt x="1449" y="308"/>
                  </a:lnTo>
                  <a:lnTo>
                    <a:pt x="1504" y="330"/>
                  </a:lnTo>
                  <a:lnTo>
                    <a:pt x="1557" y="357"/>
                  </a:lnTo>
                  <a:lnTo>
                    <a:pt x="1754" y="222"/>
                  </a:lnTo>
                  <a:lnTo>
                    <a:pt x="1768" y="212"/>
                  </a:lnTo>
                  <a:lnTo>
                    <a:pt x="1785" y="207"/>
                  </a:lnTo>
                  <a:lnTo>
                    <a:pt x="1801" y="207"/>
                  </a:lnTo>
                  <a:lnTo>
                    <a:pt x="1816" y="212"/>
                  </a:lnTo>
                  <a:lnTo>
                    <a:pt x="1830" y="222"/>
                  </a:lnTo>
                  <a:lnTo>
                    <a:pt x="2054" y="444"/>
                  </a:lnTo>
                  <a:lnTo>
                    <a:pt x="2064" y="458"/>
                  </a:lnTo>
                  <a:lnTo>
                    <a:pt x="2068" y="474"/>
                  </a:lnTo>
                  <a:lnTo>
                    <a:pt x="2068" y="491"/>
                  </a:lnTo>
                  <a:lnTo>
                    <a:pt x="2064" y="506"/>
                  </a:lnTo>
                  <a:lnTo>
                    <a:pt x="2054" y="520"/>
                  </a:lnTo>
                  <a:lnTo>
                    <a:pt x="1919" y="717"/>
                  </a:lnTo>
                  <a:lnTo>
                    <a:pt x="1937" y="755"/>
                  </a:lnTo>
                  <a:lnTo>
                    <a:pt x="1954" y="792"/>
                  </a:lnTo>
                  <a:lnTo>
                    <a:pt x="1971" y="837"/>
                  </a:lnTo>
                  <a:lnTo>
                    <a:pt x="1986" y="882"/>
                  </a:lnTo>
                  <a:lnTo>
                    <a:pt x="2221" y="927"/>
                  </a:lnTo>
                  <a:lnTo>
                    <a:pt x="2242" y="931"/>
                  </a:lnTo>
                  <a:lnTo>
                    <a:pt x="2259" y="942"/>
                  </a:lnTo>
                  <a:lnTo>
                    <a:pt x="2270" y="959"/>
                  </a:lnTo>
                  <a:lnTo>
                    <a:pt x="2274" y="980"/>
                  </a:lnTo>
                  <a:lnTo>
                    <a:pt x="2274" y="1295"/>
                  </a:lnTo>
                  <a:lnTo>
                    <a:pt x="2270" y="1315"/>
                  </a:lnTo>
                  <a:lnTo>
                    <a:pt x="2259" y="1333"/>
                  </a:lnTo>
                  <a:lnTo>
                    <a:pt x="2242" y="1344"/>
                  </a:lnTo>
                  <a:lnTo>
                    <a:pt x="2221" y="1348"/>
                  </a:lnTo>
                  <a:lnTo>
                    <a:pt x="1986" y="1392"/>
                  </a:lnTo>
                  <a:lnTo>
                    <a:pt x="1966" y="1448"/>
                  </a:lnTo>
                  <a:lnTo>
                    <a:pt x="1944" y="1503"/>
                  </a:lnTo>
                  <a:lnTo>
                    <a:pt x="1919" y="1556"/>
                  </a:lnTo>
                  <a:lnTo>
                    <a:pt x="2054" y="1753"/>
                  </a:lnTo>
                  <a:lnTo>
                    <a:pt x="2064" y="1767"/>
                  </a:lnTo>
                  <a:lnTo>
                    <a:pt x="2068" y="1784"/>
                  </a:lnTo>
                  <a:lnTo>
                    <a:pt x="2068" y="1800"/>
                  </a:lnTo>
                  <a:lnTo>
                    <a:pt x="2064" y="1815"/>
                  </a:lnTo>
                  <a:lnTo>
                    <a:pt x="2054" y="1829"/>
                  </a:lnTo>
                  <a:lnTo>
                    <a:pt x="1830" y="2053"/>
                  </a:lnTo>
                  <a:lnTo>
                    <a:pt x="1816" y="2063"/>
                  </a:lnTo>
                  <a:lnTo>
                    <a:pt x="1801" y="2067"/>
                  </a:lnTo>
                  <a:lnTo>
                    <a:pt x="1785" y="2067"/>
                  </a:lnTo>
                  <a:lnTo>
                    <a:pt x="1768" y="2063"/>
                  </a:lnTo>
                  <a:lnTo>
                    <a:pt x="1754" y="2053"/>
                  </a:lnTo>
                  <a:lnTo>
                    <a:pt x="1557" y="1918"/>
                  </a:lnTo>
                  <a:lnTo>
                    <a:pt x="1521" y="1936"/>
                  </a:lnTo>
                  <a:lnTo>
                    <a:pt x="1483" y="1953"/>
                  </a:lnTo>
                  <a:lnTo>
                    <a:pt x="1438" y="1970"/>
                  </a:lnTo>
                  <a:lnTo>
                    <a:pt x="1393" y="1985"/>
                  </a:lnTo>
                  <a:lnTo>
                    <a:pt x="1349" y="2220"/>
                  </a:lnTo>
                  <a:lnTo>
                    <a:pt x="1345" y="2241"/>
                  </a:lnTo>
                  <a:lnTo>
                    <a:pt x="1334" y="2258"/>
                  </a:lnTo>
                  <a:lnTo>
                    <a:pt x="1315" y="2269"/>
                  </a:lnTo>
                  <a:lnTo>
                    <a:pt x="1296" y="2274"/>
                  </a:lnTo>
                  <a:lnTo>
                    <a:pt x="981" y="2274"/>
                  </a:lnTo>
                  <a:lnTo>
                    <a:pt x="960" y="2269"/>
                  </a:lnTo>
                  <a:lnTo>
                    <a:pt x="943" y="2258"/>
                  </a:lnTo>
                  <a:lnTo>
                    <a:pt x="931" y="2241"/>
                  </a:lnTo>
                  <a:lnTo>
                    <a:pt x="927" y="2220"/>
                  </a:lnTo>
                  <a:lnTo>
                    <a:pt x="882" y="1985"/>
                  </a:lnTo>
                  <a:lnTo>
                    <a:pt x="826" y="1966"/>
                  </a:lnTo>
                  <a:lnTo>
                    <a:pt x="771" y="1943"/>
                  </a:lnTo>
                  <a:lnTo>
                    <a:pt x="718" y="1918"/>
                  </a:lnTo>
                  <a:lnTo>
                    <a:pt x="521" y="2053"/>
                  </a:lnTo>
                  <a:lnTo>
                    <a:pt x="507" y="2063"/>
                  </a:lnTo>
                  <a:lnTo>
                    <a:pt x="491" y="2067"/>
                  </a:lnTo>
                  <a:lnTo>
                    <a:pt x="474" y="2067"/>
                  </a:lnTo>
                  <a:lnTo>
                    <a:pt x="459" y="2063"/>
                  </a:lnTo>
                  <a:lnTo>
                    <a:pt x="445" y="2053"/>
                  </a:lnTo>
                  <a:lnTo>
                    <a:pt x="223" y="1829"/>
                  </a:lnTo>
                  <a:lnTo>
                    <a:pt x="213" y="1815"/>
                  </a:lnTo>
                  <a:lnTo>
                    <a:pt x="207" y="1800"/>
                  </a:lnTo>
                  <a:lnTo>
                    <a:pt x="207" y="1784"/>
                  </a:lnTo>
                  <a:lnTo>
                    <a:pt x="213" y="1767"/>
                  </a:lnTo>
                  <a:lnTo>
                    <a:pt x="223" y="1753"/>
                  </a:lnTo>
                  <a:lnTo>
                    <a:pt x="358" y="1556"/>
                  </a:lnTo>
                  <a:lnTo>
                    <a:pt x="338" y="1520"/>
                  </a:lnTo>
                  <a:lnTo>
                    <a:pt x="321" y="1482"/>
                  </a:lnTo>
                  <a:lnTo>
                    <a:pt x="304" y="1437"/>
                  </a:lnTo>
                  <a:lnTo>
                    <a:pt x="289" y="1392"/>
                  </a:lnTo>
                  <a:lnTo>
                    <a:pt x="54" y="1348"/>
                  </a:lnTo>
                  <a:lnTo>
                    <a:pt x="33" y="1344"/>
                  </a:lnTo>
                  <a:lnTo>
                    <a:pt x="16" y="1333"/>
                  </a:lnTo>
                  <a:lnTo>
                    <a:pt x="5" y="1315"/>
                  </a:lnTo>
                  <a:lnTo>
                    <a:pt x="0" y="1295"/>
                  </a:lnTo>
                  <a:lnTo>
                    <a:pt x="0" y="980"/>
                  </a:lnTo>
                  <a:lnTo>
                    <a:pt x="5" y="959"/>
                  </a:lnTo>
                  <a:lnTo>
                    <a:pt x="16" y="942"/>
                  </a:lnTo>
                  <a:lnTo>
                    <a:pt x="33" y="931"/>
                  </a:lnTo>
                  <a:lnTo>
                    <a:pt x="54" y="927"/>
                  </a:lnTo>
                  <a:lnTo>
                    <a:pt x="289" y="882"/>
                  </a:lnTo>
                  <a:lnTo>
                    <a:pt x="308" y="825"/>
                  </a:lnTo>
                  <a:lnTo>
                    <a:pt x="331" y="770"/>
                  </a:lnTo>
                  <a:lnTo>
                    <a:pt x="358" y="717"/>
                  </a:lnTo>
                  <a:lnTo>
                    <a:pt x="223" y="520"/>
                  </a:lnTo>
                  <a:lnTo>
                    <a:pt x="213" y="506"/>
                  </a:lnTo>
                  <a:lnTo>
                    <a:pt x="207" y="491"/>
                  </a:lnTo>
                  <a:lnTo>
                    <a:pt x="207" y="474"/>
                  </a:lnTo>
                  <a:lnTo>
                    <a:pt x="213" y="458"/>
                  </a:lnTo>
                  <a:lnTo>
                    <a:pt x="223" y="444"/>
                  </a:lnTo>
                  <a:lnTo>
                    <a:pt x="445" y="222"/>
                  </a:lnTo>
                  <a:lnTo>
                    <a:pt x="459" y="212"/>
                  </a:lnTo>
                  <a:lnTo>
                    <a:pt x="474" y="207"/>
                  </a:lnTo>
                  <a:lnTo>
                    <a:pt x="491" y="207"/>
                  </a:lnTo>
                  <a:lnTo>
                    <a:pt x="507" y="212"/>
                  </a:lnTo>
                  <a:lnTo>
                    <a:pt x="521" y="222"/>
                  </a:lnTo>
                  <a:lnTo>
                    <a:pt x="718" y="357"/>
                  </a:lnTo>
                  <a:lnTo>
                    <a:pt x="756" y="337"/>
                  </a:lnTo>
                  <a:lnTo>
                    <a:pt x="792" y="321"/>
                  </a:lnTo>
                  <a:lnTo>
                    <a:pt x="837" y="304"/>
                  </a:lnTo>
                  <a:lnTo>
                    <a:pt x="882" y="288"/>
                  </a:lnTo>
                  <a:lnTo>
                    <a:pt x="927" y="53"/>
                  </a:lnTo>
                  <a:lnTo>
                    <a:pt x="931" y="32"/>
                  </a:lnTo>
                  <a:lnTo>
                    <a:pt x="943" y="15"/>
                  </a:lnTo>
                  <a:lnTo>
                    <a:pt x="960" y="4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lIns="0" tIns="0" rIns="0" bIns="108000" anchor="b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2" name="Freeform 999"/>
            <p:cNvSpPr>
              <a:spLocks noEditPoints="1"/>
            </p:cNvSpPr>
            <p:nvPr/>
          </p:nvSpPr>
          <p:spPr bwMode="gray">
            <a:xfrm flipV="1">
              <a:off x="3316513" y="3777238"/>
              <a:ext cx="222250" cy="222251"/>
            </a:xfrm>
            <a:custGeom>
              <a:avLst/>
              <a:gdLst>
                <a:gd name="T0" fmla="*/ 0 w 1407"/>
                <a:gd name="T1" fmla="*/ 25134 h 1406"/>
                <a:gd name="T2" fmla="*/ 0 w 1407"/>
                <a:gd name="T3" fmla="*/ 25134 h 1406"/>
                <a:gd name="T4" fmla="*/ 0 w 1407"/>
                <a:gd name="T5" fmla="*/ 25134 h 1406"/>
                <a:gd name="T6" fmla="*/ 0 w 1407"/>
                <a:gd name="T7" fmla="*/ 25134 h 1406"/>
                <a:gd name="T8" fmla="*/ 0 w 1407"/>
                <a:gd name="T9" fmla="*/ 25134 h 1406"/>
                <a:gd name="T10" fmla="*/ 0 w 1407"/>
                <a:gd name="T11" fmla="*/ 25134 h 1406"/>
                <a:gd name="T12" fmla="*/ 0 w 1407"/>
                <a:gd name="T13" fmla="*/ 25134 h 1406"/>
                <a:gd name="T14" fmla="*/ 0 w 1407"/>
                <a:gd name="T15" fmla="*/ 25134 h 1406"/>
                <a:gd name="T16" fmla="*/ 0 w 1407"/>
                <a:gd name="T17" fmla="*/ 25134 h 1406"/>
                <a:gd name="T18" fmla="*/ 0 w 1407"/>
                <a:gd name="T19" fmla="*/ 25134 h 1406"/>
                <a:gd name="T20" fmla="*/ 0 w 1407"/>
                <a:gd name="T21" fmla="*/ 25134 h 1406"/>
                <a:gd name="T22" fmla="*/ 0 w 1407"/>
                <a:gd name="T23" fmla="*/ 25134 h 1406"/>
                <a:gd name="T24" fmla="*/ 0 w 1407"/>
                <a:gd name="T25" fmla="*/ 25134 h 1406"/>
                <a:gd name="T26" fmla="*/ 0 w 1407"/>
                <a:gd name="T27" fmla="*/ 25134 h 1406"/>
                <a:gd name="T28" fmla="*/ 0 w 1407"/>
                <a:gd name="T29" fmla="*/ 25134 h 1406"/>
                <a:gd name="T30" fmla="*/ 0 w 1407"/>
                <a:gd name="T31" fmla="*/ 25134 h 1406"/>
                <a:gd name="T32" fmla="*/ 0 w 1407"/>
                <a:gd name="T33" fmla="*/ 25134 h 1406"/>
                <a:gd name="T34" fmla="*/ 0 w 1407"/>
                <a:gd name="T35" fmla="*/ 25134 h 1406"/>
                <a:gd name="T36" fmla="*/ 0 w 1407"/>
                <a:gd name="T37" fmla="*/ 25134 h 1406"/>
                <a:gd name="T38" fmla="*/ 0 w 1407"/>
                <a:gd name="T39" fmla="*/ 25134 h 1406"/>
                <a:gd name="T40" fmla="*/ 0 w 1407"/>
                <a:gd name="T41" fmla="*/ 25134 h 1406"/>
                <a:gd name="T42" fmla="*/ 0 w 1407"/>
                <a:gd name="T43" fmla="*/ 25134 h 1406"/>
                <a:gd name="T44" fmla="*/ 0 w 1407"/>
                <a:gd name="T45" fmla="*/ 25134 h 1406"/>
                <a:gd name="T46" fmla="*/ 0 w 1407"/>
                <a:gd name="T47" fmla="*/ 25134 h 1406"/>
                <a:gd name="T48" fmla="*/ 0 w 1407"/>
                <a:gd name="T49" fmla="*/ 25134 h 1406"/>
                <a:gd name="T50" fmla="*/ 0 w 1407"/>
                <a:gd name="T51" fmla="*/ 25134 h 1406"/>
                <a:gd name="T52" fmla="*/ 0 w 1407"/>
                <a:gd name="T53" fmla="*/ 25134 h 1406"/>
                <a:gd name="T54" fmla="*/ 0 w 1407"/>
                <a:gd name="T55" fmla="*/ 25134 h 1406"/>
                <a:gd name="T56" fmla="*/ 0 w 1407"/>
                <a:gd name="T57" fmla="*/ 25134 h 1406"/>
                <a:gd name="T58" fmla="*/ 0 w 1407"/>
                <a:gd name="T59" fmla="*/ 25134 h 1406"/>
                <a:gd name="T60" fmla="*/ 0 w 1407"/>
                <a:gd name="T61" fmla="*/ 25134 h 1406"/>
                <a:gd name="T62" fmla="*/ 0 w 1407"/>
                <a:gd name="T63" fmla="*/ 25134 h 1406"/>
                <a:gd name="T64" fmla="*/ 0 w 1407"/>
                <a:gd name="T65" fmla="*/ 25134 h 1406"/>
                <a:gd name="T66" fmla="*/ 0 w 1407"/>
                <a:gd name="T67" fmla="*/ 25134 h 1406"/>
                <a:gd name="T68" fmla="*/ 0 w 1407"/>
                <a:gd name="T69" fmla="*/ 25134 h 1406"/>
                <a:gd name="T70" fmla="*/ 0 w 1407"/>
                <a:gd name="T71" fmla="*/ 25134 h 1406"/>
                <a:gd name="T72" fmla="*/ 0 w 1407"/>
                <a:gd name="T73" fmla="*/ 25134 h 1406"/>
                <a:gd name="T74" fmla="*/ 0 w 1407"/>
                <a:gd name="T75" fmla="*/ 25134 h 1406"/>
                <a:gd name="T76" fmla="*/ 0 w 1407"/>
                <a:gd name="T77" fmla="*/ 25134 h 1406"/>
                <a:gd name="T78" fmla="*/ 0 w 1407"/>
                <a:gd name="T79" fmla="*/ 25134 h 1406"/>
                <a:gd name="T80" fmla="*/ 0 w 1407"/>
                <a:gd name="T81" fmla="*/ 25134 h 1406"/>
                <a:gd name="T82" fmla="*/ 0 w 1407"/>
                <a:gd name="T83" fmla="*/ 25134 h 1406"/>
                <a:gd name="T84" fmla="*/ 0 w 1407"/>
                <a:gd name="T85" fmla="*/ 25134 h 1406"/>
                <a:gd name="T86" fmla="*/ 0 w 1407"/>
                <a:gd name="T87" fmla="*/ 25134 h 1406"/>
                <a:gd name="T88" fmla="*/ 0 w 1407"/>
                <a:gd name="T89" fmla="*/ 25134 h 1406"/>
                <a:gd name="T90" fmla="*/ 0 w 1407"/>
                <a:gd name="T91" fmla="*/ 25134 h 1406"/>
                <a:gd name="T92" fmla="*/ 0 w 1407"/>
                <a:gd name="T93" fmla="*/ 25134 h 1406"/>
                <a:gd name="T94" fmla="*/ 0 w 1407"/>
                <a:gd name="T95" fmla="*/ 25134 h 1406"/>
                <a:gd name="T96" fmla="*/ 0 w 1407"/>
                <a:gd name="T97" fmla="*/ 25134 h 1406"/>
                <a:gd name="T98" fmla="*/ 0 w 1407"/>
                <a:gd name="T99" fmla="*/ 0 h 14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407"/>
                <a:gd name="T151" fmla="*/ 0 h 1406"/>
                <a:gd name="T152" fmla="*/ 1407 w 1407"/>
                <a:gd name="T153" fmla="*/ 1406 h 14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407" h="1406">
                  <a:moveTo>
                    <a:pt x="704" y="395"/>
                  </a:moveTo>
                  <a:lnTo>
                    <a:pt x="656" y="398"/>
                  </a:lnTo>
                  <a:lnTo>
                    <a:pt x="612" y="408"/>
                  </a:lnTo>
                  <a:lnTo>
                    <a:pt x="570" y="425"/>
                  </a:lnTo>
                  <a:lnTo>
                    <a:pt x="531" y="447"/>
                  </a:lnTo>
                  <a:lnTo>
                    <a:pt x="495" y="475"/>
                  </a:lnTo>
                  <a:lnTo>
                    <a:pt x="466" y="506"/>
                  </a:lnTo>
                  <a:lnTo>
                    <a:pt x="439" y="543"/>
                  </a:lnTo>
                  <a:lnTo>
                    <a:pt x="420" y="584"/>
                  </a:lnTo>
                  <a:lnTo>
                    <a:pt x="405" y="622"/>
                  </a:lnTo>
                  <a:lnTo>
                    <a:pt x="398" y="661"/>
                  </a:lnTo>
                  <a:lnTo>
                    <a:pt x="396" y="703"/>
                  </a:lnTo>
                  <a:lnTo>
                    <a:pt x="398" y="751"/>
                  </a:lnTo>
                  <a:lnTo>
                    <a:pt x="408" y="794"/>
                  </a:lnTo>
                  <a:lnTo>
                    <a:pt x="425" y="837"/>
                  </a:lnTo>
                  <a:lnTo>
                    <a:pt x="448" y="876"/>
                  </a:lnTo>
                  <a:lnTo>
                    <a:pt x="474" y="910"/>
                  </a:lnTo>
                  <a:lnTo>
                    <a:pt x="507" y="941"/>
                  </a:lnTo>
                  <a:lnTo>
                    <a:pt x="543" y="967"/>
                  </a:lnTo>
                  <a:lnTo>
                    <a:pt x="584" y="987"/>
                  </a:lnTo>
                  <a:lnTo>
                    <a:pt x="622" y="1001"/>
                  </a:lnTo>
                  <a:lnTo>
                    <a:pt x="661" y="1008"/>
                  </a:lnTo>
                  <a:lnTo>
                    <a:pt x="704" y="1011"/>
                  </a:lnTo>
                  <a:lnTo>
                    <a:pt x="750" y="1008"/>
                  </a:lnTo>
                  <a:lnTo>
                    <a:pt x="795" y="998"/>
                  </a:lnTo>
                  <a:lnTo>
                    <a:pt x="837" y="981"/>
                  </a:lnTo>
                  <a:lnTo>
                    <a:pt x="875" y="959"/>
                  </a:lnTo>
                  <a:lnTo>
                    <a:pt x="910" y="931"/>
                  </a:lnTo>
                  <a:lnTo>
                    <a:pt x="941" y="900"/>
                  </a:lnTo>
                  <a:lnTo>
                    <a:pt x="968" y="863"/>
                  </a:lnTo>
                  <a:lnTo>
                    <a:pt x="988" y="823"/>
                  </a:lnTo>
                  <a:lnTo>
                    <a:pt x="1000" y="785"/>
                  </a:lnTo>
                  <a:lnTo>
                    <a:pt x="1009" y="745"/>
                  </a:lnTo>
                  <a:lnTo>
                    <a:pt x="1012" y="703"/>
                  </a:lnTo>
                  <a:lnTo>
                    <a:pt x="1009" y="655"/>
                  </a:lnTo>
                  <a:lnTo>
                    <a:pt x="998" y="612"/>
                  </a:lnTo>
                  <a:lnTo>
                    <a:pt x="982" y="569"/>
                  </a:lnTo>
                  <a:lnTo>
                    <a:pt x="960" y="530"/>
                  </a:lnTo>
                  <a:lnTo>
                    <a:pt x="931" y="495"/>
                  </a:lnTo>
                  <a:lnTo>
                    <a:pt x="899" y="465"/>
                  </a:lnTo>
                  <a:lnTo>
                    <a:pt x="864" y="439"/>
                  </a:lnTo>
                  <a:lnTo>
                    <a:pt x="823" y="419"/>
                  </a:lnTo>
                  <a:lnTo>
                    <a:pt x="785" y="405"/>
                  </a:lnTo>
                  <a:lnTo>
                    <a:pt x="746" y="398"/>
                  </a:lnTo>
                  <a:lnTo>
                    <a:pt x="704" y="395"/>
                  </a:lnTo>
                  <a:close/>
                  <a:moveTo>
                    <a:pt x="607" y="0"/>
                  </a:moveTo>
                  <a:lnTo>
                    <a:pt x="801" y="0"/>
                  </a:lnTo>
                  <a:lnTo>
                    <a:pt x="813" y="3"/>
                  </a:lnTo>
                  <a:lnTo>
                    <a:pt x="825" y="10"/>
                  </a:lnTo>
                  <a:lnTo>
                    <a:pt x="832" y="20"/>
                  </a:lnTo>
                  <a:lnTo>
                    <a:pt x="834" y="34"/>
                  </a:lnTo>
                  <a:lnTo>
                    <a:pt x="861" y="179"/>
                  </a:lnTo>
                  <a:lnTo>
                    <a:pt x="913" y="197"/>
                  </a:lnTo>
                  <a:lnTo>
                    <a:pt x="962" y="221"/>
                  </a:lnTo>
                  <a:lnTo>
                    <a:pt x="1085" y="138"/>
                  </a:lnTo>
                  <a:lnTo>
                    <a:pt x="1096" y="129"/>
                  </a:lnTo>
                  <a:lnTo>
                    <a:pt x="1109" y="128"/>
                  </a:lnTo>
                  <a:lnTo>
                    <a:pt x="1121" y="129"/>
                  </a:lnTo>
                  <a:lnTo>
                    <a:pt x="1131" y="138"/>
                  </a:lnTo>
                  <a:lnTo>
                    <a:pt x="1269" y="274"/>
                  </a:lnTo>
                  <a:lnTo>
                    <a:pt x="1276" y="285"/>
                  </a:lnTo>
                  <a:lnTo>
                    <a:pt x="1279" y="298"/>
                  </a:lnTo>
                  <a:lnTo>
                    <a:pt x="1276" y="311"/>
                  </a:lnTo>
                  <a:lnTo>
                    <a:pt x="1269" y="322"/>
                  </a:lnTo>
                  <a:lnTo>
                    <a:pt x="1186" y="444"/>
                  </a:lnTo>
                  <a:lnTo>
                    <a:pt x="1208" y="489"/>
                  </a:lnTo>
                  <a:lnTo>
                    <a:pt x="1228" y="546"/>
                  </a:lnTo>
                  <a:lnTo>
                    <a:pt x="1373" y="572"/>
                  </a:lnTo>
                  <a:lnTo>
                    <a:pt x="1386" y="575"/>
                  </a:lnTo>
                  <a:lnTo>
                    <a:pt x="1397" y="582"/>
                  </a:lnTo>
                  <a:lnTo>
                    <a:pt x="1404" y="593"/>
                  </a:lnTo>
                  <a:lnTo>
                    <a:pt x="1407" y="606"/>
                  </a:lnTo>
                  <a:lnTo>
                    <a:pt x="1407" y="800"/>
                  </a:lnTo>
                  <a:lnTo>
                    <a:pt x="1404" y="813"/>
                  </a:lnTo>
                  <a:lnTo>
                    <a:pt x="1397" y="824"/>
                  </a:lnTo>
                  <a:lnTo>
                    <a:pt x="1386" y="831"/>
                  </a:lnTo>
                  <a:lnTo>
                    <a:pt x="1373" y="834"/>
                  </a:lnTo>
                  <a:lnTo>
                    <a:pt x="1228" y="861"/>
                  </a:lnTo>
                  <a:lnTo>
                    <a:pt x="1210" y="913"/>
                  </a:lnTo>
                  <a:lnTo>
                    <a:pt x="1186" y="962"/>
                  </a:lnTo>
                  <a:lnTo>
                    <a:pt x="1269" y="1084"/>
                  </a:lnTo>
                  <a:lnTo>
                    <a:pt x="1276" y="1095"/>
                  </a:lnTo>
                  <a:lnTo>
                    <a:pt x="1279" y="1108"/>
                  </a:lnTo>
                  <a:lnTo>
                    <a:pt x="1276" y="1121"/>
                  </a:lnTo>
                  <a:lnTo>
                    <a:pt x="1269" y="1132"/>
                  </a:lnTo>
                  <a:lnTo>
                    <a:pt x="1131" y="1268"/>
                  </a:lnTo>
                  <a:lnTo>
                    <a:pt x="1121" y="1277"/>
                  </a:lnTo>
                  <a:lnTo>
                    <a:pt x="1109" y="1278"/>
                  </a:lnTo>
                  <a:lnTo>
                    <a:pt x="1096" y="1277"/>
                  </a:lnTo>
                  <a:lnTo>
                    <a:pt x="1085" y="1268"/>
                  </a:lnTo>
                  <a:lnTo>
                    <a:pt x="962" y="1185"/>
                  </a:lnTo>
                  <a:lnTo>
                    <a:pt x="917" y="1208"/>
                  </a:lnTo>
                  <a:lnTo>
                    <a:pt x="861" y="1228"/>
                  </a:lnTo>
                  <a:lnTo>
                    <a:pt x="834" y="1372"/>
                  </a:lnTo>
                  <a:lnTo>
                    <a:pt x="832" y="1385"/>
                  </a:lnTo>
                  <a:lnTo>
                    <a:pt x="825" y="1396"/>
                  </a:lnTo>
                  <a:lnTo>
                    <a:pt x="813" y="1403"/>
                  </a:lnTo>
                  <a:lnTo>
                    <a:pt x="801" y="1406"/>
                  </a:lnTo>
                  <a:lnTo>
                    <a:pt x="607" y="1406"/>
                  </a:lnTo>
                  <a:lnTo>
                    <a:pt x="594" y="1403"/>
                  </a:lnTo>
                  <a:lnTo>
                    <a:pt x="583" y="1396"/>
                  </a:lnTo>
                  <a:lnTo>
                    <a:pt x="576" y="1385"/>
                  </a:lnTo>
                  <a:lnTo>
                    <a:pt x="573" y="1372"/>
                  </a:lnTo>
                  <a:lnTo>
                    <a:pt x="546" y="1228"/>
                  </a:lnTo>
                  <a:lnTo>
                    <a:pt x="494" y="1209"/>
                  </a:lnTo>
                  <a:lnTo>
                    <a:pt x="445" y="1185"/>
                  </a:lnTo>
                  <a:lnTo>
                    <a:pt x="322" y="1268"/>
                  </a:lnTo>
                  <a:lnTo>
                    <a:pt x="311" y="1277"/>
                  </a:lnTo>
                  <a:lnTo>
                    <a:pt x="299" y="1278"/>
                  </a:lnTo>
                  <a:lnTo>
                    <a:pt x="286" y="1277"/>
                  </a:lnTo>
                  <a:lnTo>
                    <a:pt x="275" y="1268"/>
                  </a:lnTo>
                  <a:lnTo>
                    <a:pt x="137" y="1132"/>
                  </a:lnTo>
                  <a:lnTo>
                    <a:pt x="130" y="1121"/>
                  </a:lnTo>
                  <a:lnTo>
                    <a:pt x="128" y="1108"/>
                  </a:lnTo>
                  <a:lnTo>
                    <a:pt x="130" y="1095"/>
                  </a:lnTo>
                  <a:lnTo>
                    <a:pt x="137" y="1084"/>
                  </a:lnTo>
                  <a:lnTo>
                    <a:pt x="221" y="962"/>
                  </a:lnTo>
                  <a:lnTo>
                    <a:pt x="199" y="917"/>
                  </a:lnTo>
                  <a:lnTo>
                    <a:pt x="179" y="861"/>
                  </a:lnTo>
                  <a:lnTo>
                    <a:pt x="34" y="834"/>
                  </a:lnTo>
                  <a:lnTo>
                    <a:pt x="20" y="831"/>
                  </a:lnTo>
                  <a:lnTo>
                    <a:pt x="10" y="824"/>
                  </a:lnTo>
                  <a:lnTo>
                    <a:pt x="3" y="813"/>
                  </a:lnTo>
                  <a:lnTo>
                    <a:pt x="0" y="800"/>
                  </a:lnTo>
                  <a:lnTo>
                    <a:pt x="0" y="606"/>
                  </a:lnTo>
                  <a:lnTo>
                    <a:pt x="3" y="593"/>
                  </a:lnTo>
                  <a:lnTo>
                    <a:pt x="10" y="582"/>
                  </a:lnTo>
                  <a:lnTo>
                    <a:pt x="20" y="575"/>
                  </a:lnTo>
                  <a:lnTo>
                    <a:pt x="34" y="572"/>
                  </a:lnTo>
                  <a:lnTo>
                    <a:pt x="179" y="546"/>
                  </a:lnTo>
                  <a:lnTo>
                    <a:pt x="197" y="494"/>
                  </a:lnTo>
                  <a:lnTo>
                    <a:pt x="221" y="444"/>
                  </a:lnTo>
                  <a:lnTo>
                    <a:pt x="137" y="322"/>
                  </a:lnTo>
                  <a:lnTo>
                    <a:pt x="130" y="311"/>
                  </a:lnTo>
                  <a:lnTo>
                    <a:pt x="128" y="298"/>
                  </a:lnTo>
                  <a:lnTo>
                    <a:pt x="130" y="285"/>
                  </a:lnTo>
                  <a:lnTo>
                    <a:pt x="137" y="274"/>
                  </a:lnTo>
                  <a:lnTo>
                    <a:pt x="275" y="138"/>
                  </a:lnTo>
                  <a:lnTo>
                    <a:pt x="286" y="129"/>
                  </a:lnTo>
                  <a:lnTo>
                    <a:pt x="299" y="128"/>
                  </a:lnTo>
                  <a:lnTo>
                    <a:pt x="311" y="129"/>
                  </a:lnTo>
                  <a:lnTo>
                    <a:pt x="322" y="138"/>
                  </a:lnTo>
                  <a:lnTo>
                    <a:pt x="445" y="221"/>
                  </a:lnTo>
                  <a:lnTo>
                    <a:pt x="490" y="198"/>
                  </a:lnTo>
                  <a:lnTo>
                    <a:pt x="546" y="179"/>
                  </a:lnTo>
                  <a:lnTo>
                    <a:pt x="573" y="34"/>
                  </a:lnTo>
                  <a:lnTo>
                    <a:pt x="576" y="20"/>
                  </a:lnTo>
                  <a:lnTo>
                    <a:pt x="583" y="10"/>
                  </a:lnTo>
                  <a:lnTo>
                    <a:pt x="594" y="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lIns="0" tIns="0" rIns="0" bIns="108000" anchor="b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465318" y="4287029"/>
            <a:ext cx="6099311" cy="1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</a:ln>
          <a:effectLst/>
        </p:spPr>
      </p:cxnSp>
      <p:sp>
        <p:nvSpPr>
          <p:cNvPr id="52" name="Rectangle 34"/>
          <p:cNvSpPr>
            <a:spLocks noChangeArrowheads="1"/>
          </p:cNvSpPr>
          <p:nvPr/>
        </p:nvSpPr>
        <p:spPr bwMode="gray">
          <a:xfrm>
            <a:off x="402892" y="4287029"/>
            <a:ext cx="1186564" cy="209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10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Code Inspection</a:t>
            </a:r>
            <a:endParaRPr lang="ko-KR" altLang="en-US" sz="10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0" name="Rectangle 37"/>
          <p:cNvSpPr>
            <a:spLocks noChangeArrowheads="1"/>
          </p:cNvSpPr>
          <p:nvPr/>
        </p:nvSpPr>
        <p:spPr bwMode="gray">
          <a:xfrm>
            <a:off x="588199" y="4483056"/>
            <a:ext cx="2131111" cy="182767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1" name="Rectangle 37"/>
          <p:cNvSpPr>
            <a:spLocks noChangeArrowheads="1"/>
          </p:cNvSpPr>
          <p:nvPr/>
        </p:nvSpPr>
        <p:spPr bwMode="gray">
          <a:xfrm>
            <a:off x="2821925" y="4487087"/>
            <a:ext cx="3672625" cy="182767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000000">
                <a:lumMod val="50000"/>
                <a:lumOff val="50000"/>
              </a:srgb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2" name="Rectangle 34"/>
          <p:cNvSpPr>
            <a:spLocks noChangeArrowheads="1"/>
          </p:cNvSpPr>
          <p:nvPr/>
        </p:nvSpPr>
        <p:spPr bwMode="gray">
          <a:xfrm>
            <a:off x="595951" y="4496377"/>
            <a:ext cx="2123359" cy="209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  개발 </a:t>
            </a:r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IDC 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수행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3" name="Rectangle 34"/>
          <p:cNvSpPr>
            <a:spLocks noChangeArrowheads="1"/>
          </p:cNvSpPr>
          <p:nvPr/>
        </p:nvSpPr>
        <p:spPr bwMode="gray">
          <a:xfrm>
            <a:off x="2820441" y="4496377"/>
            <a:ext cx="3674109" cy="209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Build &amp; Deploy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서버에서 수행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4" name="Rectangle 34"/>
          <p:cNvSpPr>
            <a:spLocks noChangeArrowheads="1"/>
          </p:cNvSpPr>
          <p:nvPr/>
        </p:nvSpPr>
        <p:spPr bwMode="gray">
          <a:xfrm>
            <a:off x="706770" y="4732045"/>
            <a:ext cx="1935021" cy="209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로컬 </a:t>
            </a:r>
            <a:r>
              <a:rPr lang="en-US" altLang="ko-KR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PC</a:t>
            </a:r>
            <a:endParaRPr lang="ko-KR" altLang="en-US" sz="8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807108" y="5817240"/>
            <a:ext cx="940554" cy="217618"/>
          </a:xfrm>
          <a:prstGeom prst="roundRect">
            <a:avLst/>
          </a:prstGeom>
          <a:solidFill>
            <a:srgbClr val="FFFFFF">
              <a:lumMod val="50000"/>
            </a:srgbClr>
          </a:solidFill>
          <a:ln w="9525" cap="flat" cmpd="sng">
            <a:solidFill>
              <a:srgbClr val="7C8E9C"/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Eclipse IDE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876195" y="5333770"/>
            <a:ext cx="582550" cy="683803"/>
            <a:chOff x="1825773" y="5279884"/>
            <a:chExt cx="567550" cy="446064"/>
          </a:xfrm>
        </p:grpSpPr>
        <p:sp>
          <p:nvSpPr>
            <p:cNvPr id="107" name="원통 106"/>
            <p:cNvSpPr/>
            <p:nvPr/>
          </p:nvSpPr>
          <p:spPr bwMode="auto">
            <a:xfrm>
              <a:off x="1825773" y="5279884"/>
              <a:ext cx="567550" cy="417633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9525" cap="flat" cmpd="sng">
              <a:solidFill>
                <a:srgbClr val="FFFFFF">
                  <a:lumMod val="65000"/>
                </a:srgbClr>
              </a:solidFill>
              <a:prstDash val="solid"/>
              <a:round/>
              <a:headEnd/>
              <a:tailEnd/>
            </a:ln>
          </p:spPr>
          <p:txBody>
            <a:bodyPr wrap="none" l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8" name="Rectangle 34"/>
            <p:cNvSpPr>
              <a:spLocks noChangeArrowheads="1"/>
            </p:cNvSpPr>
            <p:nvPr/>
          </p:nvSpPr>
          <p:spPr bwMode="gray">
            <a:xfrm>
              <a:off x="1853083" y="5338448"/>
              <a:ext cx="536126" cy="387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소스코드</a:t>
              </a:r>
            </a:p>
          </p:txBody>
        </p:sp>
      </p:grpSp>
      <p:cxnSp>
        <p:nvCxnSpPr>
          <p:cNvPr id="109" name="꺾인 연결선 108"/>
          <p:cNvCxnSpPr>
            <a:stCxn id="105" idx="0"/>
            <a:endCxn id="107" idx="1"/>
          </p:cNvCxnSpPr>
          <p:nvPr/>
        </p:nvCxnSpPr>
        <p:spPr>
          <a:xfrm rot="5400000" flipH="1" flipV="1">
            <a:off x="1480693" y="5130463"/>
            <a:ext cx="483470" cy="890085"/>
          </a:xfrm>
          <a:prstGeom prst="bentConnector3">
            <a:avLst>
              <a:gd name="adj1" fmla="val 145822"/>
            </a:avLst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dash"/>
            <a:tailEnd type="triangle"/>
          </a:ln>
          <a:effectLst/>
        </p:spPr>
      </p:cxnSp>
      <p:sp>
        <p:nvSpPr>
          <p:cNvPr id="110" name="Rectangle 34"/>
          <p:cNvSpPr>
            <a:spLocks noChangeArrowheads="1"/>
          </p:cNvSpPr>
          <p:nvPr/>
        </p:nvSpPr>
        <p:spPr bwMode="gray">
          <a:xfrm>
            <a:off x="1315875" y="4953152"/>
            <a:ext cx="907806" cy="180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Inspection 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실시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 bwMode="auto">
          <a:xfrm>
            <a:off x="807108" y="5524236"/>
            <a:ext cx="940554" cy="224063"/>
          </a:xfrm>
          <a:prstGeom prst="roundRect">
            <a:avLst/>
          </a:prstGeom>
          <a:solidFill>
            <a:srgbClr val="22A8F0"/>
          </a:solidFill>
          <a:ln w="9525" cap="flat" cmpd="sng">
            <a:solidFill>
              <a:srgbClr val="FFFFFF">
                <a:lumMod val="50000"/>
              </a:srgbClr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Rule Set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2" name="Rectangle 37"/>
          <p:cNvSpPr>
            <a:spLocks noChangeArrowheads="1"/>
          </p:cNvSpPr>
          <p:nvPr/>
        </p:nvSpPr>
        <p:spPr bwMode="gray">
          <a:xfrm>
            <a:off x="2905691" y="4723272"/>
            <a:ext cx="2141915" cy="1465438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000000">
                <a:lumMod val="50000"/>
                <a:lumOff val="50000"/>
              </a:srgbClr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3" name="Picture 37" descr="Picture46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06" y="4690826"/>
            <a:ext cx="327019" cy="4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7" descr="Picture46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07" y="5825509"/>
            <a:ext cx="327019" cy="4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" name="그룹 114"/>
          <p:cNvGrpSpPr/>
          <p:nvPr/>
        </p:nvGrpSpPr>
        <p:grpSpPr>
          <a:xfrm>
            <a:off x="5523239" y="5275487"/>
            <a:ext cx="582550" cy="353749"/>
            <a:chOff x="1825773" y="5279884"/>
            <a:chExt cx="567550" cy="446064"/>
          </a:xfrm>
        </p:grpSpPr>
        <p:sp>
          <p:nvSpPr>
            <p:cNvPr id="116" name="원통 115"/>
            <p:cNvSpPr/>
            <p:nvPr/>
          </p:nvSpPr>
          <p:spPr bwMode="auto">
            <a:xfrm>
              <a:off x="1825773" y="5279884"/>
              <a:ext cx="567550" cy="417633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9525" cap="flat" cmpd="sng">
              <a:solidFill>
                <a:srgbClr val="FFFFFF">
                  <a:lumMod val="65000"/>
                </a:srgbClr>
              </a:solidFill>
              <a:prstDash val="solid"/>
              <a:round/>
              <a:headEnd/>
              <a:tailEnd/>
            </a:ln>
          </p:spPr>
          <p:txBody>
            <a:bodyPr wrap="none" l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17" name="Rectangle 34"/>
            <p:cNvSpPr>
              <a:spLocks noChangeArrowheads="1"/>
            </p:cNvSpPr>
            <p:nvPr/>
          </p:nvSpPr>
          <p:spPr bwMode="gray">
            <a:xfrm>
              <a:off x="1853083" y="5338448"/>
              <a:ext cx="536126" cy="387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Repository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18" name="모서리가 둥근 직사각형 117"/>
          <p:cNvSpPr/>
          <p:nvPr/>
        </p:nvSpPr>
        <p:spPr bwMode="auto">
          <a:xfrm>
            <a:off x="2991421" y="5718832"/>
            <a:ext cx="927201" cy="187292"/>
          </a:xfrm>
          <a:prstGeom prst="roundRect">
            <a:avLst/>
          </a:prstGeom>
          <a:solidFill>
            <a:srgbClr val="FFFFFF">
              <a:lumMod val="50000"/>
            </a:srgbClr>
          </a:solidFill>
          <a:ln w="9525" cap="flat" cmpd="sng">
            <a:solidFill>
              <a:srgbClr val="7C8E9C"/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WAS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2991099" y="5487000"/>
            <a:ext cx="927201" cy="192839"/>
          </a:xfrm>
          <a:prstGeom prst="roundRect">
            <a:avLst/>
          </a:prstGeom>
          <a:solidFill>
            <a:srgbClr val="22A8F0"/>
          </a:solidFill>
          <a:ln w="9525" cap="flat" cmpd="sng">
            <a:solidFill>
              <a:srgbClr val="FFFFFF">
                <a:lumMod val="50000"/>
              </a:srgbClr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Rule Set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286056" y="5299483"/>
            <a:ext cx="582550" cy="563406"/>
            <a:chOff x="1825773" y="5279884"/>
            <a:chExt cx="567550" cy="446064"/>
          </a:xfrm>
        </p:grpSpPr>
        <p:sp>
          <p:nvSpPr>
            <p:cNvPr id="121" name="원통 120"/>
            <p:cNvSpPr/>
            <p:nvPr/>
          </p:nvSpPr>
          <p:spPr bwMode="auto">
            <a:xfrm>
              <a:off x="1825773" y="5279884"/>
              <a:ext cx="567550" cy="417633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9525" cap="flat" cmpd="sng">
              <a:solidFill>
                <a:srgbClr val="FFFFFF">
                  <a:lumMod val="65000"/>
                </a:srgbClr>
              </a:solidFill>
              <a:prstDash val="solid"/>
              <a:round/>
              <a:headEnd/>
              <a:tailEnd/>
            </a:ln>
          </p:spPr>
          <p:txBody>
            <a:bodyPr wrap="none" lIns="45720" r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22" name="Rectangle 34"/>
            <p:cNvSpPr>
              <a:spLocks noChangeArrowheads="1"/>
            </p:cNvSpPr>
            <p:nvPr/>
          </p:nvSpPr>
          <p:spPr bwMode="gray">
            <a:xfrm>
              <a:off x="1853083" y="5338448"/>
              <a:ext cx="536126" cy="3875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소스코드</a:t>
              </a:r>
            </a:p>
          </p:txBody>
        </p:sp>
      </p:grpSp>
      <p:sp>
        <p:nvSpPr>
          <p:cNvPr id="123" name="Rectangle 37"/>
          <p:cNvSpPr>
            <a:spLocks noChangeArrowheads="1"/>
          </p:cNvSpPr>
          <p:nvPr/>
        </p:nvSpPr>
        <p:spPr bwMode="gray">
          <a:xfrm>
            <a:off x="642335" y="4723272"/>
            <a:ext cx="1999458" cy="1465438"/>
          </a:xfrm>
          <a:prstGeom prst="rect">
            <a:avLst/>
          </a:prstGeom>
          <a:noFill/>
          <a:ln w="9525" algn="ctr">
            <a:solidFill>
              <a:srgbClr val="000000">
                <a:lumMod val="50000"/>
                <a:lumOff val="50000"/>
              </a:srgbClr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4" name="Rectangle 34"/>
          <p:cNvSpPr>
            <a:spLocks noChangeArrowheads="1"/>
          </p:cNvSpPr>
          <p:nvPr/>
        </p:nvSpPr>
        <p:spPr bwMode="gray">
          <a:xfrm>
            <a:off x="2901442" y="4723272"/>
            <a:ext cx="2374628" cy="209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Build &amp; Deploy </a:t>
            </a:r>
            <a:r>
              <a:rPr lang="ko-KR" altLang="en-US" sz="8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</a:t>
            </a:r>
            <a:endParaRPr lang="ko-KR" altLang="en-US" sz="8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25" name="꺾인 연결선 124"/>
          <p:cNvCxnSpPr>
            <a:stCxn id="119" idx="0"/>
            <a:endCxn id="121" idx="1"/>
          </p:cNvCxnSpPr>
          <p:nvPr/>
        </p:nvCxnSpPr>
        <p:spPr>
          <a:xfrm rot="5400000" flipH="1" flipV="1">
            <a:off x="3922256" y="4831926"/>
            <a:ext cx="187516" cy="1122632"/>
          </a:xfrm>
          <a:prstGeom prst="bentConnector3">
            <a:avLst>
              <a:gd name="adj1" fmla="val 218142"/>
            </a:avLst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dash"/>
            <a:tailEnd type="triangle"/>
          </a:ln>
          <a:effectLst/>
        </p:spPr>
      </p:cxnSp>
      <p:sp>
        <p:nvSpPr>
          <p:cNvPr id="126" name="모서리가 둥근 직사각형 125"/>
          <p:cNvSpPr/>
          <p:nvPr/>
        </p:nvSpPr>
        <p:spPr bwMode="auto">
          <a:xfrm>
            <a:off x="2991421" y="5194204"/>
            <a:ext cx="927201" cy="261786"/>
          </a:xfrm>
          <a:prstGeom prst="roundRect">
            <a:avLst/>
          </a:prstGeom>
          <a:solidFill>
            <a:srgbClr val="22A8F0"/>
          </a:solidFill>
          <a:ln w="9525" cap="flat" cmpd="sng">
            <a:solidFill>
              <a:srgbClr val="FFFFFF">
                <a:lumMod val="50000"/>
              </a:srgbClr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Inspection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도구</a:t>
            </a:r>
          </a:p>
        </p:txBody>
      </p:sp>
      <p:sp>
        <p:nvSpPr>
          <p:cNvPr id="127" name="Rectangle 34"/>
          <p:cNvSpPr>
            <a:spLocks noChangeArrowheads="1"/>
          </p:cNvSpPr>
          <p:nvPr/>
        </p:nvSpPr>
        <p:spPr bwMode="gray">
          <a:xfrm>
            <a:off x="3625423" y="4915073"/>
            <a:ext cx="907806" cy="180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Inspection </a:t>
            </a:r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실시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28" name="직선 연결선 127"/>
          <p:cNvCxnSpPr>
            <a:stCxn id="113" idx="2"/>
            <a:endCxn id="116" idx="1"/>
          </p:cNvCxnSpPr>
          <p:nvPr/>
        </p:nvCxnSpPr>
        <p:spPr>
          <a:xfrm flipH="1">
            <a:off x="5814515" y="5109523"/>
            <a:ext cx="1" cy="165965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 type="triangle"/>
          </a:ln>
          <a:effectLst/>
        </p:spPr>
      </p:cxnSp>
      <p:sp>
        <p:nvSpPr>
          <p:cNvPr id="129" name="Rectangle 34"/>
          <p:cNvSpPr>
            <a:spLocks noChangeArrowheads="1"/>
          </p:cNvSpPr>
          <p:nvPr/>
        </p:nvSpPr>
        <p:spPr bwMode="gray">
          <a:xfrm>
            <a:off x="5885311" y="5842375"/>
            <a:ext cx="474141" cy="438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</a:t>
            </a:r>
            <a:endParaRPr lang="en-US" altLang="ko-KR" sz="9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</a:t>
            </a: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</a:t>
            </a:r>
          </a:p>
        </p:txBody>
      </p:sp>
      <p:sp>
        <p:nvSpPr>
          <p:cNvPr id="130" name="Rectangle 34"/>
          <p:cNvSpPr>
            <a:spLocks noChangeArrowheads="1"/>
          </p:cNvSpPr>
          <p:nvPr/>
        </p:nvSpPr>
        <p:spPr bwMode="gray">
          <a:xfrm>
            <a:off x="5885311" y="4681275"/>
            <a:ext cx="474141" cy="438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형상</a:t>
            </a:r>
            <a:endParaRPr lang="en-US" altLang="ko-KR" sz="9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</a:t>
            </a:r>
            <a:endParaRPr lang="en-US" altLang="ko-KR" sz="900" b="1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</a:t>
            </a:r>
            <a:r>
              <a:rPr lang="ko-KR" altLang="en-US" sz="900" b="1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</a:t>
            </a:r>
          </a:p>
        </p:txBody>
      </p:sp>
      <p:cxnSp>
        <p:nvCxnSpPr>
          <p:cNvPr id="131" name="꺾인 연결선 130"/>
          <p:cNvCxnSpPr>
            <a:stCxn id="113" idx="1"/>
            <a:endCxn id="121" idx="4"/>
          </p:cNvCxnSpPr>
          <p:nvPr/>
        </p:nvCxnSpPr>
        <p:spPr>
          <a:xfrm rot="10800000" flipV="1">
            <a:off x="4868606" y="4900174"/>
            <a:ext cx="782400" cy="663057"/>
          </a:xfrm>
          <a:prstGeom prst="bentConnector3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sp>
        <p:nvSpPr>
          <p:cNvPr id="132" name="Rectangle 34"/>
          <p:cNvSpPr>
            <a:spLocks noChangeArrowheads="1"/>
          </p:cNvSpPr>
          <p:nvPr/>
        </p:nvSpPr>
        <p:spPr bwMode="gray">
          <a:xfrm>
            <a:off x="5201853" y="4662262"/>
            <a:ext cx="474141" cy="438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Check</a:t>
            </a:r>
          </a:p>
          <a:p>
            <a:pPr algn="ctr" eaLnBrk="1" latinLnBrk="1" hangingPunct="1"/>
            <a:r>
              <a:rPr lang="en-US" altLang="ko-KR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out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3" name="Rectangle 34"/>
          <p:cNvSpPr>
            <a:spLocks noChangeArrowheads="1"/>
          </p:cNvSpPr>
          <p:nvPr/>
        </p:nvSpPr>
        <p:spPr bwMode="gray">
          <a:xfrm>
            <a:off x="5030395" y="6034580"/>
            <a:ext cx="474141" cy="219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lang="ko-KR" altLang="en-US" sz="900" b="1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배포</a:t>
            </a:r>
            <a:endParaRPr lang="ko-KR" altLang="en-US" sz="900" b="1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 bwMode="auto">
          <a:xfrm>
            <a:off x="807108" y="5194204"/>
            <a:ext cx="927201" cy="261786"/>
          </a:xfrm>
          <a:prstGeom prst="roundRect">
            <a:avLst/>
          </a:prstGeom>
          <a:solidFill>
            <a:srgbClr val="22A8F0"/>
          </a:solidFill>
          <a:ln w="9525" cap="flat" cmpd="sng">
            <a:solidFill>
              <a:srgbClr val="FFFFFF">
                <a:lumMod val="50000"/>
              </a:srgbClr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Code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Inspection 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도구</a:t>
            </a:r>
          </a:p>
        </p:txBody>
      </p:sp>
      <p:cxnSp>
        <p:nvCxnSpPr>
          <p:cNvPr id="143" name="직선 화살표 연결선 142"/>
          <p:cNvCxnSpPr/>
          <p:nvPr/>
        </p:nvCxnSpPr>
        <p:spPr bwMode="auto">
          <a:xfrm>
            <a:off x="3919265" y="6045575"/>
            <a:ext cx="1751371" cy="0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tailEnd type="triangle"/>
          </a:ln>
          <a:effectLst/>
        </p:spPr>
      </p:cxnSp>
      <p:sp>
        <p:nvSpPr>
          <p:cNvPr id="144" name="모서리가 둥근 직사각형 143"/>
          <p:cNvSpPr/>
          <p:nvPr/>
        </p:nvSpPr>
        <p:spPr bwMode="auto">
          <a:xfrm>
            <a:off x="3000673" y="5945933"/>
            <a:ext cx="927201" cy="187292"/>
          </a:xfrm>
          <a:prstGeom prst="roundRect">
            <a:avLst/>
          </a:prstGeom>
          <a:solidFill>
            <a:srgbClr val="FFFFFF">
              <a:lumMod val="50000"/>
            </a:srgbClr>
          </a:solidFill>
          <a:ln w="9525" cap="flat" cmpd="sng">
            <a:solidFill>
              <a:srgbClr val="7C8E9C"/>
            </a:solidFill>
            <a:prstDash val="solid"/>
            <a:round/>
            <a:headEnd/>
            <a:tailEnd/>
          </a:ln>
        </p:spPr>
        <p:txBody>
          <a:bodyPr wrap="none" l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빌드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배포 </a:t>
            </a:r>
            <a:r>
              <a:rPr kumimoji="0" lang="en-US" altLang="ko-KR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</a:t>
            </a:r>
            <a:endParaRPr kumimoji="0" lang="ko-KR" altLang="en-US" sz="9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9" name="Rectangle 152"/>
          <p:cNvSpPr>
            <a:spLocks noChangeArrowheads="1"/>
          </p:cNvSpPr>
          <p:nvPr/>
        </p:nvSpPr>
        <p:spPr bwMode="gray">
          <a:xfrm>
            <a:off x="7501485" y="2126910"/>
            <a:ext cx="13738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2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방</a:t>
            </a:r>
            <a:r>
              <a:rPr lang="ko-KR" altLang="en-US" sz="12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</a:t>
            </a:r>
          </a:p>
        </p:txBody>
      </p:sp>
      <p:pic>
        <p:nvPicPr>
          <p:cNvPr id="162" name="Picture 55" descr="예시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6268182" y="4449306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32A5FE-031B-485A-A309-BE2A0750944F}"/>
              </a:ext>
            </a:extLst>
          </p:cNvPr>
          <p:cNvSpPr/>
          <p:nvPr/>
        </p:nvSpPr>
        <p:spPr>
          <a:xfrm>
            <a:off x="6958633" y="2056083"/>
            <a:ext cx="2698958" cy="4420090"/>
          </a:xfrm>
          <a:prstGeom prst="rect">
            <a:avLst/>
          </a:prstGeom>
          <a:solidFill>
            <a:srgbClr val="ECF7FE"/>
          </a:solidFill>
          <a:ln w="12700">
            <a:solidFill>
              <a:srgbClr val="7C8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F28A4B1-C03E-420A-AAB1-A57E91C95B98}"/>
              </a:ext>
            </a:extLst>
          </p:cNvPr>
          <p:cNvGrpSpPr/>
          <p:nvPr/>
        </p:nvGrpSpPr>
        <p:grpSpPr>
          <a:xfrm>
            <a:off x="6961517" y="2056083"/>
            <a:ext cx="2696440" cy="299934"/>
            <a:chOff x="6951840" y="2030557"/>
            <a:chExt cx="2717684" cy="288032"/>
          </a:xfrm>
        </p:grpSpPr>
        <p:sp>
          <p:nvSpPr>
            <p:cNvPr id="163" name="양쪽 모서리가 둥근 사각형 517">
              <a:extLst>
                <a:ext uri="{FF2B5EF4-FFF2-40B4-BE49-F238E27FC236}">
                  <a16:creationId xmlns:a16="http://schemas.microsoft.com/office/drawing/2014/main" id="{3E3D28BE-959C-480B-8AD1-3B8A1BB208AE}"/>
                </a:ext>
              </a:extLst>
            </p:cNvPr>
            <p:cNvSpPr/>
            <p:nvPr/>
          </p:nvSpPr>
          <p:spPr>
            <a:xfrm>
              <a:off x="6951840" y="2030557"/>
              <a:ext cx="2717340" cy="288032"/>
            </a:xfrm>
            <a:prstGeom prst="rect">
              <a:avLst/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lIns="0" tIns="0" rIns="0" bIns="0" anchor="ctr" anchorCtr="0"/>
            <a:lstStyle/>
            <a:p>
              <a:pPr algn="ctr"/>
              <a:r>
                <a:rPr lang="ko-KR" altLang="en-US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구현 방안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4" name="양쪽 모서리가 둥근 사각형 517">
              <a:extLst>
                <a:ext uri="{FF2B5EF4-FFF2-40B4-BE49-F238E27FC236}">
                  <a16:creationId xmlns:a16="http://schemas.microsoft.com/office/drawing/2014/main" id="{44EC17C8-AF98-4F87-8AE2-101CBA21F03A}"/>
                </a:ext>
              </a:extLst>
            </p:cNvPr>
            <p:cNvSpPr/>
            <p:nvPr/>
          </p:nvSpPr>
          <p:spPr>
            <a:xfrm>
              <a:off x="6951882" y="2030561"/>
              <a:ext cx="2717642" cy="14401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47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931" y="2543054"/>
            <a:ext cx="490519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구성 방안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3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3751" y="2808435"/>
            <a:ext cx="166929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175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u="sng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Secure Coding</a:t>
            </a:r>
            <a:endParaRPr lang="ko-KR" altLang="en-US" sz="1000" u="sng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5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7956" y="3018726"/>
            <a:ext cx="20506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개발환경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소스코드 점검 도구를 이용하여 보안 취약점 점검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실시</a:t>
            </a: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7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70686" y="3435693"/>
            <a:ext cx="166929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175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u="sng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Code Inspection</a:t>
            </a:r>
            <a:endParaRPr lang="ko-KR" altLang="en-US" sz="1000" u="sng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8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91555" y="3645960"/>
            <a:ext cx="2071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개발환경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Eclipse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상에서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Code Inspection 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도구를 이용하여 코드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검사실시</a:t>
            </a:r>
            <a:endParaRPr lang="ko-KR" altLang="en-US" sz="10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9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710" y="4478957"/>
            <a:ext cx="490519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고려 사항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80" name="Rs27">
            <a:extLst>
              <a:ext uri="{FF2B5EF4-FFF2-40B4-BE49-F238E27FC236}">
                <a16:creationId xmlns:a16="http://schemas.microsoft.com/office/drawing/2014/main" id="{0C0D0E15-537B-471F-BB7B-EC217A4E60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5732" y="4750475"/>
            <a:ext cx="2050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87313" indent="-84138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시스템 개발 표준 준수 및 보안을 위한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Rule Set </a:t>
            </a:r>
            <a:r>
              <a:rPr lang="ko-KR" altLang="en-US" sz="10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은 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고객사로부터 </a:t>
            </a:r>
            <a:r>
              <a:rPr lang="en-US" altLang="ko-KR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Rule Set</a:t>
            </a:r>
            <a:r>
              <a:rPr lang="ko-KR" altLang="en-US" sz="10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지원 받아 준용 함</a:t>
            </a:r>
          </a:p>
        </p:txBody>
      </p:sp>
      <p:grpSp>
        <p:nvGrpSpPr>
          <p:cNvPr id="150" name="Group 318"/>
          <p:cNvGrpSpPr>
            <a:grpSpLocks/>
          </p:cNvGrpSpPr>
          <p:nvPr/>
        </p:nvGrpSpPr>
        <p:grpSpPr bwMode="auto">
          <a:xfrm>
            <a:off x="8527256" y="5481228"/>
            <a:ext cx="888299" cy="792573"/>
            <a:chOff x="5625" y="3573"/>
            <a:chExt cx="466" cy="446"/>
          </a:xfrm>
        </p:grpSpPr>
        <p:pic>
          <p:nvPicPr>
            <p:cNvPr id="151" name="Picture 316" descr="Past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" y="3573"/>
              <a:ext cx="412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317" descr="encrypted-25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" y="3777"/>
              <a:ext cx="24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D3790503-444D-408D-88DA-EF28A054E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3240" y="4473116"/>
            <a:ext cx="315164" cy="31516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3FB87CD8-0722-481C-B7BA-1DD8F9ABA9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3240" y="2528900"/>
            <a:ext cx="315164" cy="3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2.5.6 </a:t>
            </a:r>
            <a:r>
              <a:rPr lang="ko-KR" altLang="en-US" dirty="0" smtClean="0"/>
              <a:t>보안관리 체계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기간 동안 취득한 고객사의 각종 자료 및 중요 정보를 보호하기 위해 고객사 보안정책 및 규정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정보기술보안관리지침 등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보안관리 체계를 수립하여 사업의 안전성과 정보보호의 신뢰성을 확보합니다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보안관리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3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69275"/>
              </p:ext>
            </p:extLst>
          </p:nvPr>
        </p:nvGraphicFramePr>
        <p:xfrm>
          <a:off x="6502403" y="2243112"/>
          <a:ext cx="3028950" cy="4091688"/>
        </p:xfrm>
        <a:graphic>
          <a:graphicData uri="http://schemas.openxmlformats.org/drawingml/2006/table">
            <a:tbl>
              <a:tblPr/>
              <a:tblGrid>
                <a:gridCol w="749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조직</a:t>
                      </a:r>
                      <a:endParaRPr kumimoji="1" lang="en-US" altLang="ko-KR" sz="1000" b="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54000" marR="54000" marT="35999" marB="3599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역할 및 책임</a:t>
                      </a:r>
                    </a:p>
                  </a:txBody>
                  <a:tcPr marL="54000" marR="54000" marT="35999" marB="35999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0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프로젝트</a:t>
                      </a:r>
                      <a:endParaRPr kumimoji="1" lang="en-US" altLang="ko-KR" sz="10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관리자</a:t>
                      </a:r>
                    </a:p>
                  </a:txBody>
                  <a:tcPr marL="54000" marR="54000" marT="35999" marB="35999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보안관리자를 임명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보안관리자 통제 및 활동 지원</a:t>
                      </a:r>
                    </a:p>
                  </a:txBody>
                  <a:tcPr marL="108000" marR="108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85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보안</a:t>
                      </a:r>
                      <a:endParaRPr kumimoji="1" lang="en-US" altLang="ko-KR" sz="10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관리자</a:t>
                      </a:r>
                    </a:p>
                  </a:txBody>
                  <a:tcPr marL="54000" marR="54000" marT="35999" marB="35999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고객사의 보안담당자 통제하에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보안업무 수행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사업전반에 대한 인원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kumimoji="1" lang="en-US" altLang="ko-KR" sz="10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장비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자료 등을 관리하며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보안사고 방지를 위한 활동 실시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참여인원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장비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자료에 대한 보안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관리와 시스템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네트워크에 대한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보안대책 수립 및 이행</a:t>
                      </a:r>
                    </a:p>
                  </a:txBody>
                  <a:tcPr marL="108000" marR="108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09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프로젝트</a:t>
                      </a:r>
                      <a:endParaRPr kumimoji="1" lang="en-US" altLang="ko-KR" sz="10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팀원</a:t>
                      </a:r>
                    </a:p>
                  </a:txBody>
                  <a:tcPr marL="54000" marR="54000" marT="35999" marB="35999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보안관리 지침 숙지 및 준수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보안서약서 작성</a:t>
                      </a:r>
                      <a:endParaRPr kumimoji="1" lang="en-US" altLang="ko-KR" sz="1000" b="0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보안책임자의 지시에 따라 보안업무를 수행</a:t>
                      </a:r>
                    </a:p>
                  </a:txBody>
                  <a:tcPr marL="108000" marR="108000" marT="0" marB="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AutoShape 39"/>
          <p:cNvSpPr>
            <a:spLocks noChangeArrowheads="1"/>
          </p:cNvSpPr>
          <p:nvPr/>
        </p:nvSpPr>
        <p:spPr bwMode="auto">
          <a:xfrm>
            <a:off x="434358" y="2243108"/>
            <a:ext cx="1644650" cy="317500"/>
          </a:xfrm>
          <a:prstGeom prst="homePlate">
            <a:avLst>
              <a:gd name="adj" fmla="val 34291"/>
            </a:avLst>
          </a:prstGeom>
          <a:solidFill>
            <a:srgbClr val="D3EDFD"/>
          </a:solidFill>
          <a:ln w="9525" algn="ctr">
            <a:solidFill>
              <a:srgbClr val="78B4D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사업계획 단계</a:t>
            </a:r>
          </a:p>
        </p:txBody>
      </p:sp>
      <p:sp>
        <p:nvSpPr>
          <p:cNvPr id="16" name="AutoShape 39"/>
          <p:cNvSpPr>
            <a:spLocks noChangeArrowheads="1"/>
          </p:cNvSpPr>
          <p:nvPr/>
        </p:nvSpPr>
        <p:spPr bwMode="auto">
          <a:xfrm>
            <a:off x="2039321" y="2243108"/>
            <a:ext cx="2582862" cy="317500"/>
          </a:xfrm>
          <a:prstGeom prst="chevron">
            <a:avLst>
              <a:gd name="adj" fmla="val 32013"/>
            </a:avLst>
          </a:prstGeom>
          <a:solidFill>
            <a:srgbClr val="79C9F9"/>
          </a:solidFill>
          <a:ln w="9525" algn="ctr">
            <a:solidFill>
              <a:srgbClr val="78B4D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사업수행 단계</a:t>
            </a:r>
          </a:p>
        </p:txBody>
      </p:sp>
      <p:sp>
        <p:nvSpPr>
          <p:cNvPr id="17" name="AutoShape 39"/>
          <p:cNvSpPr>
            <a:spLocks noChangeArrowheads="1"/>
          </p:cNvSpPr>
          <p:nvPr/>
        </p:nvSpPr>
        <p:spPr bwMode="auto">
          <a:xfrm>
            <a:off x="4582496" y="2243108"/>
            <a:ext cx="1752600" cy="317500"/>
          </a:xfrm>
          <a:prstGeom prst="chevron">
            <a:avLst>
              <a:gd name="adj" fmla="val 32532"/>
            </a:avLst>
          </a:prstGeom>
          <a:solidFill>
            <a:srgbClr val="038CDC"/>
          </a:solidFill>
          <a:ln w="9525" algn="ctr">
            <a:solidFill>
              <a:srgbClr val="78B4D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사업종료 단계</a:t>
            </a:r>
          </a:p>
        </p:txBody>
      </p:sp>
      <p:sp>
        <p:nvSpPr>
          <p:cNvPr id="18" name="AutoShape 131"/>
          <p:cNvSpPr>
            <a:spLocks noChangeArrowheads="1"/>
          </p:cNvSpPr>
          <p:nvPr/>
        </p:nvSpPr>
        <p:spPr bwMode="auto">
          <a:xfrm>
            <a:off x="505796" y="2311370"/>
            <a:ext cx="188912" cy="176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667EF6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  <a:defRPr/>
            </a:pPr>
            <a:r>
              <a:rPr lang="en-US" altLang="ko-KR" sz="11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</a:p>
        </p:txBody>
      </p:sp>
      <p:sp>
        <p:nvSpPr>
          <p:cNvPr id="19" name="AutoShape 132"/>
          <p:cNvSpPr>
            <a:spLocks noChangeArrowheads="1"/>
          </p:cNvSpPr>
          <p:nvPr/>
        </p:nvSpPr>
        <p:spPr bwMode="auto">
          <a:xfrm>
            <a:off x="2633048" y="2311370"/>
            <a:ext cx="187325" cy="176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667EF6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  <a:defRPr/>
            </a:pPr>
            <a:r>
              <a:rPr lang="en-US" altLang="ko-KR" sz="11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</a:p>
        </p:txBody>
      </p:sp>
      <p:sp>
        <p:nvSpPr>
          <p:cNvPr id="20" name="AutoShape 133"/>
          <p:cNvSpPr>
            <a:spLocks noChangeArrowheads="1"/>
          </p:cNvSpPr>
          <p:nvPr/>
        </p:nvSpPr>
        <p:spPr bwMode="auto">
          <a:xfrm>
            <a:off x="4811096" y="2311370"/>
            <a:ext cx="187325" cy="176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667EF6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  <a:defRPr/>
            </a:pPr>
            <a:r>
              <a:rPr lang="en-US" altLang="ko-KR" sz="1100" b="1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</a:p>
        </p:txBody>
      </p:sp>
      <p:grpSp>
        <p:nvGrpSpPr>
          <p:cNvPr id="21" name="Group 140"/>
          <p:cNvGrpSpPr>
            <a:grpSpLocks/>
          </p:cNvGrpSpPr>
          <p:nvPr/>
        </p:nvGrpSpPr>
        <p:grpSpPr bwMode="auto">
          <a:xfrm>
            <a:off x="2034562" y="2692370"/>
            <a:ext cx="2519363" cy="2947988"/>
            <a:chOff x="1280" y="1774"/>
            <a:chExt cx="1512" cy="2260"/>
          </a:xfrm>
        </p:grpSpPr>
        <p:sp>
          <p:nvSpPr>
            <p:cNvPr id="51" name="Line 128"/>
            <p:cNvSpPr>
              <a:spLocks noChangeShapeType="1"/>
            </p:cNvSpPr>
            <p:nvPr/>
          </p:nvSpPr>
          <p:spPr bwMode="auto">
            <a:xfrm>
              <a:off x="1280" y="1774"/>
              <a:ext cx="0" cy="2260"/>
            </a:xfrm>
            <a:prstGeom prst="line">
              <a:avLst/>
            </a:prstGeom>
            <a:noFill/>
            <a:ln w="22225" cap="rnd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defTabSz="913375" latinLnBrk="0">
                <a:lnSpc>
                  <a:spcPct val="120000"/>
                </a:lnSpc>
                <a:spcAft>
                  <a:spcPct val="17000"/>
                </a:spcAft>
                <a:buClr>
                  <a:srgbClr val="808080"/>
                </a:buClr>
                <a:buFont typeface="Wingdings" panose="05000000000000000000" pitchFamily="2" charset="2"/>
                <a:buChar char="§"/>
              </a:pPr>
              <a:endPara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2" name="Line 129"/>
            <p:cNvSpPr>
              <a:spLocks noChangeShapeType="1"/>
            </p:cNvSpPr>
            <p:nvPr/>
          </p:nvSpPr>
          <p:spPr bwMode="auto">
            <a:xfrm>
              <a:off x="2792" y="1774"/>
              <a:ext cx="0" cy="2260"/>
            </a:xfrm>
            <a:prstGeom prst="line">
              <a:avLst/>
            </a:prstGeom>
            <a:noFill/>
            <a:ln w="22225" cap="rnd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defTabSz="913375" latinLnBrk="0">
                <a:lnSpc>
                  <a:spcPct val="120000"/>
                </a:lnSpc>
                <a:spcAft>
                  <a:spcPct val="17000"/>
                </a:spcAft>
                <a:buClr>
                  <a:srgbClr val="808080"/>
                </a:buClr>
                <a:buFont typeface="Wingdings" panose="05000000000000000000" pitchFamily="2" charset="2"/>
                <a:buChar char="§"/>
              </a:pPr>
              <a:endPara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8" name="AutoShape 136"/>
          <p:cNvSpPr>
            <a:spLocks noChangeArrowheads="1"/>
          </p:cNvSpPr>
          <p:nvPr/>
        </p:nvSpPr>
        <p:spPr bwMode="auto">
          <a:xfrm>
            <a:off x="440708" y="5840515"/>
            <a:ext cx="1544662" cy="494665"/>
          </a:xfrm>
          <a:prstGeom prst="roundRect">
            <a:avLst>
              <a:gd name="adj" fmla="val 8903"/>
            </a:avLst>
          </a:prstGeom>
          <a:solidFill>
            <a:srgbClr val="7C8E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 보안정책</a:t>
            </a:r>
            <a:r>
              <a:rPr lang="en-US" altLang="ko-KR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규정 </a:t>
            </a:r>
          </a:p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및 보안관리자 선정</a:t>
            </a:r>
          </a:p>
        </p:txBody>
      </p:sp>
      <p:sp>
        <p:nvSpPr>
          <p:cNvPr id="49" name="AutoShape 137"/>
          <p:cNvSpPr>
            <a:spLocks noChangeArrowheads="1"/>
          </p:cNvSpPr>
          <p:nvPr/>
        </p:nvSpPr>
        <p:spPr bwMode="auto">
          <a:xfrm>
            <a:off x="2085349" y="5840515"/>
            <a:ext cx="2434468" cy="494665"/>
          </a:xfrm>
          <a:prstGeom prst="roundRect">
            <a:avLst>
              <a:gd name="adj" fmla="val 8903"/>
            </a:avLst>
          </a:prstGeom>
          <a:solidFill>
            <a:srgbClr val="7C8E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관리자 보안 점검</a:t>
            </a:r>
            <a:endParaRPr lang="ko-KR" altLang="en-US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취약점 보완</a:t>
            </a:r>
          </a:p>
        </p:txBody>
      </p:sp>
      <p:sp>
        <p:nvSpPr>
          <p:cNvPr id="50" name="AutoShape 138"/>
          <p:cNvSpPr>
            <a:spLocks noChangeArrowheads="1"/>
          </p:cNvSpPr>
          <p:nvPr/>
        </p:nvSpPr>
        <p:spPr bwMode="auto">
          <a:xfrm>
            <a:off x="4619795" y="5840515"/>
            <a:ext cx="1594651" cy="494665"/>
          </a:xfrm>
          <a:prstGeom prst="roundRect">
            <a:avLst>
              <a:gd name="adj" fmla="val 8903"/>
            </a:avLst>
          </a:prstGeom>
          <a:solidFill>
            <a:srgbClr val="7C8E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관리자 보안 점검</a:t>
            </a:r>
            <a:endParaRPr lang="ko-KR" altLang="en-US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854703" eaLnBrk="1" latinLnBrk="0" hangingPunct="1">
              <a:lnSpc>
                <a:spcPct val="110000"/>
              </a:lnSpc>
              <a:spcBef>
                <a:spcPct val="30000"/>
              </a:spcBef>
              <a:buClr>
                <a:srgbClr val="808080"/>
              </a:buClr>
              <a:buSzPct val="80000"/>
            </a:pPr>
            <a:r>
              <a:rPr lang="ko-KR" altLang="en-US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최종 확인</a:t>
            </a:r>
          </a:p>
        </p:txBody>
      </p:sp>
      <p:sp>
        <p:nvSpPr>
          <p:cNvPr id="23" name="Rectangle 34" descr="넓은 상향 대각선"/>
          <p:cNvSpPr>
            <a:spLocks noChangeArrowheads="1"/>
          </p:cNvSpPr>
          <p:nvPr/>
        </p:nvSpPr>
        <p:spPr bwMode="auto">
          <a:xfrm>
            <a:off x="2177437" y="3550950"/>
            <a:ext cx="2239963" cy="2063750"/>
          </a:xfrm>
          <a:prstGeom prst="roundRect">
            <a:avLst>
              <a:gd name="adj" fmla="val 3426"/>
            </a:avLst>
          </a:prstGeom>
          <a:pattFill prst="wdUpDiag">
            <a:fgClr>
              <a:srgbClr val="EAEAEA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  <a:defRPr/>
            </a:pPr>
            <a:endParaRPr lang="ko-KR" altLang="ko-KR" kern="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 Box 53"/>
          <p:cNvSpPr txBox="1">
            <a:spLocks noChangeArrowheads="1"/>
          </p:cNvSpPr>
          <p:nvPr/>
        </p:nvSpPr>
        <p:spPr bwMode="auto">
          <a:xfrm>
            <a:off x="3618553" y="5192432"/>
            <a:ext cx="326098" cy="27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환경관리</a:t>
            </a:r>
          </a:p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출입통제</a:t>
            </a:r>
          </a:p>
        </p:txBody>
      </p:sp>
      <p:sp>
        <p:nvSpPr>
          <p:cNvPr id="25" name="Text Box 52"/>
          <p:cNvSpPr txBox="1">
            <a:spLocks noChangeArrowheads="1"/>
          </p:cNvSpPr>
          <p:nvPr/>
        </p:nvSpPr>
        <p:spPr bwMode="auto">
          <a:xfrm>
            <a:off x="2583282" y="5192432"/>
            <a:ext cx="444016" cy="27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en-US" altLang="ko-KR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</a:t>
            </a: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보안통제</a:t>
            </a:r>
          </a:p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계정통제 </a:t>
            </a:r>
          </a:p>
        </p:txBody>
      </p:sp>
      <p:sp>
        <p:nvSpPr>
          <p:cNvPr id="26" name="Text Box 54"/>
          <p:cNvSpPr txBox="1">
            <a:spLocks noChangeArrowheads="1"/>
          </p:cNvSpPr>
          <p:nvPr/>
        </p:nvSpPr>
        <p:spPr bwMode="auto">
          <a:xfrm>
            <a:off x="3666515" y="3719227"/>
            <a:ext cx="735013" cy="4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인원보안</a:t>
            </a:r>
          </a:p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보안교육</a:t>
            </a:r>
            <a:r>
              <a:rPr lang="en-US" altLang="ko-KR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점검활동</a:t>
            </a:r>
          </a:p>
          <a:p>
            <a:pPr algn="ctr" defTabSz="913375" eaLnBrk="1" latinLnBrk="0" hangingPunct="1">
              <a:lnSpc>
                <a:spcPct val="120000"/>
              </a:lnSpc>
              <a:spcAft>
                <a:spcPct val="17000"/>
              </a:spcAft>
              <a:buClr>
                <a:srgbClr val="808080"/>
              </a:buClr>
            </a:pPr>
            <a:r>
              <a: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중요문서 관리</a:t>
            </a:r>
          </a:p>
        </p:txBody>
      </p:sp>
      <p:grpSp>
        <p:nvGrpSpPr>
          <p:cNvPr id="27" name="Group 299"/>
          <p:cNvGrpSpPr>
            <a:grpSpLocks/>
          </p:cNvGrpSpPr>
          <p:nvPr/>
        </p:nvGrpSpPr>
        <p:grpSpPr bwMode="auto">
          <a:xfrm>
            <a:off x="2474296" y="3795425"/>
            <a:ext cx="1644650" cy="1357313"/>
            <a:chOff x="1554" y="2731"/>
            <a:chExt cx="987" cy="836"/>
          </a:xfrm>
        </p:grpSpPr>
        <p:sp>
          <p:nvSpPr>
            <p:cNvPr id="42" name="AutoShape 35"/>
            <p:cNvSpPr>
              <a:spLocks noChangeArrowheads="1"/>
            </p:cNvSpPr>
            <p:nvPr/>
          </p:nvSpPr>
          <p:spPr bwMode="auto">
            <a:xfrm>
              <a:off x="1792" y="2990"/>
              <a:ext cx="512" cy="39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rgbClr val="4381A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eaLnBrk="1" latinLnBrk="0" hangingPunct="1">
                <a:lnSpc>
                  <a:spcPct val="120000"/>
                </a:lnSpc>
                <a:spcAft>
                  <a:spcPct val="17000"/>
                </a:spcAft>
                <a:buClr>
                  <a:srgbClr val="808080"/>
                </a:buClr>
                <a:defRPr/>
              </a:pPr>
              <a:endParaRPr lang="ko-KR" altLang="ko-KR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3" name="Group 293"/>
            <p:cNvGrpSpPr>
              <a:grpSpLocks/>
            </p:cNvGrpSpPr>
            <p:nvPr/>
          </p:nvGrpSpPr>
          <p:grpSpPr bwMode="auto">
            <a:xfrm>
              <a:off x="1554" y="2731"/>
              <a:ext cx="987" cy="836"/>
              <a:chOff x="1554" y="2731"/>
              <a:chExt cx="987" cy="836"/>
            </a:xfrm>
          </p:grpSpPr>
          <p:sp>
            <p:nvSpPr>
              <p:cNvPr id="44" name="Oval 294" descr="볼1"/>
              <p:cNvSpPr>
                <a:spLocks noChangeArrowheads="1"/>
              </p:cNvSpPr>
              <p:nvPr/>
            </p:nvSpPr>
            <p:spPr bwMode="auto">
              <a:xfrm>
                <a:off x="1845" y="2731"/>
                <a:ext cx="405" cy="404"/>
              </a:xfrm>
              <a:prstGeom prst="ellipse">
                <a:avLst/>
              </a:prstGeom>
              <a:blipFill dpi="0" rotWithShape="0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700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umimoji="1" sz="1000">
                    <a:solidFill>
                      <a:schemeClr val="tx1"/>
                    </a:solidFill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9pPr>
              </a:lstStyle>
              <a:p>
                <a:pPr algn="ctr" defTabSz="913375" eaLnBrk="1" latinLnBrk="0" hangingPunct="1">
                  <a:spcAft>
                    <a:spcPct val="17000"/>
                  </a:spcAft>
                  <a:buClr>
                    <a:srgbClr val="808080"/>
                  </a:buClr>
                  <a:defRPr/>
                </a:pPr>
                <a:r>
                  <a:rPr lang="ko-KR" altLang="en-US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관리적</a:t>
                </a:r>
              </a:p>
              <a:p>
                <a:pPr algn="ctr" defTabSz="913375" eaLnBrk="1" latinLnBrk="0" hangingPunct="1">
                  <a:spcAft>
                    <a:spcPct val="17000"/>
                  </a:spcAft>
                  <a:buClr>
                    <a:srgbClr val="808080"/>
                  </a:buClr>
                  <a:defRPr/>
                </a:pPr>
                <a:r>
                  <a:rPr lang="ko-KR" altLang="en-US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보안</a:t>
                </a:r>
              </a:p>
            </p:txBody>
          </p:sp>
          <p:grpSp>
            <p:nvGrpSpPr>
              <p:cNvPr id="45" name="Group 295"/>
              <p:cNvGrpSpPr>
                <a:grpSpLocks/>
              </p:cNvGrpSpPr>
              <p:nvPr/>
            </p:nvGrpSpPr>
            <p:grpSpPr bwMode="auto">
              <a:xfrm>
                <a:off x="1554" y="3163"/>
                <a:ext cx="987" cy="404"/>
                <a:chOff x="1554" y="3163"/>
                <a:chExt cx="987" cy="404"/>
              </a:xfrm>
            </p:grpSpPr>
            <p:sp>
              <p:nvSpPr>
                <p:cNvPr id="46" name="Oval 296" descr="볼1"/>
                <p:cNvSpPr>
                  <a:spLocks noChangeArrowheads="1"/>
                </p:cNvSpPr>
                <p:nvPr/>
              </p:nvSpPr>
              <p:spPr bwMode="auto">
                <a:xfrm>
                  <a:off x="1554" y="3163"/>
                  <a:ext cx="405" cy="404"/>
                </a:xfrm>
                <a:prstGeom prst="ellipse">
                  <a:avLst/>
                </a:prstGeom>
                <a:blipFill dpi="0" rotWithShape="0">
                  <a:blip r:embed="rId2" cstate="print"/>
                  <a:srcRect/>
                  <a:stretch>
                    <a:fillRect/>
                  </a:stretch>
                </a:blipFill>
                <a:ln w="127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lIns="36000" tIns="36000" rIns="36000" bIns="36000" anchor="ctr"/>
                <a:lstStyle>
                  <a:lvl1pPr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1pPr>
                  <a:lvl2pPr marL="742950" indent="-28575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2pPr>
                  <a:lvl3pPr marL="11430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3pPr>
                  <a:lvl4pPr marL="16002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4pPr>
                  <a:lvl5pPr marL="20574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9pPr>
                </a:lstStyle>
                <a:p>
                  <a:pPr algn="ctr" defTabSz="913375" eaLnBrk="1" latinLnBrk="0" hangingPunct="1">
                    <a:spcAft>
                      <a:spcPct val="17000"/>
                    </a:spcAft>
                    <a:buClr>
                      <a:srgbClr val="808080"/>
                    </a:buClr>
                    <a:defRPr/>
                  </a:pPr>
                  <a:r>
                    <a:rPr lang="ko-KR" altLang="en-US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기술적</a:t>
                  </a:r>
                </a:p>
                <a:p>
                  <a:pPr algn="ctr" defTabSz="913375" eaLnBrk="1" latinLnBrk="0" hangingPunct="1">
                    <a:spcAft>
                      <a:spcPct val="17000"/>
                    </a:spcAft>
                    <a:buClr>
                      <a:srgbClr val="808080"/>
                    </a:buClr>
                    <a:defRPr/>
                  </a:pPr>
                  <a:r>
                    <a:rPr lang="ko-KR" altLang="en-US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보안</a:t>
                  </a:r>
                </a:p>
              </p:txBody>
            </p:sp>
            <p:sp>
              <p:nvSpPr>
                <p:cNvPr id="47" name="Oval 297" descr="볼1"/>
                <p:cNvSpPr>
                  <a:spLocks noChangeArrowheads="1"/>
                </p:cNvSpPr>
                <p:nvPr/>
              </p:nvSpPr>
              <p:spPr bwMode="auto">
                <a:xfrm>
                  <a:off x="2136" y="3163"/>
                  <a:ext cx="405" cy="404"/>
                </a:xfrm>
                <a:prstGeom prst="ellipse">
                  <a:avLst/>
                </a:prstGeom>
                <a:blipFill dpi="0" rotWithShape="0">
                  <a:blip r:embed="rId2" cstate="print"/>
                  <a:srcRect/>
                  <a:stretch>
                    <a:fillRect/>
                  </a:stretch>
                </a:blipFill>
                <a:ln w="12700" algn="ctr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lIns="36000" tIns="36000" rIns="36000" bIns="36000" anchor="ctr"/>
                <a:lstStyle>
                  <a:lvl1pPr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1pPr>
                  <a:lvl2pPr marL="742950" indent="-28575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2pPr>
                  <a:lvl3pPr marL="11430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3pPr>
                  <a:lvl4pPr marL="16002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4pPr>
                  <a:lvl5pPr marL="2057400" indent="-228600" eaLnBrk="0" hangingPunct="0"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700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1000">
                      <a:solidFill>
                        <a:schemeClr val="tx1"/>
                      </a:solidFill>
                      <a:latin typeface="가는각진제목체" panose="02030600000101010101" pitchFamily="18" charset="-127"/>
                      <a:ea typeface="가는각진제목체" panose="02030600000101010101" pitchFamily="18" charset="-127"/>
                    </a:defRPr>
                  </a:lvl9pPr>
                </a:lstStyle>
                <a:p>
                  <a:pPr algn="ctr" defTabSz="913375" eaLnBrk="1" latinLnBrk="0" hangingPunct="1">
                    <a:spcAft>
                      <a:spcPct val="17000"/>
                    </a:spcAft>
                    <a:buClr>
                      <a:srgbClr val="808080"/>
                    </a:buClr>
                    <a:defRPr/>
                  </a:pPr>
                  <a:r>
                    <a:rPr lang="ko-KR" altLang="en-US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물리적</a:t>
                  </a:r>
                </a:p>
                <a:p>
                  <a:pPr algn="ctr" defTabSz="913375" eaLnBrk="1" latinLnBrk="0" hangingPunct="1">
                    <a:spcAft>
                      <a:spcPct val="17000"/>
                    </a:spcAft>
                    <a:buClr>
                      <a:srgbClr val="808080"/>
                    </a:buClr>
                    <a:defRPr/>
                  </a:pPr>
                  <a:r>
                    <a:rPr lang="ko-KR" altLang="en-US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보안</a:t>
                  </a:r>
                </a:p>
              </p:txBody>
            </p:sp>
          </p:grpSp>
        </p:grpSp>
      </p:grpSp>
      <p:sp>
        <p:nvSpPr>
          <p:cNvPr id="28" name="AutoShape 171"/>
          <p:cNvSpPr>
            <a:spLocks noChangeArrowheads="1"/>
          </p:cNvSpPr>
          <p:nvPr/>
        </p:nvSpPr>
        <p:spPr bwMode="auto">
          <a:xfrm>
            <a:off x="2213946" y="2720952"/>
            <a:ext cx="2174875" cy="601663"/>
          </a:xfrm>
          <a:prstGeom prst="roundRect">
            <a:avLst>
              <a:gd name="adj" fmla="val 4639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보안관리자 보안점검</a:t>
            </a:r>
          </a:p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취약점 보완</a:t>
            </a:r>
          </a:p>
        </p:txBody>
      </p:sp>
      <p:sp>
        <p:nvSpPr>
          <p:cNvPr id="29" name="AutoShape 175"/>
          <p:cNvSpPr>
            <a:spLocks noChangeArrowheads="1"/>
          </p:cNvSpPr>
          <p:nvPr/>
        </p:nvSpPr>
        <p:spPr bwMode="auto">
          <a:xfrm>
            <a:off x="4688858" y="3320165"/>
            <a:ext cx="1454150" cy="422275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자료 반납</a:t>
            </a:r>
          </a:p>
        </p:txBody>
      </p:sp>
      <p:sp>
        <p:nvSpPr>
          <p:cNvPr id="30" name="AutoShape 170"/>
          <p:cNvSpPr>
            <a:spLocks noChangeArrowheads="1"/>
          </p:cNvSpPr>
          <p:nvPr/>
        </p:nvSpPr>
        <p:spPr bwMode="auto">
          <a:xfrm>
            <a:off x="508978" y="2720945"/>
            <a:ext cx="1406525" cy="355600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1700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100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9pPr>
          </a:lstStyle>
          <a:p>
            <a:pPr algn="ctr" defTabSz="913375" eaLnBrk="1" latinLnBrk="0" hangingPunct="1">
              <a:spcAft>
                <a:spcPct val="17000"/>
              </a:spcAft>
              <a:buClr>
                <a:srgbClr val="808080"/>
              </a:buClr>
            </a:pPr>
            <a:r>
              <a:rPr lang="ko-KR" altLang="en-US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서약서 </a:t>
            </a:r>
            <a:r>
              <a:rPr lang="ko-KR" altLang="en-US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</a:p>
        </p:txBody>
      </p:sp>
      <p:sp>
        <p:nvSpPr>
          <p:cNvPr id="31" name="AutoShape 174"/>
          <p:cNvSpPr>
            <a:spLocks noChangeArrowheads="1"/>
          </p:cNvSpPr>
          <p:nvPr/>
        </p:nvSpPr>
        <p:spPr bwMode="auto">
          <a:xfrm>
            <a:off x="508978" y="3228276"/>
            <a:ext cx="1406525" cy="355600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관리자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임명</a:t>
            </a:r>
          </a:p>
        </p:txBody>
      </p:sp>
      <p:sp>
        <p:nvSpPr>
          <p:cNvPr id="32" name="AutoShape 176"/>
          <p:cNvSpPr>
            <a:spLocks noChangeArrowheads="1"/>
          </p:cNvSpPr>
          <p:nvPr/>
        </p:nvSpPr>
        <p:spPr bwMode="auto">
          <a:xfrm>
            <a:off x="508978" y="3735607"/>
            <a:ext cx="1406525" cy="357188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신원보증서</a:t>
            </a: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고정출입자용</a:t>
            </a: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AutoShape 177"/>
          <p:cNvSpPr>
            <a:spLocks noChangeArrowheads="1"/>
          </p:cNvSpPr>
          <p:nvPr/>
        </p:nvSpPr>
        <p:spPr bwMode="auto">
          <a:xfrm>
            <a:off x="508978" y="4244526"/>
            <a:ext cx="1406525" cy="357187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보안설정 </a:t>
            </a:r>
          </a:p>
        </p:txBody>
      </p:sp>
      <p:sp>
        <p:nvSpPr>
          <p:cNvPr id="34" name="AutoShape 179"/>
          <p:cNvSpPr>
            <a:spLocks noChangeArrowheads="1"/>
          </p:cNvSpPr>
          <p:nvPr/>
        </p:nvSpPr>
        <p:spPr bwMode="auto">
          <a:xfrm>
            <a:off x="508978" y="4753442"/>
            <a:ext cx="1406525" cy="357188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 연결</a:t>
            </a:r>
          </a:p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 점검</a:t>
            </a:r>
          </a:p>
        </p:txBody>
      </p:sp>
      <p:sp>
        <p:nvSpPr>
          <p:cNvPr id="37" name="AutoShape 172"/>
          <p:cNvSpPr>
            <a:spLocks noChangeArrowheads="1"/>
          </p:cNvSpPr>
          <p:nvPr/>
        </p:nvSpPr>
        <p:spPr bwMode="auto">
          <a:xfrm>
            <a:off x="4688858" y="2692372"/>
            <a:ext cx="1454150" cy="422275"/>
          </a:xfrm>
          <a:prstGeom prst="roundRect">
            <a:avLst>
              <a:gd name="adj" fmla="val 8903"/>
            </a:avLst>
          </a:prstGeom>
          <a:solidFill>
            <a:srgbClr val="F0F0F0"/>
          </a:solidFill>
          <a:ln w="9525" algn="ctr">
            <a:solidFill>
              <a:srgbClr val="B2B2B2"/>
            </a:solidFill>
            <a:round/>
            <a:headEnd/>
            <a:tailEnd/>
          </a:ln>
        </p:spPr>
        <p:txBody>
          <a:bodyPr wrap="none" lIns="91338" tIns="45668" rIns="91338" bIns="45668" anchor="ctr"/>
          <a:lstStyle/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 중요 정보 삭제</a:t>
            </a:r>
          </a:p>
          <a:p>
            <a:pPr algn="ctr" defTabSz="913375" latinLnBrk="0">
              <a:spcAft>
                <a:spcPct val="17000"/>
              </a:spcAft>
              <a:buClr>
                <a:srgbClr val="808080"/>
              </a:buClr>
            </a:pP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en-US" altLang="ko-KR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</a:t>
            </a:r>
            <a:r>
              <a:rPr lang="ko-KR" altLang="en-US" sz="1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포맷</a:t>
            </a:r>
          </a:p>
        </p:txBody>
      </p:sp>
      <p:grpSp>
        <p:nvGrpSpPr>
          <p:cNvPr id="38" name="그룹 51"/>
          <p:cNvGrpSpPr>
            <a:grpSpLocks/>
          </p:cNvGrpSpPr>
          <p:nvPr/>
        </p:nvGrpSpPr>
        <p:grpSpPr bwMode="auto">
          <a:xfrm>
            <a:off x="4625358" y="4258272"/>
            <a:ext cx="1635125" cy="1068388"/>
            <a:chOff x="4752109" y="4752109"/>
            <a:chExt cx="1634836" cy="1067666"/>
          </a:xfrm>
        </p:grpSpPr>
        <p:pic>
          <p:nvPicPr>
            <p:cNvPr id="39" name="Picture 1588" descr="회의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3613" y="4797425"/>
              <a:ext cx="1531937" cy="10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직사각형 49"/>
            <p:cNvSpPr>
              <a:spLocks noChangeArrowheads="1"/>
            </p:cNvSpPr>
            <p:nvPr/>
          </p:nvSpPr>
          <p:spPr bwMode="auto">
            <a:xfrm>
              <a:off x="4752109" y="4752109"/>
              <a:ext cx="1634836" cy="1246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eaLnBrk="1" latinLnBrk="0" hangingPunct="1">
                <a:lnSpc>
                  <a:spcPct val="120000"/>
                </a:lnSpc>
                <a:spcAft>
                  <a:spcPct val="17000"/>
                </a:spcAft>
                <a:buClr>
                  <a:srgbClr val="808080"/>
                </a:buClr>
                <a:defRPr/>
              </a:pPr>
              <a:endParaRPr lang="ko-KR" altLang="en-US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직사각형 50"/>
            <p:cNvSpPr>
              <a:spLocks noChangeArrowheads="1"/>
            </p:cNvSpPr>
            <p:nvPr/>
          </p:nvSpPr>
          <p:spPr bwMode="auto">
            <a:xfrm>
              <a:off x="4752109" y="4807527"/>
              <a:ext cx="110836" cy="10113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170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1000">
                  <a:solidFill>
                    <a:schemeClr val="tx1"/>
                  </a:solidFill>
                  <a:latin typeface="가는각진제목체" panose="02030600000101010101" pitchFamily="18" charset="-127"/>
                  <a:ea typeface="가는각진제목체" panose="02030600000101010101" pitchFamily="18" charset="-127"/>
                </a:defRPr>
              </a:lvl9pPr>
            </a:lstStyle>
            <a:p>
              <a:pPr algn="ctr" defTabSz="913375" eaLnBrk="1" latinLnBrk="0" hangingPunct="1">
                <a:lnSpc>
                  <a:spcPct val="120000"/>
                </a:lnSpc>
                <a:spcAft>
                  <a:spcPct val="17000"/>
                </a:spcAft>
                <a:buClr>
                  <a:srgbClr val="808080"/>
                </a:buClr>
                <a:defRPr/>
              </a:pPr>
              <a:endParaRPr lang="ko-KR" altLang="en-US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3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2.5.7 </a:t>
            </a:r>
            <a:r>
              <a:rPr lang="ko-KR" altLang="en-US" dirty="0" smtClean="0"/>
              <a:t>영역별 보안 대책</a:t>
            </a:r>
            <a:endParaRPr lang="ko-KR" altLang="en-US" dirty="0"/>
          </a:p>
        </p:txBody>
      </p:sp>
      <p:sp>
        <p:nvSpPr>
          <p:cNvPr id="3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 정보보안 규정에 따라 업무 유형 및 형태별 상세 절차를 준수하고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기간 동안 지속적인 교육 및 관리를 통해 보안체계 실효성을 유지합니다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7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영역별 보안 대책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10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874480"/>
              </p:ext>
            </p:extLst>
          </p:nvPr>
        </p:nvGraphicFramePr>
        <p:xfrm>
          <a:off x="244789" y="2112904"/>
          <a:ext cx="4636203" cy="4339369"/>
        </p:xfrm>
        <a:graphic>
          <a:graphicData uri="http://schemas.openxmlformats.org/drawingml/2006/table">
            <a:tbl>
              <a:tblPr/>
              <a:tblGrid>
                <a:gridCol w="810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6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706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영역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보안 대책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4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참여인원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친필서명 포함 보안서약서 작성 제출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투입 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규정에 의한 비밀유지 의무 준수 위반 시 처벌에 대한 보안교육 실시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231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사무실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장비 관리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시건 장치와 통제가 가능한 사무실을 이용하고 정기적 보안점검 실시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노트북 반출입 시 악성코드 감염 및 자료 반출 확인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보조기억매체 사용 제한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4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자료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문서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인수인계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비공개자료는 제공자료관리대장을 작성하여 인수 인계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 완료 후 생산된 산출물은 별도의 보조기억장치에 저장하여 제출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73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보조저장</a:t>
                      </a:r>
                      <a:b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매체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퇴근 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전원 끄기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퇴근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 노트북은 케이블 락을 하거나 시건 장치가 되어있는 곳에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보관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USB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등 휴대용 보조저장매체는 휴대용 저장매체 반출입 대장에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기록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결재 후 반출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975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산출물</a:t>
                      </a:r>
                      <a:endParaRPr kumimoji="1" lang="en-US" altLang="ko-KR" sz="1000" kern="1200" spc="0" baseline="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문서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책상 위에 중요문서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방치 금지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중요 문서의 처리는 반드시 파쇄기를 통하여 폐기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퇴근 시 책상서랍 시건 장치 이용하여 잠금 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개인책상 위나 파티션에 패스워드 등의 정보 부착 금지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비밀문서는 퇴근 시 반납하고 일반문서는 시건 장치가 된 보관함에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보관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Group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04285"/>
              </p:ext>
            </p:extLst>
          </p:nvPr>
        </p:nvGraphicFramePr>
        <p:xfrm>
          <a:off x="4989004" y="2112905"/>
          <a:ext cx="4672207" cy="4340431"/>
        </p:xfrm>
        <a:graphic>
          <a:graphicData uri="http://schemas.openxmlformats.org/drawingml/2006/table">
            <a:tbl>
              <a:tblPr/>
              <a:tblGrid>
                <a:gridCol w="1035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83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영역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보안 대책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4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출입통제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출입카드는 항시 패용하고 분실되지 않도록 유의하며 분실 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보안책임자에 즉시보고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6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정보</a:t>
                      </a:r>
                      <a:b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</a:t>
                      </a:r>
                    </a:p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접근통제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인가된 사용자만이 원격통제시스템을 통하여 자산에 접근하도록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접근 제한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접근관리 정책에 따라 자산 별로 등급을 부여하고 등급별로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접근 방식을 제한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44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통신망</a:t>
                      </a: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보안통제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사용하는 노트북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는 인터넷 연결 금지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P2P,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웹하드 등 인터넷 자료공유 차단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전자우편을 이용한 자료전송을 차단하고 필요 시 보안메일 통해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암호화 후 발신 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0247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PC</a:t>
                      </a:r>
                      <a:br>
                        <a:rPr kumimoji="1" lang="en-US" altLang="ko-KR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보안통제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 대한 패스워드 보안관리를 실시하여 일정시간 이상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미사용 시 자동 잠금 설정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개인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 인가 받지 않은 정보자산의 저장을 제한하며 파일서버의 경우 보안로그 활성화 등 관리정책에 의거하여 운용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보안패치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백신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S/W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등 보안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S/W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를 설치하여 바이러스 등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/>
                      </a:r>
                      <a:b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악성코드 감염으로부터 보호 </a:t>
                      </a:r>
                    </a:p>
                    <a:p>
                      <a:pPr marL="114300" marR="0" lvl="0" indent="-114300" algn="l" defTabSz="89376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17000"/>
                        </a:spcAft>
                        <a:buClr>
                          <a:srgbClr val="015791"/>
                        </a:buClr>
                        <a:buSzPct val="110000"/>
                        <a:buFont typeface="Wingdings" panose="05000000000000000000" pitchFamily="2" charset="2"/>
                        <a:buChar char="§"/>
                        <a:tabLst>
                          <a:tab pos="93663" algn="l"/>
                        </a:tabLst>
                      </a:pP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반 출입 시 </a:t>
                      </a:r>
                      <a:r>
                        <a:rPr kumimoji="1" lang="en-US" altLang="ko-KR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1" lang="ko-KR" altLang="en-US" sz="10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는 복구가 불가능하도록 포맷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2.5.8 </a:t>
            </a:r>
            <a:r>
              <a:rPr lang="ko-KR" altLang="en-US" dirty="0" smtClean="0"/>
              <a:t>고객정보 유출 대응 방안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시에 사용되는 데이터에는 고객정보를 포함하고 있습니다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고객정보 유출과 고객정보 불법 사용을 차단하고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개발계 보안 컴플라이언스에 대응하기 위해서는 테스트 데이터 구축 시 고객정보에 대한 데이터 변환 작업이 필요합니다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변환 필요성 및 목적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19" name="AutoShape 110"/>
          <p:cNvSpPr>
            <a:spLocks noChangeArrowheads="1"/>
          </p:cNvSpPr>
          <p:nvPr/>
        </p:nvSpPr>
        <p:spPr bwMode="auto">
          <a:xfrm>
            <a:off x="457931" y="2744924"/>
            <a:ext cx="5503181" cy="826733"/>
          </a:xfrm>
          <a:prstGeom prst="roundRect">
            <a:avLst>
              <a:gd name="adj" fmla="val 2880"/>
            </a:avLst>
          </a:prstGeom>
          <a:solidFill>
            <a:srgbClr val="B5BFC7"/>
          </a:solidFill>
          <a:ln>
            <a:noFill/>
          </a:ln>
          <a:extLst/>
        </p:spPr>
        <p:txBody>
          <a:bodyPr wrap="none" lIns="104086" tIns="52043" rIns="104086" bIns="52043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endParaRPr lang="ko-KR" altLang="en-US" sz="1100" dirty="0">
              <a:solidFill>
                <a:srgbClr val="0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AutoShape 118"/>
          <p:cNvSpPr>
            <a:spLocks noChangeArrowheads="1"/>
          </p:cNvSpPr>
          <p:nvPr/>
        </p:nvSpPr>
        <p:spPr bwMode="auto">
          <a:xfrm>
            <a:off x="457931" y="3803409"/>
            <a:ext cx="5503181" cy="826733"/>
          </a:xfrm>
          <a:prstGeom prst="roundRect">
            <a:avLst>
              <a:gd name="adj" fmla="val 2880"/>
            </a:avLst>
          </a:prstGeom>
          <a:solidFill>
            <a:srgbClr val="B5BFC7"/>
          </a:solidFill>
          <a:ln>
            <a:noFill/>
          </a:ln>
          <a:extLst/>
        </p:spPr>
        <p:txBody>
          <a:bodyPr wrap="none" lIns="104086" tIns="52043" rIns="104086" bIns="52043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endParaRPr lang="ko-KR" altLang="en-US" sz="1100" dirty="0">
              <a:solidFill>
                <a:srgbClr val="0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AutoShape 124"/>
          <p:cNvSpPr>
            <a:spLocks noChangeArrowheads="1"/>
          </p:cNvSpPr>
          <p:nvPr/>
        </p:nvSpPr>
        <p:spPr bwMode="auto">
          <a:xfrm>
            <a:off x="457931" y="4861893"/>
            <a:ext cx="5503181" cy="826733"/>
          </a:xfrm>
          <a:prstGeom prst="roundRect">
            <a:avLst>
              <a:gd name="adj" fmla="val 2880"/>
            </a:avLst>
          </a:prstGeom>
          <a:solidFill>
            <a:srgbClr val="B5BFC7"/>
          </a:solidFill>
          <a:ln>
            <a:noFill/>
          </a:ln>
          <a:extLst/>
        </p:spPr>
        <p:txBody>
          <a:bodyPr wrap="none" lIns="104086" tIns="52043" rIns="104086" bIns="52043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endParaRPr lang="ko-KR" altLang="en-US" sz="1100" dirty="0">
              <a:solidFill>
                <a:srgbClr val="0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AutoShape 38"/>
          <p:cNvSpPr>
            <a:spLocks noChangeArrowheads="1"/>
          </p:cNvSpPr>
          <p:nvPr/>
        </p:nvSpPr>
        <p:spPr bwMode="auto">
          <a:xfrm>
            <a:off x="5889105" y="2065860"/>
            <a:ext cx="654190" cy="4423480"/>
          </a:xfrm>
          <a:custGeom>
            <a:avLst/>
            <a:gdLst>
              <a:gd name="T0" fmla="*/ 2147483646 w 374"/>
              <a:gd name="T1" fmla="*/ 2147483646 h 2566"/>
              <a:gd name="T2" fmla="*/ 2147483646 w 374"/>
              <a:gd name="T3" fmla="*/ 2147483646 h 2566"/>
              <a:gd name="T4" fmla="*/ 2147483646 w 374"/>
              <a:gd name="T5" fmla="*/ 2147483646 h 2566"/>
              <a:gd name="T6" fmla="*/ 2147483646 w 374"/>
              <a:gd name="T7" fmla="*/ 0 h 2566"/>
              <a:gd name="T8" fmla="*/ 0 60000 65536"/>
              <a:gd name="T9" fmla="*/ 0 60000 65536"/>
              <a:gd name="T10" fmla="*/ 0 60000 65536"/>
              <a:gd name="T11" fmla="*/ 0 60000 65536"/>
              <a:gd name="T12" fmla="*/ 2664 w 374"/>
              <a:gd name="T13" fmla="*/ 2664 h 2566"/>
              <a:gd name="T14" fmla="*/ 18936 w 374"/>
              <a:gd name="T15" fmla="*/ 18936 h 25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" h="2566">
                <a:moveTo>
                  <a:pt x="374" y="0"/>
                </a:moveTo>
                <a:lnTo>
                  <a:pt x="16" y="398"/>
                </a:lnTo>
                <a:lnTo>
                  <a:pt x="0" y="2110"/>
                </a:lnTo>
                <a:lnTo>
                  <a:pt x="368" y="2566"/>
                </a:lnTo>
                <a:lnTo>
                  <a:pt x="374" y="0"/>
                </a:lnTo>
                <a:close/>
              </a:path>
            </a:pathLst>
          </a:custGeom>
          <a:gradFill rotWithShape="0">
            <a:gsLst>
              <a:gs pos="0">
                <a:srgbClr val="EAEAEA"/>
              </a:gs>
              <a:gs pos="100000">
                <a:srgbClr val="F6F6F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8" tIns="45668" rIns="91338" bIns="45668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0" name="Group 115"/>
          <p:cNvGrpSpPr>
            <a:grpSpLocks/>
          </p:cNvGrpSpPr>
          <p:nvPr/>
        </p:nvGrpSpPr>
        <p:grpSpPr bwMode="auto">
          <a:xfrm>
            <a:off x="546831" y="2853092"/>
            <a:ext cx="1146175" cy="635787"/>
            <a:chOff x="3232" y="1104"/>
            <a:chExt cx="722" cy="303"/>
          </a:xfrm>
        </p:grpSpPr>
        <p:sp>
          <p:nvSpPr>
            <p:cNvPr id="31" name="AutoShape 112"/>
            <p:cNvSpPr>
              <a:spLocks noChangeArrowheads="1"/>
            </p:cNvSpPr>
            <p:nvPr/>
          </p:nvSpPr>
          <p:spPr bwMode="auto">
            <a:xfrm>
              <a:off x="3232" y="1104"/>
              <a:ext cx="692" cy="303"/>
            </a:xfrm>
            <a:prstGeom prst="roundRect">
              <a:avLst>
                <a:gd name="adj" fmla="val 9690"/>
              </a:avLst>
            </a:prstGeom>
            <a:solidFill>
              <a:srgbClr val="FFFFFF"/>
            </a:solidFill>
            <a:ln w="12700" algn="ctr">
              <a:solidFill>
                <a:srgbClr val="C0C0C0"/>
              </a:solidFill>
              <a:round/>
              <a:headEnd/>
              <a:tailEnd/>
            </a:ln>
          </p:spPr>
          <p:txBody>
            <a:bodyPr lIns="54000" tIns="10800" rIns="54000" bIns="10800" anchor="ctr"/>
            <a:lstStyle>
              <a:lvl1pPr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1pPr>
              <a:lvl2pPr marL="742950" indent="-28575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2pPr>
              <a:lvl3pPr marL="11430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3pPr>
              <a:lvl4pPr marL="16002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4pPr>
              <a:lvl5pPr marL="20574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9pPr>
            </a:lstStyle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고객정보</a:t>
              </a:r>
              <a:endParaRPr lang="en-US" altLang="ko-KR" sz="110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유출 차단</a:t>
              </a:r>
              <a:endParaRPr lang="en-US" altLang="en-US" sz="110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2" name="Freeform 113"/>
            <p:cNvSpPr>
              <a:spLocks/>
            </p:cNvSpPr>
            <p:nvPr/>
          </p:nvSpPr>
          <p:spPr bwMode="auto">
            <a:xfrm>
              <a:off x="3918" y="1215"/>
              <a:ext cx="36" cy="81"/>
            </a:xfrm>
            <a:custGeom>
              <a:avLst/>
              <a:gdLst>
                <a:gd name="T0" fmla="*/ 0 w 99"/>
                <a:gd name="T1" fmla="*/ 0 h 144"/>
                <a:gd name="T2" fmla="*/ 0 w 99"/>
                <a:gd name="T3" fmla="*/ 1 h 144"/>
                <a:gd name="T4" fmla="*/ 0 w 99"/>
                <a:gd name="T5" fmla="*/ 1 h 144"/>
                <a:gd name="T6" fmla="*/ 0 60000 65536"/>
                <a:gd name="T7" fmla="*/ 0 60000 65536"/>
                <a:gd name="T8" fmla="*/ 0 60000 65536"/>
                <a:gd name="T9" fmla="*/ 0 w 99"/>
                <a:gd name="T10" fmla="*/ 0 h 144"/>
                <a:gd name="T11" fmla="*/ 99 w 99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" h="144">
                  <a:moveTo>
                    <a:pt x="0" y="0"/>
                  </a:moveTo>
                  <a:lnTo>
                    <a:pt x="99" y="73"/>
                  </a:lnTo>
                  <a:lnTo>
                    <a:pt x="0" y="144"/>
                  </a:lnTo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18000" tIns="10800" rIns="18000" bIns="10800" anchor="ctr"/>
            <a:lstStyle/>
            <a:p>
              <a:pPr algn="ctr"/>
              <a:endParaRPr lang="ko-KR" altLang="en-US" sz="16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33" name="직사각형 94"/>
          <p:cNvSpPr>
            <a:spLocks noChangeArrowheads="1"/>
          </p:cNvSpPr>
          <p:nvPr/>
        </p:nvSpPr>
        <p:spPr bwMode="auto">
          <a:xfrm>
            <a:off x="1848580" y="3007037"/>
            <a:ext cx="3644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2550" indent="-825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 데이터를 이용하여 테스트 수행 시 금감원 감사 지적 대상</a:t>
            </a:r>
          </a:p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고객정보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유출사고 예방</a:t>
            </a:r>
          </a:p>
        </p:txBody>
      </p:sp>
      <p:grpSp>
        <p:nvGrpSpPr>
          <p:cNvPr id="34" name="Group 119"/>
          <p:cNvGrpSpPr>
            <a:grpSpLocks/>
          </p:cNvGrpSpPr>
          <p:nvPr/>
        </p:nvGrpSpPr>
        <p:grpSpPr bwMode="auto">
          <a:xfrm>
            <a:off x="546831" y="3911577"/>
            <a:ext cx="1146175" cy="635787"/>
            <a:chOff x="3232" y="1104"/>
            <a:chExt cx="722" cy="303"/>
          </a:xfrm>
        </p:grpSpPr>
        <p:sp>
          <p:nvSpPr>
            <p:cNvPr id="35" name="AutoShape 120"/>
            <p:cNvSpPr>
              <a:spLocks noChangeArrowheads="1"/>
            </p:cNvSpPr>
            <p:nvPr/>
          </p:nvSpPr>
          <p:spPr bwMode="auto">
            <a:xfrm>
              <a:off x="3232" y="1104"/>
              <a:ext cx="692" cy="303"/>
            </a:xfrm>
            <a:prstGeom prst="roundRect">
              <a:avLst>
                <a:gd name="adj" fmla="val 9690"/>
              </a:avLst>
            </a:prstGeom>
            <a:solidFill>
              <a:srgbClr val="FFFFFF"/>
            </a:solidFill>
            <a:ln w="12700" algn="ctr">
              <a:solidFill>
                <a:srgbClr val="C0C0C0"/>
              </a:solidFill>
              <a:round/>
              <a:headEnd/>
              <a:tailEnd/>
            </a:ln>
          </p:spPr>
          <p:txBody>
            <a:bodyPr lIns="54000" tIns="10800" rIns="54000" bIns="10800" anchor="ctr"/>
            <a:lstStyle>
              <a:lvl1pPr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1pPr>
              <a:lvl2pPr marL="742950" indent="-28575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2pPr>
              <a:lvl3pPr marL="11430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3pPr>
              <a:lvl4pPr marL="16002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4pPr>
              <a:lvl5pPr marL="20574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9pPr>
            </a:lstStyle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고객정보</a:t>
              </a:r>
              <a:endParaRPr lang="en-US" altLang="ko-KR" sz="110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불법 사용 차단</a:t>
              </a:r>
              <a:endParaRPr lang="en-US" altLang="en-US" sz="110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6" name="Freeform 121"/>
            <p:cNvSpPr>
              <a:spLocks/>
            </p:cNvSpPr>
            <p:nvPr/>
          </p:nvSpPr>
          <p:spPr bwMode="auto">
            <a:xfrm>
              <a:off x="3918" y="1215"/>
              <a:ext cx="36" cy="81"/>
            </a:xfrm>
            <a:custGeom>
              <a:avLst/>
              <a:gdLst>
                <a:gd name="T0" fmla="*/ 0 w 99"/>
                <a:gd name="T1" fmla="*/ 0 h 144"/>
                <a:gd name="T2" fmla="*/ 0 w 99"/>
                <a:gd name="T3" fmla="*/ 1 h 144"/>
                <a:gd name="T4" fmla="*/ 0 w 99"/>
                <a:gd name="T5" fmla="*/ 1 h 144"/>
                <a:gd name="T6" fmla="*/ 0 60000 65536"/>
                <a:gd name="T7" fmla="*/ 0 60000 65536"/>
                <a:gd name="T8" fmla="*/ 0 60000 65536"/>
                <a:gd name="T9" fmla="*/ 0 w 99"/>
                <a:gd name="T10" fmla="*/ 0 h 144"/>
                <a:gd name="T11" fmla="*/ 99 w 99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" h="144">
                  <a:moveTo>
                    <a:pt x="0" y="0"/>
                  </a:moveTo>
                  <a:lnTo>
                    <a:pt x="99" y="73"/>
                  </a:lnTo>
                  <a:lnTo>
                    <a:pt x="0" y="144"/>
                  </a:lnTo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18000" tIns="10800" rIns="18000" bIns="10800" anchor="ctr"/>
            <a:lstStyle/>
            <a:p>
              <a:pPr algn="ctr"/>
              <a:endParaRPr lang="ko-KR" altLang="en-US" sz="16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37" name="직사각형 94"/>
          <p:cNvSpPr>
            <a:spLocks noChangeArrowheads="1"/>
          </p:cNvSpPr>
          <p:nvPr/>
        </p:nvSpPr>
        <p:spPr bwMode="auto">
          <a:xfrm>
            <a:off x="1848580" y="4065522"/>
            <a:ext cx="3644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2550" indent="-825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개발자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외주 인력의 고객정보 조회 방지 </a:t>
            </a:r>
          </a:p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고객정보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수집에 대한 원천적인 차단</a:t>
            </a:r>
          </a:p>
        </p:txBody>
      </p:sp>
      <p:grpSp>
        <p:nvGrpSpPr>
          <p:cNvPr id="38" name="Group 125"/>
          <p:cNvGrpSpPr>
            <a:grpSpLocks/>
          </p:cNvGrpSpPr>
          <p:nvPr/>
        </p:nvGrpSpPr>
        <p:grpSpPr bwMode="auto">
          <a:xfrm>
            <a:off x="546831" y="4970061"/>
            <a:ext cx="1146175" cy="635787"/>
            <a:chOff x="3232" y="1104"/>
            <a:chExt cx="722" cy="303"/>
          </a:xfrm>
        </p:grpSpPr>
        <p:sp>
          <p:nvSpPr>
            <p:cNvPr id="39" name="AutoShape 126"/>
            <p:cNvSpPr>
              <a:spLocks noChangeArrowheads="1"/>
            </p:cNvSpPr>
            <p:nvPr/>
          </p:nvSpPr>
          <p:spPr bwMode="auto">
            <a:xfrm>
              <a:off x="3232" y="1104"/>
              <a:ext cx="692" cy="303"/>
            </a:xfrm>
            <a:prstGeom prst="roundRect">
              <a:avLst>
                <a:gd name="adj" fmla="val 9690"/>
              </a:avLst>
            </a:prstGeom>
            <a:solidFill>
              <a:srgbClr val="FFFFFF"/>
            </a:solidFill>
            <a:ln w="12700" algn="ctr">
              <a:solidFill>
                <a:srgbClr val="C0C0C0"/>
              </a:solidFill>
              <a:round/>
              <a:headEnd/>
              <a:tailEnd/>
            </a:ln>
          </p:spPr>
          <p:txBody>
            <a:bodyPr lIns="54000" tIns="10800" rIns="54000" bIns="10800" anchor="ctr"/>
            <a:lstStyle>
              <a:lvl1pPr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1pPr>
              <a:lvl2pPr marL="742950" indent="-28575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2pPr>
              <a:lvl3pPr marL="11430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3pPr>
              <a:lvl4pPr marL="16002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4pPr>
              <a:lvl5pPr marL="2057400" indent="-228600" algn="r"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3300"/>
                  </a:solidFill>
                  <a:latin typeface="산돌고딕B" panose="02030504000101010101" pitchFamily="18" charset="-127"/>
                  <a:ea typeface="산돌고딕B" panose="02030504000101010101" pitchFamily="18" charset="-127"/>
                </a:defRPr>
              </a:lvl9pPr>
            </a:lstStyle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효율적인 테스트</a:t>
              </a:r>
              <a:endParaRPr lang="en-US" altLang="ko-KR" sz="1100" spc="-7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ko-KR" altLang="en-US" sz="1100" spc="-7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시스템 구축</a:t>
              </a:r>
              <a:endParaRPr lang="en-US" altLang="en-US" sz="1100" spc="-7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0" name="Freeform 127"/>
            <p:cNvSpPr>
              <a:spLocks/>
            </p:cNvSpPr>
            <p:nvPr/>
          </p:nvSpPr>
          <p:spPr bwMode="auto">
            <a:xfrm>
              <a:off x="3918" y="1215"/>
              <a:ext cx="36" cy="81"/>
            </a:xfrm>
            <a:custGeom>
              <a:avLst/>
              <a:gdLst>
                <a:gd name="T0" fmla="*/ 0 w 99"/>
                <a:gd name="T1" fmla="*/ 0 h 144"/>
                <a:gd name="T2" fmla="*/ 0 w 99"/>
                <a:gd name="T3" fmla="*/ 1 h 144"/>
                <a:gd name="T4" fmla="*/ 0 w 99"/>
                <a:gd name="T5" fmla="*/ 1 h 144"/>
                <a:gd name="T6" fmla="*/ 0 60000 65536"/>
                <a:gd name="T7" fmla="*/ 0 60000 65536"/>
                <a:gd name="T8" fmla="*/ 0 60000 65536"/>
                <a:gd name="T9" fmla="*/ 0 w 99"/>
                <a:gd name="T10" fmla="*/ 0 h 144"/>
                <a:gd name="T11" fmla="*/ 99 w 99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" h="144">
                  <a:moveTo>
                    <a:pt x="0" y="0"/>
                  </a:moveTo>
                  <a:lnTo>
                    <a:pt x="99" y="73"/>
                  </a:lnTo>
                  <a:lnTo>
                    <a:pt x="0" y="144"/>
                  </a:lnTo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18000" tIns="10800" rIns="18000" bIns="10800" anchor="ctr"/>
            <a:lstStyle/>
            <a:p>
              <a:pPr algn="ctr"/>
              <a:endParaRPr lang="ko-KR" altLang="en-US" sz="16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41" name="직사각형 94"/>
          <p:cNvSpPr>
            <a:spLocks noChangeArrowheads="1"/>
          </p:cNvSpPr>
          <p:nvPr/>
        </p:nvSpPr>
        <p:spPr bwMode="auto">
          <a:xfrm>
            <a:off x="1848580" y="5124006"/>
            <a:ext cx="3644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82550" indent="-825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682625" algn="l"/>
              </a:tabLs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Private key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데이터 변환 시에도 정합성 보장</a:t>
            </a:r>
          </a:p>
          <a:p>
            <a:pPr marL="95250" indent="-95250" algn="l" defTabSz="957263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tabLst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변환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 </a:t>
            </a:r>
            <a:r>
              <a:rPr lang="en-US" altLang="ko-KR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check digit </a:t>
            </a:r>
            <a:r>
              <a:rPr lang="ko-KR" altLang="en-US" sz="1000" dirty="0">
                <a:solidFill>
                  <a:srgbClr val="333333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코드 체계 유지</a:t>
            </a:r>
          </a:p>
        </p:txBody>
      </p: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7305574" y="2126910"/>
            <a:ext cx="13738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hangingPunct="1"/>
            <a:r>
              <a:rPr lang="ko-KR" altLang="en-US" sz="1200" b="1" dirty="0" smtClean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 방</a:t>
            </a:r>
            <a:r>
              <a:rPr lang="ko-KR" altLang="en-US" sz="12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32A5FE-031B-485A-A309-BE2A0750944F}"/>
              </a:ext>
            </a:extLst>
          </p:cNvPr>
          <p:cNvSpPr/>
          <p:nvPr/>
        </p:nvSpPr>
        <p:spPr>
          <a:xfrm>
            <a:off x="6565495" y="2056083"/>
            <a:ext cx="2896185" cy="4420090"/>
          </a:xfrm>
          <a:prstGeom prst="rect">
            <a:avLst/>
          </a:prstGeom>
          <a:solidFill>
            <a:srgbClr val="ECF7FE"/>
          </a:solidFill>
          <a:ln w="12700">
            <a:solidFill>
              <a:srgbClr val="7C8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28A4B1-C03E-420A-AAB1-A57E91C95B98}"/>
              </a:ext>
            </a:extLst>
          </p:cNvPr>
          <p:cNvGrpSpPr/>
          <p:nvPr/>
        </p:nvGrpSpPr>
        <p:grpSpPr>
          <a:xfrm>
            <a:off x="6565495" y="2056083"/>
            <a:ext cx="2896551" cy="299934"/>
            <a:chOff x="6951840" y="2030557"/>
            <a:chExt cx="2717684" cy="288032"/>
          </a:xfrm>
        </p:grpSpPr>
        <p:sp>
          <p:nvSpPr>
            <p:cNvPr id="56" name="양쪽 모서리가 둥근 사각형 517">
              <a:extLst>
                <a:ext uri="{FF2B5EF4-FFF2-40B4-BE49-F238E27FC236}">
                  <a16:creationId xmlns:a16="http://schemas.microsoft.com/office/drawing/2014/main" id="{3E3D28BE-959C-480B-8AD1-3B8A1BB208AE}"/>
                </a:ext>
              </a:extLst>
            </p:cNvPr>
            <p:cNvSpPr/>
            <p:nvPr/>
          </p:nvSpPr>
          <p:spPr>
            <a:xfrm>
              <a:off x="6951840" y="2030557"/>
              <a:ext cx="2717340" cy="288032"/>
            </a:xfrm>
            <a:prstGeom prst="rect">
              <a:avLst/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lIns="0" tIns="0" rIns="0" bIns="0" anchor="ctr" anchorCtr="0"/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변환 목적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7" name="양쪽 모서리가 둥근 사각형 517">
              <a:extLst>
                <a:ext uri="{FF2B5EF4-FFF2-40B4-BE49-F238E27FC236}">
                  <a16:creationId xmlns:a16="http://schemas.microsoft.com/office/drawing/2014/main" id="{44EC17C8-AF98-4F87-8AE2-101CBA21F03A}"/>
                </a:ext>
              </a:extLst>
            </p:cNvPr>
            <p:cNvSpPr/>
            <p:nvPr/>
          </p:nvSpPr>
          <p:spPr>
            <a:xfrm>
              <a:off x="6951882" y="2030561"/>
              <a:ext cx="2717642" cy="14401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Group 318"/>
          <p:cNvGrpSpPr>
            <a:grpSpLocks/>
          </p:cNvGrpSpPr>
          <p:nvPr/>
        </p:nvGrpSpPr>
        <p:grpSpPr bwMode="auto">
          <a:xfrm>
            <a:off x="8331345" y="5481228"/>
            <a:ext cx="888299" cy="792573"/>
            <a:chOff x="5625" y="3573"/>
            <a:chExt cx="466" cy="446"/>
          </a:xfrm>
        </p:grpSpPr>
        <p:pic>
          <p:nvPicPr>
            <p:cNvPr id="59" name="Picture 316" descr="Past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" y="3573"/>
              <a:ext cx="412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317" descr="encrypted-25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" y="3777"/>
              <a:ext cx="24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" name="AutoShape 49"/>
          <p:cNvSpPr>
            <a:spLocks noChangeArrowheads="1"/>
          </p:cNvSpPr>
          <p:nvPr/>
        </p:nvSpPr>
        <p:spPr bwMode="auto">
          <a:xfrm>
            <a:off x="6855674" y="2684078"/>
            <a:ext cx="2363932" cy="804801"/>
          </a:xfrm>
          <a:prstGeom prst="roundRect">
            <a:avLst>
              <a:gd name="adj" fmla="val 5694"/>
            </a:avLst>
          </a:prstGeom>
          <a:solidFill>
            <a:srgbClr val="ABDDFB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 lIns="53941" tIns="45668" rIns="53941" bIns="45668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금감원 고객정보 관련</a:t>
            </a:r>
            <a:endParaRPr lang="en-US" altLang="ko-KR" sz="1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감사 대응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AutoShape 49"/>
          <p:cNvSpPr>
            <a:spLocks noChangeArrowheads="1"/>
          </p:cNvSpPr>
          <p:nvPr/>
        </p:nvSpPr>
        <p:spPr bwMode="auto">
          <a:xfrm>
            <a:off x="6855674" y="3609020"/>
            <a:ext cx="2363932" cy="798272"/>
          </a:xfrm>
          <a:prstGeom prst="roundRect">
            <a:avLst>
              <a:gd name="adj" fmla="val 6102"/>
            </a:avLst>
          </a:prstGeom>
          <a:solidFill>
            <a:srgbClr val="ABDDFB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 lIns="53941" tIns="45668" rIns="53941" bIns="45668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개발계</a:t>
            </a:r>
            <a:endParaRPr lang="en-US" altLang="ko-KR" sz="1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보안 컴플라이언스 준수</a:t>
            </a:r>
            <a:endParaRPr lang="en-US" altLang="ko-KR" sz="1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AutoShape 49"/>
          <p:cNvSpPr>
            <a:spLocks noChangeArrowheads="1"/>
          </p:cNvSpPr>
          <p:nvPr/>
        </p:nvSpPr>
        <p:spPr bwMode="auto">
          <a:xfrm>
            <a:off x="6855674" y="4545124"/>
            <a:ext cx="2363932" cy="764271"/>
          </a:xfrm>
          <a:prstGeom prst="roundRect">
            <a:avLst>
              <a:gd name="adj" fmla="val 10713"/>
            </a:avLst>
          </a:prstGeom>
          <a:solidFill>
            <a:srgbClr val="ABDDFB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 lIns="53941" tIns="45668" rIns="53941" bIns="45668" anchor="ctr"/>
          <a:lstStyle>
            <a:lvl1pPr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1pPr>
            <a:lvl2pPr marL="742950" indent="-28575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2pPr>
            <a:lvl3pPr marL="11430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3pPr>
            <a:lvl4pPr marL="16002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4pPr>
            <a:lvl5pPr marL="2057400" indent="-228600" algn="r"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3300"/>
                </a:solidFill>
                <a:latin typeface="산돌고딕B" panose="02030504000101010101" pitchFamily="18" charset="-127"/>
                <a:ea typeface="산돌고딕B" panose="02030504000101010101" pitchFamily="18" charset="-127"/>
              </a:defRPr>
            </a:lvl9pPr>
          </a:lstStyle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고객중심 서비스</a:t>
            </a:r>
            <a:endParaRPr lang="en-US" altLang="ko-KR" sz="11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defTabSz="956190" latinLnBrk="0">
              <a:lnSpc>
                <a:spcPct val="110000"/>
              </a:lnSpc>
              <a:spcBef>
                <a:spcPct val="20000"/>
              </a:spcBef>
            </a:pP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신뢰도 향상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3790503-444D-408D-88DA-EF28A054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16" y="3613022"/>
            <a:ext cx="315164" cy="31516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BA4C402-3787-418C-A5B2-8C1F7D264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16" y="4555723"/>
            <a:ext cx="315164" cy="31516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FB87CD8-0722-481C-B7BA-1DD8F9ABA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116" y="2691828"/>
            <a:ext cx="315164" cy="315164"/>
          </a:xfrm>
          <a:prstGeom prst="rect">
            <a:avLst/>
          </a:prstGeom>
        </p:spPr>
      </p:pic>
      <p:sp>
        <p:nvSpPr>
          <p:cNvPr id="4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2.5.8 </a:t>
            </a:r>
            <a:r>
              <a:rPr lang="ko-KR" altLang="en-US" dirty="0" smtClean="0"/>
              <a:t>고객정보 유출 대응 방안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 변환 작업에 대한 기본 원칙과 규칙을 정의하여 변환 작업 수행 시 기준을 제시합니다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변환 준수사항과 처리 규칙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10E8524-AC0C-463B-8931-3569A2C14623}"/>
              </a:ext>
            </a:extLst>
          </p:cNvPr>
          <p:cNvGrpSpPr/>
          <p:nvPr/>
        </p:nvGrpSpPr>
        <p:grpSpPr>
          <a:xfrm>
            <a:off x="5169024" y="2069250"/>
            <a:ext cx="4504438" cy="4420090"/>
            <a:chOff x="6951840" y="1844822"/>
            <a:chExt cx="2717684" cy="442009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832A5FE-031B-485A-A309-BE2A0750944F}"/>
                </a:ext>
              </a:extLst>
            </p:cNvPr>
            <p:cNvSpPr/>
            <p:nvPr/>
          </p:nvSpPr>
          <p:spPr>
            <a:xfrm>
              <a:off x="6951840" y="1844822"/>
              <a:ext cx="2717340" cy="4420090"/>
            </a:xfrm>
            <a:prstGeom prst="rect">
              <a:avLst/>
            </a:prstGeom>
            <a:solidFill>
              <a:srgbClr val="ECF7FE"/>
            </a:solidFill>
            <a:ln w="12700">
              <a:solidFill>
                <a:srgbClr val="7C8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F28A4B1-C03E-420A-AAB1-A57E91C95B98}"/>
                </a:ext>
              </a:extLst>
            </p:cNvPr>
            <p:cNvGrpSpPr/>
            <p:nvPr/>
          </p:nvGrpSpPr>
          <p:grpSpPr>
            <a:xfrm>
              <a:off x="6951840" y="1844822"/>
              <a:ext cx="2717684" cy="299934"/>
              <a:chOff x="6951840" y="2030557"/>
              <a:chExt cx="2717684" cy="288032"/>
            </a:xfrm>
          </p:grpSpPr>
          <p:sp>
            <p:nvSpPr>
              <p:cNvPr id="45" name="양쪽 모서리가 둥근 사각형 517">
                <a:extLst>
                  <a:ext uri="{FF2B5EF4-FFF2-40B4-BE49-F238E27FC236}">
                    <a16:creationId xmlns:a16="http://schemas.microsoft.com/office/drawing/2014/main" id="{3E3D28BE-959C-480B-8AD1-3B8A1BB208AE}"/>
                  </a:ext>
                </a:extLst>
              </p:cNvPr>
              <p:cNvSpPr/>
              <p:nvPr/>
            </p:nvSpPr>
            <p:spPr>
              <a:xfrm>
                <a:off x="6951840" y="2030557"/>
                <a:ext cx="2717340" cy="288032"/>
              </a:xfrm>
              <a:prstGeom prst="rect">
                <a:avLst/>
              </a:prstGeom>
              <a:solidFill>
                <a:srgbClr val="005E9E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lIns="0" tIns="0" rIns="0" bIns="0" anchor="ctr" anchorCtr="0"/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변환 처리 규칙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양쪽 모서리가 둥근 사각형 517">
                <a:extLst>
                  <a:ext uri="{FF2B5EF4-FFF2-40B4-BE49-F238E27FC236}">
                    <a16:creationId xmlns:a16="http://schemas.microsoft.com/office/drawing/2014/main" id="{44EC17C8-AF98-4F87-8AE2-101CBA21F03A}"/>
                  </a:ext>
                </a:extLst>
              </p:cNvPr>
              <p:cNvSpPr/>
              <p:nvPr/>
            </p:nvSpPr>
            <p:spPr>
              <a:xfrm>
                <a:off x="6951882" y="2030561"/>
                <a:ext cx="2717642" cy="1440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10E8524-AC0C-463B-8931-3569A2C14623}"/>
              </a:ext>
            </a:extLst>
          </p:cNvPr>
          <p:cNvGrpSpPr/>
          <p:nvPr/>
        </p:nvGrpSpPr>
        <p:grpSpPr>
          <a:xfrm>
            <a:off x="236476" y="2069250"/>
            <a:ext cx="4504438" cy="4420090"/>
            <a:chOff x="6951840" y="1844822"/>
            <a:chExt cx="2717684" cy="442009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832A5FE-031B-485A-A309-BE2A0750944F}"/>
                </a:ext>
              </a:extLst>
            </p:cNvPr>
            <p:cNvSpPr/>
            <p:nvPr/>
          </p:nvSpPr>
          <p:spPr>
            <a:xfrm>
              <a:off x="6951840" y="1844822"/>
              <a:ext cx="2717340" cy="4420090"/>
            </a:xfrm>
            <a:prstGeom prst="rect">
              <a:avLst/>
            </a:prstGeom>
            <a:solidFill>
              <a:srgbClr val="ECF7FE"/>
            </a:solidFill>
            <a:ln w="12700">
              <a:solidFill>
                <a:srgbClr val="7C8E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F28A4B1-C03E-420A-AAB1-A57E91C95B98}"/>
                </a:ext>
              </a:extLst>
            </p:cNvPr>
            <p:cNvGrpSpPr/>
            <p:nvPr/>
          </p:nvGrpSpPr>
          <p:grpSpPr>
            <a:xfrm>
              <a:off x="6951840" y="1844822"/>
              <a:ext cx="2717684" cy="299934"/>
              <a:chOff x="6951840" y="2030557"/>
              <a:chExt cx="2717684" cy="288032"/>
            </a:xfrm>
          </p:grpSpPr>
          <p:sp>
            <p:nvSpPr>
              <p:cNvPr id="50" name="양쪽 모서리가 둥근 사각형 517">
                <a:extLst>
                  <a:ext uri="{FF2B5EF4-FFF2-40B4-BE49-F238E27FC236}">
                    <a16:creationId xmlns:a16="http://schemas.microsoft.com/office/drawing/2014/main" id="{3E3D28BE-959C-480B-8AD1-3B8A1BB208AE}"/>
                  </a:ext>
                </a:extLst>
              </p:cNvPr>
              <p:cNvSpPr/>
              <p:nvPr/>
            </p:nvSpPr>
            <p:spPr>
              <a:xfrm>
                <a:off x="6951840" y="2030557"/>
                <a:ext cx="2717340" cy="288032"/>
              </a:xfrm>
              <a:prstGeom prst="rect">
                <a:avLst/>
              </a:prstGeom>
              <a:solidFill>
                <a:srgbClr val="005E9E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lIns="0" tIns="0" rIns="0" bIns="0" anchor="ctr" anchorCtr="0"/>
              <a:lstStyle/>
              <a:p>
                <a:pPr algn="ctr"/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변환 준수사항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1" name="양쪽 모서리가 둥근 사각형 517">
                <a:extLst>
                  <a:ext uri="{FF2B5EF4-FFF2-40B4-BE49-F238E27FC236}">
                    <a16:creationId xmlns:a16="http://schemas.microsoft.com/office/drawing/2014/main" id="{44EC17C8-AF98-4F87-8AE2-101CBA21F03A}"/>
                  </a:ext>
                </a:extLst>
              </p:cNvPr>
              <p:cNvSpPr/>
              <p:nvPr/>
            </p:nvSpPr>
            <p:spPr>
              <a:xfrm>
                <a:off x="6951882" y="2030561"/>
                <a:ext cx="2717642" cy="144016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3FB87CD8-0722-481C-B7BA-1DD8F9AB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2816932"/>
            <a:ext cx="315164" cy="315164"/>
          </a:xfrm>
          <a:prstGeom prst="rect">
            <a:avLst/>
          </a:prstGeom>
        </p:spPr>
      </p:pic>
      <p:sp>
        <p:nvSpPr>
          <p:cNvPr id="54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78" y="2798923"/>
            <a:ext cx="37661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데이터베이스에서 </a:t>
            </a:r>
            <a:r>
              <a:rPr lang="en-US" altLang="ko-KR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처리하기 위해 입력 가능한 문자로 변환되어야 함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3790503-444D-408D-88DA-EF28A054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80" y="3541474"/>
            <a:ext cx="315164" cy="315164"/>
          </a:xfrm>
          <a:prstGeom prst="rect">
            <a:avLst/>
          </a:prstGeom>
        </p:spPr>
      </p:pic>
      <p:sp>
        <p:nvSpPr>
          <p:cNvPr id="57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78" y="3542775"/>
            <a:ext cx="37661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정합성을 유지해야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기종 시스템 또는 타 테이블의 데이터가 동일하게 변경되어야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BA4C402-3787-418C-A5B2-8C1F7D26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4" y="4266016"/>
            <a:ext cx="315164" cy="315164"/>
          </a:xfrm>
          <a:prstGeom prst="rect">
            <a:avLst/>
          </a:prstGeom>
        </p:spPr>
      </p:pic>
      <p:sp>
        <p:nvSpPr>
          <p:cNvPr id="60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78" y="4263972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변환된 데이터를 유추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데이터를 인지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것을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방지해야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B4D65A0-3DC0-42CA-9156-D7554D0D2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64" y="4990558"/>
            <a:ext cx="315164" cy="315164"/>
          </a:xfrm>
          <a:prstGeom prst="rect">
            <a:avLst/>
          </a:prstGeom>
        </p:spPr>
      </p:pic>
      <p:sp>
        <p:nvSpPr>
          <p:cNvPr id="63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78" y="4983792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계좌번호의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 시 부산은행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계좌번호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 digit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준수해야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DF57400-F1D5-4835-A2C3-97EC339C1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63" y="5715101"/>
            <a:ext cx="315164" cy="315164"/>
          </a:xfrm>
          <a:prstGeom prst="rect">
            <a:avLst/>
          </a:prstGeom>
        </p:spPr>
      </p:pic>
      <p:sp>
        <p:nvSpPr>
          <p:cNvPr id="66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78" y="5720229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주민등록번호 변환 시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 digit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준수하여야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endParaRPr lang="en-US" altLang="ko-KR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FB87CD8-0722-481C-B7BA-1DD8F9AB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30" y="2816932"/>
            <a:ext cx="315164" cy="315164"/>
          </a:xfrm>
          <a:prstGeom prst="rect">
            <a:avLst/>
          </a:prstGeom>
        </p:spPr>
      </p:pic>
      <p:sp>
        <p:nvSpPr>
          <p:cNvPr id="69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52" y="2814163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한글 →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한글</a:t>
            </a:r>
            <a:r>
              <a:rPr lang="en-US" altLang="ko-KR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 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숫자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  → 입력 가능한 문자 로 변환시킴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3790503-444D-408D-88DA-EF28A054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14" y="3541474"/>
            <a:ext cx="315164" cy="315164"/>
          </a:xfrm>
          <a:prstGeom prst="rect">
            <a:avLst/>
          </a:prstGeom>
        </p:spPr>
      </p:pic>
      <p:sp>
        <p:nvSpPr>
          <p:cNvPr id="72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52" y="3535155"/>
            <a:ext cx="37661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“홍길동”이 “김석훈”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변환되었다면</a:t>
            </a:r>
            <a:r>
              <a:rPr lang="en-US" altLang="ko-KR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테이블 내에 존재하는 “홍길동”도 “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김석훈”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변환되어야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</a:t>
            </a:r>
            <a:r>
              <a:rPr lang="en-US" altLang="ko-KR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정합성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유지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BA4C402-3787-418C-A5B2-8C1F7D26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98" y="4266016"/>
            <a:ext cx="315164" cy="315164"/>
          </a:xfrm>
          <a:prstGeom prst="rect">
            <a:avLst/>
          </a:prstGeom>
        </p:spPr>
      </p:pic>
      <p:sp>
        <p:nvSpPr>
          <p:cNvPr id="75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52" y="4256352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알고리즘을 통한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 로직 적용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유추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해석 불가 </a:t>
            </a:r>
            <a:r>
              <a:rPr lang="en-US" altLang="ko-KR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B4D65A0-3DC0-42CA-9156-D7554D0D2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98" y="4990558"/>
            <a:ext cx="315164" cy="315164"/>
          </a:xfrm>
          <a:prstGeom prst="rect">
            <a:avLst/>
          </a:prstGeom>
        </p:spPr>
      </p:pic>
      <p:sp>
        <p:nvSpPr>
          <p:cNvPr id="78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52" y="4976172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부산은행 </a:t>
            </a: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계좌번호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 digit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 로직 추가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DF57400-F1D5-4835-A2C3-97EC339C1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897" y="5715101"/>
            <a:ext cx="315164" cy="315164"/>
          </a:xfrm>
          <a:prstGeom prst="rect">
            <a:avLst/>
          </a:prstGeom>
        </p:spPr>
      </p:pic>
      <p:sp>
        <p:nvSpPr>
          <p:cNvPr id="81" name="Text Box 63">
            <a:extLst>
              <a:ext uri="{FF2B5EF4-FFF2-40B4-BE49-F238E27FC236}">
                <a16:creationId xmlns:a16="http://schemas.microsoft.com/office/drawing/2014/main" id="{C5F9D3F7-C9E8-4781-9034-6DE870AAD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52" y="5712609"/>
            <a:ext cx="3766198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38F9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C4A5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415164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25488" indent="-27940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16013" indent="-222250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63688" indent="-227013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09775" indent="-223838" defTabSz="8937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669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241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813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38575" indent="-223838" defTabSz="8937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457200">
              <a:defRPr/>
            </a:pPr>
            <a:r>
              <a:rPr lang="ko-KR" altLang="en-US" sz="1100" spc="-7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변환된 주민번호의 </a:t>
            </a:r>
            <a:r>
              <a:rPr lang="en-US" altLang="ko-KR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check digit </a:t>
            </a:r>
            <a:r>
              <a:rPr lang="ko-KR" altLang="en-US" sz="1100" spc="-7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 로직 반영 </a:t>
            </a:r>
            <a:endParaRPr lang="ko-KR" altLang="en-US" sz="1100" spc="-7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2" name="Picture 227" descr="예시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27132" y="2139612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27" descr="예시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4330588" y="2152424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4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2.5.8 </a:t>
            </a:r>
            <a:r>
              <a:rPr lang="ko-KR" altLang="en-US" dirty="0" smtClean="0"/>
              <a:t>고객정보 유출 대응 방안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데이터 이관 작업 시 고객정보 및 주요 데이터를 대상으로 변환 절차를 수행하고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적재 작업은 원칙적으로 메모리 상에서만 진행합니다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데이터 이관 시 변환 </a:t>
              </a:r>
              <a:r>
                <a:rPr lang="en-US" altLang="ko-KR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FLOW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14" name="AutoShape 228"/>
          <p:cNvSpPr>
            <a:spLocks noChangeArrowheads="1"/>
          </p:cNvSpPr>
          <p:nvPr/>
        </p:nvSpPr>
        <p:spPr bwMode="auto">
          <a:xfrm>
            <a:off x="2083202" y="2689283"/>
            <a:ext cx="2091431" cy="973868"/>
          </a:xfrm>
          <a:prstGeom prst="parallelogram">
            <a:avLst>
              <a:gd name="adj" fmla="val 29725"/>
            </a:avLst>
          </a:prstGeom>
          <a:solidFill>
            <a:srgbClr val="79C9F9"/>
          </a:solidFill>
          <a:ln w="9525">
            <a:solidFill>
              <a:srgbClr val="79C9F9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AutoShape 229"/>
          <p:cNvSpPr>
            <a:spLocks noChangeArrowheads="1"/>
          </p:cNvSpPr>
          <p:nvPr/>
        </p:nvSpPr>
        <p:spPr bwMode="auto">
          <a:xfrm flipV="1">
            <a:off x="2039657" y="2096852"/>
            <a:ext cx="2133532" cy="535414"/>
          </a:xfrm>
          <a:prstGeom prst="parallelogram">
            <a:avLst>
              <a:gd name="adj" fmla="val 62827"/>
            </a:avLst>
          </a:prstGeom>
          <a:solidFill>
            <a:srgbClr val="79C9F9"/>
          </a:solidFill>
          <a:ln w="9525">
            <a:solidFill>
              <a:srgbClr val="79C9F9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 Box 230"/>
          <p:cNvSpPr txBox="1">
            <a:spLocks noChangeArrowheads="1"/>
          </p:cNvSpPr>
          <p:nvPr/>
        </p:nvSpPr>
        <p:spPr bwMode="auto">
          <a:xfrm>
            <a:off x="2892939" y="2234797"/>
            <a:ext cx="431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AD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5B5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</a:t>
            </a:r>
            <a:endParaRPr lang="ko-KR" altLang="en-US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Rectangle 231"/>
          <p:cNvSpPr>
            <a:spLocks noChangeArrowheads="1"/>
          </p:cNvSpPr>
          <p:nvPr/>
        </p:nvSpPr>
        <p:spPr bwMode="auto">
          <a:xfrm>
            <a:off x="2272496" y="2900201"/>
            <a:ext cx="1841776" cy="57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01600" indent="-1016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 작업을 원칙으로 함</a:t>
            </a:r>
            <a:endParaRPr lang="en-US" altLang="ko-KR" sz="105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임시 테이블 또는 파일을 남기지 않음</a:t>
            </a:r>
            <a:endParaRPr lang="ko-KR" altLang="en-US" sz="105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AutoShape 232"/>
          <p:cNvSpPr>
            <a:spLocks noChangeArrowheads="1"/>
          </p:cNvSpPr>
          <p:nvPr/>
        </p:nvSpPr>
        <p:spPr bwMode="auto">
          <a:xfrm>
            <a:off x="4027895" y="2689283"/>
            <a:ext cx="2091431" cy="973868"/>
          </a:xfrm>
          <a:prstGeom prst="parallelogram">
            <a:avLst>
              <a:gd name="adj" fmla="val 28839"/>
            </a:avLst>
          </a:prstGeom>
          <a:solidFill>
            <a:srgbClr val="22A8F0"/>
          </a:solidFill>
          <a:ln w="9525">
            <a:solidFill>
              <a:srgbClr val="22A8F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AutoShape 233"/>
          <p:cNvSpPr>
            <a:spLocks noChangeArrowheads="1"/>
          </p:cNvSpPr>
          <p:nvPr/>
        </p:nvSpPr>
        <p:spPr bwMode="auto">
          <a:xfrm flipV="1">
            <a:off x="3984350" y="2096852"/>
            <a:ext cx="2133532" cy="535414"/>
          </a:xfrm>
          <a:prstGeom prst="parallelogram">
            <a:avLst>
              <a:gd name="adj" fmla="val 61217"/>
            </a:avLst>
          </a:prstGeom>
          <a:solidFill>
            <a:srgbClr val="22A8F0"/>
          </a:solidFill>
          <a:ln w="9525">
            <a:solidFill>
              <a:srgbClr val="22A8F0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 Box 234"/>
          <p:cNvSpPr txBox="1">
            <a:spLocks noChangeArrowheads="1"/>
          </p:cNvSpPr>
          <p:nvPr/>
        </p:nvSpPr>
        <p:spPr bwMode="auto">
          <a:xfrm>
            <a:off x="4673439" y="2251901"/>
            <a:ext cx="76174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AD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5B5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이관</a:t>
            </a:r>
            <a:endParaRPr lang="ko-KR" altLang="en-US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Rectangle 235"/>
          <p:cNvSpPr>
            <a:spLocks noChangeArrowheads="1"/>
          </p:cNvSpPr>
          <p:nvPr/>
        </p:nvSpPr>
        <p:spPr bwMode="auto">
          <a:xfrm>
            <a:off x="4226378" y="2802932"/>
            <a:ext cx="2005054" cy="73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01600" indent="-1016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고객정보</a:t>
            </a:r>
            <a:r>
              <a:rPr lang="en-US" altLang="ko-KR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데이터</a:t>
            </a:r>
            <a:endParaRPr lang="en-US" altLang="ko-KR" sz="105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암호화된 데이터 복호화</a:t>
            </a:r>
            <a:endParaRPr lang="en-US" altLang="ko-KR" sz="105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개발용 키로 암호화</a:t>
            </a:r>
            <a:endParaRPr lang="en-US" altLang="ko-KR" sz="105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 및 </a:t>
            </a:r>
            <a:r>
              <a:rPr lang="ko-KR" altLang="en-US" sz="105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처리</a:t>
            </a:r>
            <a:endParaRPr lang="en-US" altLang="ko-KR" sz="1050" dirty="0" smtClean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AutoShape 236"/>
          <p:cNvSpPr>
            <a:spLocks noChangeArrowheads="1"/>
          </p:cNvSpPr>
          <p:nvPr/>
        </p:nvSpPr>
        <p:spPr bwMode="auto">
          <a:xfrm>
            <a:off x="5977279" y="2689283"/>
            <a:ext cx="2091431" cy="973868"/>
          </a:xfrm>
          <a:prstGeom prst="parallelogram">
            <a:avLst>
              <a:gd name="adj" fmla="val 28839"/>
            </a:avLst>
          </a:prstGeom>
          <a:solidFill>
            <a:srgbClr val="038CDC"/>
          </a:solidFill>
          <a:ln w="9525">
            <a:solidFill>
              <a:srgbClr val="038CDC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AutoShape 237"/>
          <p:cNvSpPr>
            <a:spLocks noChangeArrowheads="1"/>
          </p:cNvSpPr>
          <p:nvPr/>
        </p:nvSpPr>
        <p:spPr bwMode="auto">
          <a:xfrm flipV="1">
            <a:off x="5933734" y="2096852"/>
            <a:ext cx="2133532" cy="535414"/>
          </a:xfrm>
          <a:prstGeom prst="parallelogram">
            <a:avLst>
              <a:gd name="adj" fmla="val 61217"/>
            </a:avLst>
          </a:prstGeom>
          <a:solidFill>
            <a:srgbClr val="038CDC"/>
          </a:solidFill>
          <a:ln w="9525">
            <a:solidFill>
              <a:srgbClr val="038CDC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 Box 238"/>
          <p:cNvSpPr txBox="1">
            <a:spLocks noChangeArrowheads="1"/>
          </p:cNvSpPr>
          <p:nvPr/>
        </p:nvSpPr>
        <p:spPr bwMode="auto">
          <a:xfrm>
            <a:off x="6787015" y="2251901"/>
            <a:ext cx="431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AD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5B5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적재</a:t>
            </a:r>
            <a:endParaRPr lang="ko-KR" altLang="en-US" sz="11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Rectangle 239"/>
          <p:cNvSpPr>
            <a:spLocks noChangeArrowheads="1"/>
          </p:cNvSpPr>
          <p:nvPr/>
        </p:nvSpPr>
        <p:spPr bwMode="auto">
          <a:xfrm>
            <a:off x="6223311" y="2900201"/>
            <a:ext cx="1862037" cy="577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01600" indent="-1016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571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145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86000" defTabSz="7620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 작업을 원칙으로 함</a:t>
            </a:r>
            <a:endParaRPr lang="en-US" altLang="ko-KR" sz="105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"/>
            </a:pPr>
            <a:r>
              <a:rPr lang="ko-KR" altLang="en-US" sz="105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임시 테이블 또는 파일을 남기지 않음</a:t>
            </a:r>
          </a:p>
        </p:txBody>
      </p:sp>
      <p:sp>
        <p:nvSpPr>
          <p:cNvPr id="29" name="순서도: 자기 디스크 28"/>
          <p:cNvSpPr/>
          <p:nvPr/>
        </p:nvSpPr>
        <p:spPr>
          <a:xfrm>
            <a:off x="344488" y="2816932"/>
            <a:ext cx="612068" cy="428720"/>
          </a:xfrm>
          <a:prstGeom prst="flowChartMagneticDisk">
            <a:avLst/>
          </a:prstGeom>
          <a:solidFill>
            <a:srgbClr val="B5BFC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endParaRPr lang="ko-KR" altLang="en-US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순서도: 문서 29"/>
          <p:cNvSpPr/>
          <p:nvPr/>
        </p:nvSpPr>
        <p:spPr>
          <a:xfrm>
            <a:off x="415962" y="3320987"/>
            <a:ext cx="468586" cy="265256"/>
          </a:xfrm>
          <a:prstGeom prst="flowChartDocument">
            <a:avLst/>
          </a:prstGeom>
          <a:solidFill>
            <a:srgbClr val="B5BFC7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FILE</a:t>
            </a:r>
            <a:endParaRPr lang="ko-KR" altLang="en-US" sz="1000" dirty="0">
              <a:solidFill>
                <a:srgbClr val="33333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621113-B04F-46B3-9C6F-547C8D8B26DB}"/>
              </a:ext>
            </a:extLst>
          </p:cNvPr>
          <p:cNvSpPr/>
          <p:nvPr/>
        </p:nvSpPr>
        <p:spPr>
          <a:xfrm>
            <a:off x="238717" y="2116706"/>
            <a:ext cx="1224000" cy="577668"/>
          </a:xfrm>
          <a:prstGeom prst="rect">
            <a:avLst/>
          </a:prstGeom>
          <a:solidFill>
            <a:srgbClr val="D3EDFD"/>
          </a:solidFill>
          <a:ln w="12700">
            <a:solidFill>
              <a:schemeClr val="bg1">
                <a:lumMod val="7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26941" dir="2700000" algn="ctr" rotWithShape="0">
                    <a:srgbClr val="82B5CD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 시스템</a:t>
            </a:r>
            <a:r>
              <a:rPr lang="en-US" altLang="ko-KR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  <a:p>
            <a:pPr algn="ctr"/>
            <a:r>
              <a:rPr lang="en-US" altLang="ko-KR" sz="105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(source)</a:t>
            </a:r>
            <a:endParaRPr lang="ko-KR" alt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9F8F60-EC46-43F6-BAC7-F58ABCA8BA53}"/>
              </a:ext>
            </a:extLst>
          </p:cNvPr>
          <p:cNvSpPr/>
          <p:nvPr/>
        </p:nvSpPr>
        <p:spPr>
          <a:xfrm>
            <a:off x="8437889" y="2111615"/>
            <a:ext cx="1224000" cy="577668"/>
          </a:xfrm>
          <a:prstGeom prst="rect">
            <a:avLst/>
          </a:prstGeom>
          <a:solidFill>
            <a:srgbClr val="0074C3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시스템</a:t>
            </a:r>
            <a:r>
              <a:rPr lang="en-US" altLang="ko-KR" sz="11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en-US" altLang="ko-KR" sz="105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05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(target)</a:t>
            </a:r>
            <a:endParaRPr lang="ko-KR" alt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순서도: 자기 디스크 32"/>
          <p:cNvSpPr/>
          <p:nvPr/>
        </p:nvSpPr>
        <p:spPr>
          <a:xfrm>
            <a:off x="8985448" y="2816932"/>
            <a:ext cx="612068" cy="428720"/>
          </a:xfrm>
          <a:prstGeom prst="flowChartMagneticDisk">
            <a:avLst/>
          </a:prstGeom>
          <a:solidFill>
            <a:srgbClr val="7C8E9C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순서도: 문서 33"/>
          <p:cNvSpPr/>
          <p:nvPr/>
        </p:nvSpPr>
        <p:spPr>
          <a:xfrm>
            <a:off x="9057456" y="3320987"/>
            <a:ext cx="468586" cy="265256"/>
          </a:xfrm>
          <a:prstGeom prst="flowChartDocument">
            <a:avLst/>
          </a:prstGeom>
          <a:solidFill>
            <a:srgbClr val="7C8E9C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FILE</a:t>
            </a: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35" name="Group 24"/>
          <p:cNvGrpSpPr>
            <a:grpSpLocks/>
          </p:cNvGrpSpPr>
          <p:nvPr/>
        </p:nvGrpSpPr>
        <p:grpSpPr bwMode="auto">
          <a:xfrm>
            <a:off x="7660353" y="2965526"/>
            <a:ext cx="962025" cy="444500"/>
            <a:chOff x="2997" y="2473"/>
            <a:chExt cx="848" cy="972"/>
          </a:xfrm>
        </p:grpSpPr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3007" y="3396"/>
              <a:ext cx="61" cy="47"/>
            </a:xfrm>
            <a:custGeom>
              <a:avLst/>
              <a:gdLst>
                <a:gd name="T0" fmla="*/ 0 w 61"/>
                <a:gd name="T1" fmla="*/ 16 h 47"/>
                <a:gd name="T2" fmla="*/ 32 w 61"/>
                <a:gd name="T3" fmla="*/ 42 h 47"/>
                <a:gd name="T4" fmla="*/ 60 w 61"/>
                <a:gd name="T5" fmla="*/ 46 h 47"/>
                <a:gd name="T6" fmla="*/ 58 w 61"/>
                <a:gd name="T7" fmla="*/ 0 h 47"/>
                <a:gd name="T8" fmla="*/ 0 w 61"/>
                <a:gd name="T9" fmla="*/ 1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47"/>
                <a:gd name="T17" fmla="*/ 61 w 6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47">
                  <a:moveTo>
                    <a:pt x="0" y="16"/>
                  </a:moveTo>
                  <a:lnTo>
                    <a:pt x="32" y="42"/>
                  </a:lnTo>
                  <a:lnTo>
                    <a:pt x="60" y="46"/>
                  </a:lnTo>
                  <a:lnTo>
                    <a:pt x="58" y="0"/>
                  </a:lnTo>
                  <a:lnTo>
                    <a:pt x="0" y="16"/>
                  </a:lnTo>
                </a:path>
              </a:pathLst>
            </a:custGeom>
            <a:solidFill>
              <a:srgbClr val="73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3034" y="2502"/>
              <a:ext cx="811" cy="943"/>
            </a:xfrm>
            <a:custGeom>
              <a:avLst/>
              <a:gdLst>
                <a:gd name="T0" fmla="*/ 707 w 811"/>
                <a:gd name="T1" fmla="*/ 396 h 943"/>
                <a:gd name="T2" fmla="*/ 679 w 811"/>
                <a:gd name="T3" fmla="*/ 462 h 943"/>
                <a:gd name="T4" fmla="*/ 648 w 811"/>
                <a:gd name="T5" fmla="*/ 527 h 943"/>
                <a:gd name="T6" fmla="*/ 613 w 811"/>
                <a:gd name="T7" fmla="*/ 581 h 943"/>
                <a:gd name="T8" fmla="*/ 576 w 811"/>
                <a:gd name="T9" fmla="*/ 632 h 943"/>
                <a:gd name="T10" fmla="*/ 536 w 811"/>
                <a:gd name="T11" fmla="*/ 686 h 943"/>
                <a:gd name="T12" fmla="*/ 496 w 811"/>
                <a:gd name="T13" fmla="*/ 729 h 943"/>
                <a:gd name="T14" fmla="*/ 455 w 811"/>
                <a:gd name="T15" fmla="*/ 768 h 943"/>
                <a:gd name="T16" fmla="*/ 407 w 811"/>
                <a:gd name="T17" fmla="*/ 805 h 943"/>
                <a:gd name="T18" fmla="*/ 362 w 811"/>
                <a:gd name="T19" fmla="*/ 841 h 943"/>
                <a:gd name="T20" fmla="*/ 315 w 811"/>
                <a:gd name="T21" fmla="*/ 872 h 943"/>
                <a:gd name="T22" fmla="*/ 264 w 811"/>
                <a:gd name="T23" fmla="*/ 895 h 943"/>
                <a:gd name="T24" fmla="*/ 213 w 811"/>
                <a:gd name="T25" fmla="*/ 913 h 943"/>
                <a:gd name="T26" fmla="*/ 164 w 811"/>
                <a:gd name="T27" fmla="*/ 928 h 943"/>
                <a:gd name="T28" fmla="*/ 111 w 811"/>
                <a:gd name="T29" fmla="*/ 933 h 943"/>
                <a:gd name="T30" fmla="*/ 61 w 811"/>
                <a:gd name="T31" fmla="*/ 942 h 943"/>
                <a:gd name="T32" fmla="*/ 7 w 811"/>
                <a:gd name="T33" fmla="*/ 939 h 943"/>
                <a:gd name="T34" fmla="*/ 0 w 811"/>
                <a:gd name="T35" fmla="*/ 901 h 943"/>
                <a:gd name="T36" fmla="*/ 43 w 811"/>
                <a:gd name="T37" fmla="*/ 891 h 943"/>
                <a:gd name="T38" fmla="*/ 87 w 811"/>
                <a:gd name="T39" fmla="*/ 875 h 943"/>
                <a:gd name="T40" fmla="*/ 130 w 811"/>
                <a:gd name="T41" fmla="*/ 856 h 943"/>
                <a:gd name="T42" fmla="*/ 169 w 811"/>
                <a:gd name="T43" fmla="*/ 829 h 943"/>
                <a:gd name="T44" fmla="*/ 207 w 811"/>
                <a:gd name="T45" fmla="*/ 801 h 943"/>
                <a:gd name="T46" fmla="*/ 246 w 811"/>
                <a:gd name="T47" fmla="*/ 772 h 943"/>
                <a:gd name="T48" fmla="*/ 284 w 811"/>
                <a:gd name="T49" fmla="*/ 739 h 943"/>
                <a:gd name="T50" fmla="*/ 317 w 811"/>
                <a:gd name="T51" fmla="*/ 699 h 943"/>
                <a:gd name="T52" fmla="*/ 349 w 811"/>
                <a:gd name="T53" fmla="*/ 656 h 943"/>
                <a:gd name="T54" fmla="*/ 380 w 811"/>
                <a:gd name="T55" fmla="*/ 607 h 943"/>
                <a:gd name="T56" fmla="*/ 407 w 811"/>
                <a:gd name="T57" fmla="*/ 556 h 943"/>
                <a:gd name="T58" fmla="*/ 434 w 811"/>
                <a:gd name="T59" fmla="*/ 501 h 943"/>
                <a:gd name="T60" fmla="*/ 460 w 811"/>
                <a:gd name="T61" fmla="*/ 445 h 943"/>
                <a:gd name="T62" fmla="*/ 479 w 811"/>
                <a:gd name="T63" fmla="*/ 382 h 943"/>
                <a:gd name="T64" fmla="*/ 502 w 811"/>
                <a:gd name="T65" fmla="*/ 318 h 943"/>
                <a:gd name="T66" fmla="*/ 519 w 811"/>
                <a:gd name="T67" fmla="*/ 248 h 943"/>
                <a:gd name="T68" fmla="*/ 401 w 811"/>
                <a:gd name="T69" fmla="*/ 157 h 943"/>
                <a:gd name="T70" fmla="*/ 693 w 811"/>
                <a:gd name="T71" fmla="*/ 0 h 943"/>
                <a:gd name="T72" fmla="*/ 810 w 811"/>
                <a:gd name="T73" fmla="*/ 473 h 943"/>
                <a:gd name="T74" fmla="*/ 707 w 811"/>
                <a:gd name="T75" fmla="*/ 396 h 94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1"/>
                <a:gd name="T115" fmla="*/ 0 h 943"/>
                <a:gd name="T116" fmla="*/ 811 w 811"/>
                <a:gd name="T117" fmla="*/ 943 h 94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1" h="943">
                  <a:moveTo>
                    <a:pt x="707" y="396"/>
                  </a:moveTo>
                  <a:lnTo>
                    <a:pt x="679" y="462"/>
                  </a:lnTo>
                  <a:lnTo>
                    <a:pt x="648" y="527"/>
                  </a:lnTo>
                  <a:lnTo>
                    <a:pt x="613" y="581"/>
                  </a:lnTo>
                  <a:lnTo>
                    <a:pt x="576" y="632"/>
                  </a:lnTo>
                  <a:lnTo>
                    <a:pt x="536" y="686"/>
                  </a:lnTo>
                  <a:lnTo>
                    <a:pt x="496" y="729"/>
                  </a:lnTo>
                  <a:lnTo>
                    <a:pt x="455" y="768"/>
                  </a:lnTo>
                  <a:lnTo>
                    <a:pt x="407" y="805"/>
                  </a:lnTo>
                  <a:lnTo>
                    <a:pt x="362" y="841"/>
                  </a:lnTo>
                  <a:lnTo>
                    <a:pt x="315" y="872"/>
                  </a:lnTo>
                  <a:lnTo>
                    <a:pt x="264" y="895"/>
                  </a:lnTo>
                  <a:lnTo>
                    <a:pt x="213" y="913"/>
                  </a:lnTo>
                  <a:lnTo>
                    <a:pt x="164" y="928"/>
                  </a:lnTo>
                  <a:lnTo>
                    <a:pt x="111" y="933"/>
                  </a:lnTo>
                  <a:lnTo>
                    <a:pt x="61" y="942"/>
                  </a:lnTo>
                  <a:lnTo>
                    <a:pt x="7" y="939"/>
                  </a:lnTo>
                  <a:lnTo>
                    <a:pt x="0" y="901"/>
                  </a:lnTo>
                  <a:lnTo>
                    <a:pt x="43" y="891"/>
                  </a:lnTo>
                  <a:lnTo>
                    <a:pt x="87" y="875"/>
                  </a:lnTo>
                  <a:lnTo>
                    <a:pt x="130" y="856"/>
                  </a:lnTo>
                  <a:lnTo>
                    <a:pt x="169" y="829"/>
                  </a:lnTo>
                  <a:lnTo>
                    <a:pt x="207" y="801"/>
                  </a:lnTo>
                  <a:lnTo>
                    <a:pt x="246" y="772"/>
                  </a:lnTo>
                  <a:lnTo>
                    <a:pt x="284" y="739"/>
                  </a:lnTo>
                  <a:lnTo>
                    <a:pt x="317" y="699"/>
                  </a:lnTo>
                  <a:lnTo>
                    <a:pt x="349" y="656"/>
                  </a:lnTo>
                  <a:lnTo>
                    <a:pt x="380" y="607"/>
                  </a:lnTo>
                  <a:lnTo>
                    <a:pt x="407" y="556"/>
                  </a:lnTo>
                  <a:lnTo>
                    <a:pt x="434" y="501"/>
                  </a:lnTo>
                  <a:lnTo>
                    <a:pt x="460" y="445"/>
                  </a:lnTo>
                  <a:lnTo>
                    <a:pt x="479" y="382"/>
                  </a:lnTo>
                  <a:lnTo>
                    <a:pt x="502" y="318"/>
                  </a:lnTo>
                  <a:lnTo>
                    <a:pt x="519" y="248"/>
                  </a:lnTo>
                  <a:lnTo>
                    <a:pt x="401" y="157"/>
                  </a:lnTo>
                  <a:lnTo>
                    <a:pt x="693" y="0"/>
                  </a:lnTo>
                  <a:lnTo>
                    <a:pt x="810" y="473"/>
                  </a:lnTo>
                  <a:lnTo>
                    <a:pt x="707" y="396"/>
                  </a:ln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3692" y="2473"/>
              <a:ext cx="153" cy="504"/>
            </a:xfrm>
            <a:custGeom>
              <a:avLst/>
              <a:gdLst>
                <a:gd name="T0" fmla="*/ 0 w 153"/>
                <a:gd name="T1" fmla="*/ 0 h 504"/>
                <a:gd name="T2" fmla="*/ 34 w 153"/>
                <a:gd name="T3" fmla="*/ 28 h 504"/>
                <a:gd name="T4" fmla="*/ 152 w 153"/>
                <a:gd name="T5" fmla="*/ 503 h 504"/>
                <a:gd name="T6" fmla="*/ 114 w 153"/>
                <a:gd name="T7" fmla="*/ 472 h 504"/>
                <a:gd name="T8" fmla="*/ 0 w 153"/>
                <a:gd name="T9" fmla="*/ 0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504"/>
                <a:gd name="T17" fmla="*/ 153 w 153"/>
                <a:gd name="T18" fmla="*/ 504 h 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504">
                  <a:moveTo>
                    <a:pt x="0" y="0"/>
                  </a:moveTo>
                  <a:lnTo>
                    <a:pt x="34" y="28"/>
                  </a:lnTo>
                  <a:lnTo>
                    <a:pt x="152" y="503"/>
                  </a:lnTo>
                  <a:lnTo>
                    <a:pt x="114" y="47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2997" y="2475"/>
              <a:ext cx="811" cy="939"/>
            </a:xfrm>
            <a:custGeom>
              <a:avLst/>
              <a:gdLst>
                <a:gd name="T0" fmla="*/ 707 w 811"/>
                <a:gd name="T1" fmla="*/ 395 h 939"/>
                <a:gd name="T2" fmla="*/ 680 w 811"/>
                <a:gd name="T3" fmla="*/ 461 h 939"/>
                <a:gd name="T4" fmla="*/ 649 w 811"/>
                <a:gd name="T5" fmla="*/ 527 h 939"/>
                <a:gd name="T6" fmla="*/ 615 w 811"/>
                <a:gd name="T7" fmla="*/ 576 h 939"/>
                <a:gd name="T8" fmla="*/ 578 w 811"/>
                <a:gd name="T9" fmla="*/ 632 h 939"/>
                <a:gd name="T10" fmla="*/ 537 w 811"/>
                <a:gd name="T11" fmla="*/ 684 h 939"/>
                <a:gd name="T12" fmla="*/ 495 w 811"/>
                <a:gd name="T13" fmla="*/ 729 h 939"/>
                <a:gd name="T14" fmla="*/ 455 w 811"/>
                <a:gd name="T15" fmla="*/ 768 h 939"/>
                <a:gd name="T16" fmla="*/ 409 w 811"/>
                <a:gd name="T17" fmla="*/ 805 h 939"/>
                <a:gd name="T18" fmla="*/ 363 w 811"/>
                <a:gd name="T19" fmla="*/ 840 h 939"/>
                <a:gd name="T20" fmla="*/ 316 w 811"/>
                <a:gd name="T21" fmla="*/ 871 h 939"/>
                <a:gd name="T22" fmla="*/ 265 w 811"/>
                <a:gd name="T23" fmla="*/ 893 h 939"/>
                <a:gd name="T24" fmla="*/ 214 w 811"/>
                <a:gd name="T25" fmla="*/ 911 h 939"/>
                <a:gd name="T26" fmla="*/ 166 w 811"/>
                <a:gd name="T27" fmla="*/ 925 h 939"/>
                <a:gd name="T28" fmla="*/ 113 w 811"/>
                <a:gd name="T29" fmla="*/ 933 h 939"/>
                <a:gd name="T30" fmla="*/ 63 w 811"/>
                <a:gd name="T31" fmla="*/ 938 h 939"/>
                <a:gd name="T32" fmla="*/ 11 w 811"/>
                <a:gd name="T33" fmla="*/ 938 h 939"/>
                <a:gd name="T34" fmla="*/ 0 w 811"/>
                <a:gd name="T35" fmla="*/ 899 h 939"/>
                <a:gd name="T36" fmla="*/ 45 w 811"/>
                <a:gd name="T37" fmla="*/ 888 h 939"/>
                <a:gd name="T38" fmla="*/ 86 w 811"/>
                <a:gd name="T39" fmla="*/ 875 h 939"/>
                <a:gd name="T40" fmla="*/ 130 w 811"/>
                <a:gd name="T41" fmla="*/ 853 h 939"/>
                <a:gd name="T42" fmla="*/ 172 w 811"/>
                <a:gd name="T43" fmla="*/ 830 h 939"/>
                <a:gd name="T44" fmla="*/ 209 w 811"/>
                <a:gd name="T45" fmla="*/ 798 h 939"/>
                <a:gd name="T46" fmla="*/ 247 w 811"/>
                <a:gd name="T47" fmla="*/ 769 h 939"/>
                <a:gd name="T48" fmla="*/ 285 w 811"/>
                <a:gd name="T49" fmla="*/ 736 h 939"/>
                <a:gd name="T50" fmla="*/ 319 w 811"/>
                <a:gd name="T51" fmla="*/ 698 h 939"/>
                <a:gd name="T52" fmla="*/ 352 w 811"/>
                <a:gd name="T53" fmla="*/ 653 h 939"/>
                <a:gd name="T54" fmla="*/ 382 w 811"/>
                <a:gd name="T55" fmla="*/ 606 h 939"/>
                <a:gd name="T56" fmla="*/ 408 w 811"/>
                <a:gd name="T57" fmla="*/ 553 h 939"/>
                <a:gd name="T58" fmla="*/ 435 w 811"/>
                <a:gd name="T59" fmla="*/ 501 h 939"/>
                <a:gd name="T60" fmla="*/ 459 w 811"/>
                <a:gd name="T61" fmla="*/ 443 h 939"/>
                <a:gd name="T62" fmla="*/ 480 w 811"/>
                <a:gd name="T63" fmla="*/ 381 h 939"/>
                <a:gd name="T64" fmla="*/ 502 w 811"/>
                <a:gd name="T65" fmla="*/ 317 h 939"/>
                <a:gd name="T66" fmla="*/ 517 w 811"/>
                <a:gd name="T67" fmla="*/ 248 h 939"/>
                <a:gd name="T68" fmla="*/ 402 w 811"/>
                <a:gd name="T69" fmla="*/ 156 h 939"/>
                <a:gd name="T70" fmla="*/ 694 w 811"/>
                <a:gd name="T71" fmla="*/ 0 h 939"/>
                <a:gd name="T72" fmla="*/ 810 w 811"/>
                <a:gd name="T73" fmla="*/ 473 h 939"/>
                <a:gd name="T74" fmla="*/ 707 w 811"/>
                <a:gd name="T75" fmla="*/ 395 h 93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1"/>
                <a:gd name="T115" fmla="*/ 0 h 939"/>
                <a:gd name="T116" fmla="*/ 811 w 811"/>
                <a:gd name="T117" fmla="*/ 939 h 93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1" h="939">
                  <a:moveTo>
                    <a:pt x="707" y="395"/>
                  </a:moveTo>
                  <a:lnTo>
                    <a:pt x="680" y="461"/>
                  </a:lnTo>
                  <a:lnTo>
                    <a:pt x="649" y="527"/>
                  </a:lnTo>
                  <a:lnTo>
                    <a:pt x="615" y="576"/>
                  </a:lnTo>
                  <a:lnTo>
                    <a:pt x="578" y="632"/>
                  </a:lnTo>
                  <a:lnTo>
                    <a:pt x="537" y="684"/>
                  </a:lnTo>
                  <a:lnTo>
                    <a:pt x="495" y="729"/>
                  </a:lnTo>
                  <a:lnTo>
                    <a:pt x="455" y="768"/>
                  </a:lnTo>
                  <a:lnTo>
                    <a:pt x="409" y="805"/>
                  </a:lnTo>
                  <a:lnTo>
                    <a:pt x="363" y="840"/>
                  </a:lnTo>
                  <a:lnTo>
                    <a:pt x="316" y="871"/>
                  </a:lnTo>
                  <a:lnTo>
                    <a:pt x="265" y="893"/>
                  </a:lnTo>
                  <a:lnTo>
                    <a:pt x="214" y="911"/>
                  </a:lnTo>
                  <a:lnTo>
                    <a:pt x="166" y="925"/>
                  </a:lnTo>
                  <a:lnTo>
                    <a:pt x="113" y="933"/>
                  </a:lnTo>
                  <a:lnTo>
                    <a:pt x="63" y="938"/>
                  </a:lnTo>
                  <a:lnTo>
                    <a:pt x="11" y="938"/>
                  </a:lnTo>
                  <a:lnTo>
                    <a:pt x="0" y="899"/>
                  </a:lnTo>
                  <a:lnTo>
                    <a:pt x="45" y="888"/>
                  </a:lnTo>
                  <a:lnTo>
                    <a:pt x="86" y="875"/>
                  </a:lnTo>
                  <a:lnTo>
                    <a:pt x="130" y="853"/>
                  </a:lnTo>
                  <a:lnTo>
                    <a:pt x="172" y="830"/>
                  </a:lnTo>
                  <a:lnTo>
                    <a:pt x="209" y="798"/>
                  </a:lnTo>
                  <a:lnTo>
                    <a:pt x="247" y="769"/>
                  </a:lnTo>
                  <a:lnTo>
                    <a:pt x="285" y="736"/>
                  </a:lnTo>
                  <a:lnTo>
                    <a:pt x="319" y="698"/>
                  </a:lnTo>
                  <a:lnTo>
                    <a:pt x="352" y="653"/>
                  </a:lnTo>
                  <a:lnTo>
                    <a:pt x="382" y="606"/>
                  </a:lnTo>
                  <a:lnTo>
                    <a:pt x="408" y="553"/>
                  </a:lnTo>
                  <a:lnTo>
                    <a:pt x="435" y="501"/>
                  </a:lnTo>
                  <a:lnTo>
                    <a:pt x="459" y="443"/>
                  </a:lnTo>
                  <a:lnTo>
                    <a:pt x="480" y="381"/>
                  </a:lnTo>
                  <a:lnTo>
                    <a:pt x="502" y="317"/>
                  </a:lnTo>
                  <a:lnTo>
                    <a:pt x="517" y="248"/>
                  </a:lnTo>
                  <a:lnTo>
                    <a:pt x="402" y="156"/>
                  </a:lnTo>
                  <a:lnTo>
                    <a:pt x="694" y="0"/>
                  </a:lnTo>
                  <a:lnTo>
                    <a:pt x="810" y="473"/>
                  </a:lnTo>
                  <a:lnTo>
                    <a:pt x="707" y="395"/>
                  </a:lnTo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0" name="Group 24"/>
          <p:cNvGrpSpPr>
            <a:grpSpLocks/>
          </p:cNvGrpSpPr>
          <p:nvPr/>
        </p:nvGrpSpPr>
        <p:grpSpPr bwMode="auto">
          <a:xfrm rot="3600000">
            <a:off x="1164519" y="2942357"/>
            <a:ext cx="962025" cy="444500"/>
            <a:chOff x="2997" y="2473"/>
            <a:chExt cx="848" cy="972"/>
          </a:xfrm>
        </p:grpSpPr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007" y="3396"/>
              <a:ext cx="61" cy="47"/>
            </a:xfrm>
            <a:custGeom>
              <a:avLst/>
              <a:gdLst>
                <a:gd name="T0" fmla="*/ 0 w 61"/>
                <a:gd name="T1" fmla="*/ 16 h 47"/>
                <a:gd name="T2" fmla="*/ 32 w 61"/>
                <a:gd name="T3" fmla="*/ 42 h 47"/>
                <a:gd name="T4" fmla="*/ 60 w 61"/>
                <a:gd name="T5" fmla="*/ 46 h 47"/>
                <a:gd name="T6" fmla="*/ 58 w 61"/>
                <a:gd name="T7" fmla="*/ 0 h 47"/>
                <a:gd name="T8" fmla="*/ 0 w 61"/>
                <a:gd name="T9" fmla="*/ 16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47"/>
                <a:gd name="T17" fmla="*/ 61 w 6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47">
                  <a:moveTo>
                    <a:pt x="0" y="16"/>
                  </a:moveTo>
                  <a:lnTo>
                    <a:pt x="32" y="42"/>
                  </a:lnTo>
                  <a:lnTo>
                    <a:pt x="60" y="46"/>
                  </a:lnTo>
                  <a:lnTo>
                    <a:pt x="58" y="0"/>
                  </a:lnTo>
                  <a:lnTo>
                    <a:pt x="0" y="16"/>
                  </a:lnTo>
                </a:path>
              </a:pathLst>
            </a:custGeom>
            <a:solidFill>
              <a:srgbClr val="73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</a:endParaRPr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3034" y="2502"/>
              <a:ext cx="811" cy="943"/>
            </a:xfrm>
            <a:custGeom>
              <a:avLst/>
              <a:gdLst>
                <a:gd name="T0" fmla="*/ 707 w 811"/>
                <a:gd name="T1" fmla="*/ 396 h 943"/>
                <a:gd name="T2" fmla="*/ 679 w 811"/>
                <a:gd name="T3" fmla="*/ 462 h 943"/>
                <a:gd name="T4" fmla="*/ 648 w 811"/>
                <a:gd name="T5" fmla="*/ 527 h 943"/>
                <a:gd name="T6" fmla="*/ 613 w 811"/>
                <a:gd name="T7" fmla="*/ 581 h 943"/>
                <a:gd name="T8" fmla="*/ 576 w 811"/>
                <a:gd name="T9" fmla="*/ 632 h 943"/>
                <a:gd name="T10" fmla="*/ 536 w 811"/>
                <a:gd name="T11" fmla="*/ 686 h 943"/>
                <a:gd name="T12" fmla="*/ 496 w 811"/>
                <a:gd name="T13" fmla="*/ 729 h 943"/>
                <a:gd name="T14" fmla="*/ 455 w 811"/>
                <a:gd name="T15" fmla="*/ 768 h 943"/>
                <a:gd name="T16" fmla="*/ 407 w 811"/>
                <a:gd name="T17" fmla="*/ 805 h 943"/>
                <a:gd name="T18" fmla="*/ 362 w 811"/>
                <a:gd name="T19" fmla="*/ 841 h 943"/>
                <a:gd name="T20" fmla="*/ 315 w 811"/>
                <a:gd name="T21" fmla="*/ 872 h 943"/>
                <a:gd name="T22" fmla="*/ 264 w 811"/>
                <a:gd name="T23" fmla="*/ 895 h 943"/>
                <a:gd name="T24" fmla="*/ 213 w 811"/>
                <a:gd name="T25" fmla="*/ 913 h 943"/>
                <a:gd name="T26" fmla="*/ 164 w 811"/>
                <a:gd name="T27" fmla="*/ 928 h 943"/>
                <a:gd name="T28" fmla="*/ 111 w 811"/>
                <a:gd name="T29" fmla="*/ 933 h 943"/>
                <a:gd name="T30" fmla="*/ 61 w 811"/>
                <a:gd name="T31" fmla="*/ 942 h 943"/>
                <a:gd name="T32" fmla="*/ 7 w 811"/>
                <a:gd name="T33" fmla="*/ 939 h 943"/>
                <a:gd name="T34" fmla="*/ 0 w 811"/>
                <a:gd name="T35" fmla="*/ 901 h 943"/>
                <a:gd name="T36" fmla="*/ 43 w 811"/>
                <a:gd name="T37" fmla="*/ 891 h 943"/>
                <a:gd name="T38" fmla="*/ 87 w 811"/>
                <a:gd name="T39" fmla="*/ 875 h 943"/>
                <a:gd name="T40" fmla="*/ 130 w 811"/>
                <a:gd name="T41" fmla="*/ 856 h 943"/>
                <a:gd name="T42" fmla="*/ 169 w 811"/>
                <a:gd name="T43" fmla="*/ 829 h 943"/>
                <a:gd name="T44" fmla="*/ 207 w 811"/>
                <a:gd name="T45" fmla="*/ 801 h 943"/>
                <a:gd name="T46" fmla="*/ 246 w 811"/>
                <a:gd name="T47" fmla="*/ 772 h 943"/>
                <a:gd name="T48" fmla="*/ 284 w 811"/>
                <a:gd name="T49" fmla="*/ 739 h 943"/>
                <a:gd name="T50" fmla="*/ 317 w 811"/>
                <a:gd name="T51" fmla="*/ 699 h 943"/>
                <a:gd name="T52" fmla="*/ 349 w 811"/>
                <a:gd name="T53" fmla="*/ 656 h 943"/>
                <a:gd name="T54" fmla="*/ 380 w 811"/>
                <a:gd name="T55" fmla="*/ 607 h 943"/>
                <a:gd name="T56" fmla="*/ 407 w 811"/>
                <a:gd name="T57" fmla="*/ 556 h 943"/>
                <a:gd name="T58" fmla="*/ 434 w 811"/>
                <a:gd name="T59" fmla="*/ 501 h 943"/>
                <a:gd name="T60" fmla="*/ 460 w 811"/>
                <a:gd name="T61" fmla="*/ 445 h 943"/>
                <a:gd name="T62" fmla="*/ 479 w 811"/>
                <a:gd name="T63" fmla="*/ 382 h 943"/>
                <a:gd name="T64" fmla="*/ 502 w 811"/>
                <a:gd name="T65" fmla="*/ 318 h 943"/>
                <a:gd name="T66" fmla="*/ 519 w 811"/>
                <a:gd name="T67" fmla="*/ 248 h 943"/>
                <a:gd name="T68" fmla="*/ 401 w 811"/>
                <a:gd name="T69" fmla="*/ 157 h 943"/>
                <a:gd name="T70" fmla="*/ 693 w 811"/>
                <a:gd name="T71" fmla="*/ 0 h 943"/>
                <a:gd name="T72" fmla="*/ 810 w 811"/>
                <a:gd name="T73" fmla="*/ 473 h 943"/>
                <a:gd name="T74" fmla="*/ 707 w 811"/>
                <a:gd name="T75" fmla="*/ 396 h 94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1"/>
                <a:gd name="T115" fmla="*/ 0 h 943"/>
                <a:gd name="T116" fmla="*/ 811 w 811"/>
                <a:gd name="T117" fmla="*/ 943 h 94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1" h="943">
                  <a:moveTo>
                    <a:pt x="707" y="396"/>
                  </a:moveTo>
                  <a:lnTo>
                    <a:pt x="679" y="462"/>
                  </a:lnTo>
                  <a:lnTo>
                    <a:pt x="648" y="527"/>
                  </a:lnTo>
                  <a:lnTo>
                    <a:pt x="613" y="581"/>
                  </a:lnTo>
                  <a:lnTo>
                    <a:pt x="576" y="632"/>
                  </a:lnTo>
                  <a:lnTo>
                    <a:pt x="536" y="686"/>
                  </a:lnTo>
                  <a:lnTo>
                    <a:pt x="496" y="729"/>
                  </a:lnTo>
                  <a:lnTo>
                    <a:pt x="455" y="768"/>
                  </a:lnTo>
                  <a:lnTo>
                    <a:pt x="407" y="805"/>
                  </a:lnTo>
                  <a:lnTo>
                    <a:pt x="362" y="841"/>
                  </a:lnTo>
                  <a:lnTo>
                    <a:pt x="315" y="872"/>
                  </a:lnTo>
                  <a:lnTo>
                    <a:pt x="264" y="895"/>
                  </a:lnTo>
                  <a:lnTo>
                    <a:pt x="213" y="913"/>
                  </a:lnTo>
                  <a:lnTo>
                    <a:pt x="164" y="928"/>
                  </a:lnTo>
                  <a:lnTo>
                    <a:pt x="111" y="933"/>
                  </a:lnTo>
                  <a:lnTo>
                    <a:pt x="61" y="942"/>
                  </a:lnTo>
                  <a:lnTo>
                    <a:pt x="7" y="939"/>
                  </a:lnTo>
                  <a:lnTo>
                    <a:pt x="0" y="901"/>
                  </a:lnTo>
                  <a:lnTo>
                    <a:pt x="43" y="891"/>
                  </a:lnTo>
                  <a:lnTo>
                    <a:pt x="87" y="875"/>
                  </a:lnTo>
                  <a:lnTo>
                    <a:pt x="130" y="856"/>
                  </a:lnTo>
                  <a:lnTo>
                    <a:pt x="169" y="829"/>
                  </a:lnTo>
                  <a:lnTo>
                    <a:pt x="207" y="801"/>
                  </a:lnTo>
                  <a:lnTo>
                    <a:pt x="246" y="772"/>
                  </a:lnTo>
                  <a:lnTo>
                    <a:pt x="284" y="739"/>
                  </a:lnTo>
                  <a:lnTo>
                    <a:pt x="317" y="699"/>
                  </a:lnTo>
                  <a:lnTo>
                    <a:pt x="349" y="656"/>
                  </a:lnTo>
                  <a:lnTo>
                    <a:pt x="380" y="607"/>
                  </a:lnTo>
                  <a:lnTo>
                    <a:pt x="407" y="556"/>
                  </a:lnTo>
                  <a:lnTo>
                    <a:pt x="434" y="501"/>
                  </a:lnTo>
                  <a:lnTo>
                    <a:pt x="460" y="445"/>
                  </a:lnTo>
                  <a:lnTo>
                    <a:pt x="479" y="382"/>
                  </a:lnTo>
                  <a:lnTo>
                    <a:pt x="502" y="318"/>
                  </a:lnTo>
                  <a:lnTo>
                    <a:pt x="519" y="248"/>
                  </a:lnTo>
                  <a:lnTo>
                    <a:pt x="401" y="157"/>
                  </a:lnTo>
                  <a:lnTo>
                    <a:pt x="693" y="0"/>
                  </a:lnTo>
                  <a:lnTo>
                    <a:pt x="810" y="473"/>
                  </a:lnTo>
                  <a:lnTo>
                    <a:pt x="707" y="396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</a:endParaRPr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3692" y="2473"/>
              <a:ext cx="153" cy="504"/>
            </a:xfrm>
            <a:custGeom>
              <a:avLst/>
              <a:gdLst>
                <a:gd name="T0" fmla="*/ 0 w 153"/>
                <a:gd name="T1" fmla="*/ 0 h 504"/>
                <a:gd name="T2" fmla="*/ 34 w 153"/>
                <a:gd name="T3" fmla="*/ 28 h 504"/>
                <a:gd name="T4" fmla="*/ 152 w 153"/>
                <a:gd name="T5" fmla="*/ 503 h 504"/>
                <a:gd name="T6" fmla="*/ 114 w 153"/>
                <a:gd name="T7" fmla="*/ 472 h 504"/>
                <a:gd name="T8" fmla="*/ 0 w 153"/>
                <a:gd name="T9" fmla="*/ 0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504"/>
                <a:gd name="T17" fmla="*/ 153 w 153"/>
                <a:gd name="T18" fmla="*/ 504 h 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504">
                  <a:moveTo>
                    <a:pt x="0" y="0"/>
                  </a:moveTo>
                  <a:lnTo>
                    <a:pt x="34" y="28"/>
                  </a:lnTo>
                  <a:lnTo>
                    <a:pt x="152" y="503"/>
                  </a:lnTo>
                  <a:lnTo>
                    <a:pt x="114" y="472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</a:endParaRPr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2997" y="2475"/>
              <a:ext cx="811" cy="939"/>
            </a:xfrm>
            <a:custGeom>
              <a:avLst/>
              <a:gdLst>
                <a:gd name="T0" fmla="*/ 707 w 811"/>
                <a:gd name="T1" fmla="*/ 395 h 939"/>
                <a:gd name="T2" fmla="*/ 680 w 811"/>
                <a:gd name="T3" fmla="*/ 461 h 939"/>
                <a:gd name="T4" fmla="*/ 649 w 811"/>
                <a:gd name="T5" fmla="*/ 527 h 939"/>
                <a:gd name="T6" fmla="*/ 615 w 811"/>
                <a:gd name="T7" fmla="*/ 576 h 939"/>
                <a:gd name="T8" fmla="*/ 578 w 811"/>
                <a:gd name="T9" fmla="*/ 632 h 939"/>
                <a:gd name="T10" fmla="*/ 537 w 811"/>
                <a:gd name="T11" fmla="*/ 684 h 939"/>
                <a:gd name="T12" fmla="*/ 495 w 811"/>
                <a:gd name="T13" fmla="*/ 729 h 939"/>
                <a:gd name="T14" fmla="*/ 455 w 811"/>
                <a:gd name="T15" fmla="*/ 768 h 939"/>
                <a:gd name="T16" fmla="*/ 409 w 811"/>
                <a:gd name="T17" fmla="*/ 805 h 939"/>
                <a:gd name="T18" fmla="*/ 363 w 811"/>
                <a:gd name="T19" fmla="*/ 840 h 939"/>
                <a:gd name="T20" fmla="*/ 316 w 811"/>
                <a:gd name="T21" fmla="*/ 871 h 939"/>
                <a:gd name="T22" fmla="*/ 265 w 811"/>
                <a:gd name="T23" fmla="*/ 893 h 939"/>
                <a:gd name="T24" fmla="*/ 214 w 811"/>
                <a:gd name="T25" fmla="*/ 911 h 939"/>
                <a:gd name="T26" fmla="*/ 166 w 811"/>
                <a:gd name="T27" fmla="*/ 925 h 939"/>
                <a:gd name="T28" fmla="*/ 113 w 811"/>
                <a:gd name="T29" fmla="*/ 933 h 939"/>
                <a:gd name="T30" fmla="*/ 63 w 811"/>
                <a:gd name="T31" fmla="*/ 938 h 939"/>
                <a:gd name="T32" fmla="*/ 11 w 811"/>
                <a:gd name="T33" fmla="*/ 938 h 939"/>
                <a:gd name="T34" fmla="*/ 0 w 811"/>
                <a:gd name="T35" fmla="*/ 899 h 939"/>
                <a:gd name="T36" fmla="*/ 45 w 811"/>
                <a:gd name="T37" fmla="*/ 888 h 939"/>
                <a:gd name="T38" fmla="*/ 86 w 811"/>
                <a:gd name="T39" fmla="*/ 875 h 939"/>
                <a:gd name="T40" fmla="*/ 130 w 811"/>
                <a:gd name="T41" fmla="*/ 853 h 939"/>
                <a:gd name="T42" fmla="*/ 172 w 811"/>
                <a:gd name="T43" fmla="*/ 830 h 939"/>
                <a:gd name="T44" fmla="*/ 209 w 811"/>
                <a:gd name="T45" fmla="*/ 798 h 939"/>
                <a:gd name="T46" fmla="*/ 247 w 811"/>
                <a:gd name="T47" fmla="*/ 769 h 939"/>
                <a:gd name="T48" fmla="*/ 285 w 811"/>
                <a:gd name="T49" fmla="*/ 736 h 939"/>
                <a:gd name="T50" fmla="*/ 319 w 811"/>
                <a:gd name="T51" fmla="*/ 698 h 939"/>
                <a:gd name="T52" fmla="*/ 352 w 811"/>
                <a:gd name="T53" fmla="*/ 653 h 939"/>
                <a:gd name="T54" fmla="*/ 382 w 811"/>
                <a:gd name="T55" fmla="*/ 606 h 939"/>
                <a:gd name="T56" fmla="*/ 408 w 811"/>
                <a:gd name="T57" fmla="*/ 553 h 939"/>
                <a:gd name="T58" fmla="*/ 435 w 811"/>
                <a:gd name="T59" fmla="*/ 501 h 939"/>
                <a:gd name="T60" fmla="*/ 459 w 811"/>
                <a:gd name="T61" fmla="*/ 443 h 939"/>
                <a:gd name="T62" fmla="*/ 480 w 811"/>
                <a:gd name="T63" fmla="*/ 381 h 939"/>
                <a:gd name="T64" fmla="*/ 502 w 811"/>
                <a:gd name="T65" fmla="*/ 317 h 939"/>
                <a:gd name="T66" fmla="*/ 517 w 811"/>
                <a:gd name="T67" fmla="*/ 248 h 939"/>
                <a:gd name="T68" fmla="*/ 402 w 811"/>
                <a:gd name="T69" fmla="*/ 156 h 939"/>
                <a:gd name="T70" fmla="*/ 694 w 811"/>
                <a:gd name="T71" fmla="*/ 0 h 939"/>
                <a:gd name="T72" fmla="*/ 810 w 811"/>
                <a:gd name="T73" fmla="*/ 473 h 939"/>
                <a:gd name="T74" fmla="*/ 707 w 811"/>
                <a:gd name="T75" fmla="*/ 395 h 93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1"/>
                <a:gd name="T115" fmla="*/ 0 h 939"/>
                <a:gd name="T116" fmla="*/ 811 w 811"/>
                <a:gd name="T117" fmla="*/ 939 h 93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1" h="939">
                  <a:moveTo>
                    <a:pt x="707" y="395"/>
                  </a:moveTo>
                  <a:lnTo>
                    <a:pt x="680" y="461"/>
                  </a:lnTo>
                  <a:lnTo>
                    <a:pt x="649" y="527"/>
                  </a:lnTo>
                  <a:lnTo>
                    <a:pt x="615" y="576"/>
                  </a:lnTo>
                  <a:lnTo>
                    <a:pt x="578" y="632"/>
                  </a:lnTo>
                  <a:lnTo>
                    <a:pt x="537" y="684"/>
                  </a:lnTo>
                  <a:lnTo>
                    <a:pt x="495" y="729"/>
                  </a:lnTo>
                  <a:lnTo>
                    <a:pt x="455" y="768"/>
                  </a:lnTo>
                  <a:lnTo>
                    <a:pt x="409" y="805"/>
                  </a:lnTo>
                  <a:lnTo>
                    <a:pt x="363" y="840"/>
                  </a:lnTo>
                  <a:lnTo>
                    <a:pt x="316" y="871"/>
                  </a:lnTo>
                  <a:lnTo>
                    <a:pt x="265" y="893"/>
                  </a:lnTo>
                  <a:lnTo>
                    <a:pt x="214" y="911"/>
                  </a:lnTo>
                  <a:lnTo>
                    <a:pt x="166" y="925"/>
                  </a:lnTo>
                  <a:lnTo>
                    <a:pt x="113" y="933"/>
                  </a:lnTo>
                  <a:lnTo>
                    <a:pt x="63" y="938"/>
                  </a:lnTo>
                  <a:lnTo>
                    <a:pt x="11" y="938"/>
                  </a:lnTo>
                  <a:lnTo>
                    <a:pt x="0" y="899"/>
                  </a:lnTo>
                  <a:lnTo>
                    <a:pt x="45" y="888"/>
                  </a:lnTo>
                  <a:lnTo>
                    <a:pt x="86" y="875"/>
                  </a:lnTo>
                  <a:lnTo>
                    <a:pt x="130" y="853"/>
                  </a:lnTo>
                  <a:lnTo>
                    <a:pt x="172" y="830"/>
                  </a:lnTo>
                  <a:lnTo>
                    <a:pt x="209" y="798"/>
                  </a:lnTo>
                  <a:lnTo>
                    <a:pt x="247" y="769"/>
                  </a:lnTo>
                  <a:lnTo>
                    <a:pt x="285" y="736"/>
                  </a:lnTo>
                  <a:lnTo>
                    <a:pt x="319" y="698"/>
                  </a:lnTo>
                  <a:lnTo>
                    <a:pt x="352" y="653"/>
                  </a:lnTo>
                  <a:lnTo>
                    <a:pt x="382" y="606"/>
                  </a:lnTo>
                  <a:lnTo>
                    <a:pt x="408" y="553"/>
                  </a:lnTo>
                  <a:lnTo>
                    <a:pt x="435" y="501"/>
                  </a:lnTo>
                  <a:lnTo>
                    <a:pt x="459" y="443"/>
                  </a:lnTo>
                  <a:lnTo>
                    <a:pt x="480" y="381"/>
                  </a:lnTo>
                  <a:lnTo>
                    <a:pt x="502" y="317"/>
                  </a:lnTo>
                  <a:lnTo>
                    <a:pt x="517" y="248"/>
                  </a:lnTo>
                  <a:lnTo>
                    <a:pt x="402" y="156"/>
                  </a:lnTo>
                  <a:lnTo>
                    <a:pt x="694" y="0"/>
                  </a:lnTo>
                  <a:lnTo>
                    <a:pt x="810" y="473"/>
                  </a:lnTo>
                  <a:lnTo>
                    <a:pt x="707" y="395"/>
                  </a:lnTo>
                </a:path>
              </a:pathLst>
            </a:cu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</a:endParaRPr>
            </a:p>
          </p:txBody>
        </p:sp>
      </p:grpSp>
      <p:sp>
        <p:nvSpPr>
          <p:cNvPr id="45" name="자유형 44"/>
          <p:cNvSpPr/>
          <p:nvPr/>
        </p:nvSpPr>
        <p:spPr bwMode="auto">
          <a:xfrm flipH="1" flipV="1">
            <a:off x="956556" y="3647266"/>
            <a:ext cx="3501976" cy="343249"/>
          </a:xfrm>
          <a:custGeom>
            <a:avLst/>
            <a:gdLst>
              <a:gd name="connsiteX0" fmla="*/ 0 w 2228850"/>
              <a:gd name="connsiteY0" fmla="*/ 442912 h 442912"/>
              <a:gd name="connsiteX1" fmla="*/ 400050 w 2228850"/>
              <a:gd name="connsiteY1" fmla="*/ 0 h 442912"/>
              <a:gd name="connsiteX2" fmla="*/ 2228850 w 2228850"/>
              <a:gd name="connsiteY2" fmla="*/ 0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442912">
                <a:moveTo>
                  <a:pt x="0" y="442912"/>
                </a:moveTo>
                <a:lnTo>
                  <a:pt x="400050" y="0"/>
                </a:lnTo>
                <a:lnTo>
                  <a:pt x="2228850" y="0"/>
                </a:lnTo>
              </a:path>
            </a:pathLst>
          </a:cu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oval" w="lg" len="lg"/>
            <a:tailEnd type="none" w="med" len="med"/>
          </a:ln>
        </p:spPr>
        <p:txBody>
          <a:bodyPr rtlCol="0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6" name="AutoShape 88"/>
          <p:cNvSpPr>
            <a:spLocks noChangeArrowheads="1"/>
          </p:cNvSpPr>
          <p:nvPr/>
        </p:nvSpPr>
        <p:spPr bwMode="auto">
          <a:xfrm>
            <a:off x="668524" y="4062523"/>
            <a:ext cx="3274538" cy="554609"/>
          </a:xfrm>
          <a:prstGeom prst="roundRect">
            <a:avLst>
              <a:gd name="adj" fmla="val 50000"/>
            </a:avLst>
          </a:prstGeom>
          <a:solidFill>
            <a:srgbClr val="99A7B1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1" indent="0" algn="ctr" defTabSz="1145698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>
                <a:tab pos="5647195" algn="l"/>
              </a:tabLst>
              <a:defRPr/>
            </a:pPr>
            <a:r>
              <a:rPr kumimoji="1" lang="ko-KR" altLang="en-US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변환 작업은 부산은행 직원만 접근 가능한 통제 영역에서 수행하여 고객정보에 대한 유출을 원천 차단</a:t>
            </a:r>
            <a:endParaRPr kumimoji="1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자유형 46"/>
          <p:cNvSpPr/>
          <p:nvPr/>
        </p:nvSpPr>
        <p:spPr bwMode="auto">
          <a:xfrm flipV="1">
            <a:off x="5487567" y="3647264"/>
            <a:ext cx="3627251" cy="343249"/>
          </a:xfrm>
          <a:custGeom>
            <a:avLst/>
            <a:gdLst>
              <a:gd name="connsiteX0" fmla="*/ 0 w 2228850"/>
              <a:gd name="connsiteY0" fmla="*/ 442912 h 442912"/>
              <a:gd name="connsiteX1" fmla="*/ 400050 w 2228850"/>
              <a:gd name="connsiteY1" fmla="*/ 0 h 442912"/>
              <a:gd name="connsiteX2" fmla="*/ 2228850 w 2228850"/>
              <a:gd name="connsiteY2" fmla="*/ 0 h 44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442912">
                <a:moveTo>
                  <a:pt x="0" y="442912"/>
                </a:moveTo>
                <a:lnTo>
                  <a:pt x="400050" y="0"/>
                </a:lnTo>
                <a:lnTo>
                  <a:pt x="2228850" y="0"/>
                </a:lnTo>
              </a:path>
            </a:pathLst>
          </a:custGeom>
          <a:noFill/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oval" w="lg" len="lg"/>
            <a:tailEnd type="none" w="med" len="med"/>
          </a:ln>
        </p:spPr>
        <p:txBody>
          <a:bodyPr rtlCol="0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8" name="AutoShape 88"/>
          <p:cNvSpPr>
            <a:spLocks noChangeArrowheads="1"/>
          </p:cNvSpPr>
          <p:nvPr/>
        </p:nvSpPr>
        <p:spPr bwMode="auto">
          <a:xfrm flipH="1">
            <a:off x="6214966" y="4062523"/>
            <a:ext cx="3274538" cy="554609"/>
          </a:xfrm>
          <a:prstGeom prst="roundRect">
            <a:avLst>
              <a:gd name="adj" fmla="val 50000"/>
            </a:avLst>
          </a:prstGeom>
          <a:solidFill>
            <a:srgbClr val="99A7B1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1" indent="0" algn="ctr" defTabSz="1145698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>
                <a:tab pos="5647195" algn="l"/>
              </a:tabLst>
              <a:defRPr/>
            </a:pPr>
            <a:r>
              <a:rPr kumimoji="1" lang="ko-KR" altLang="en-US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주요 정보 암호화 시 사용되는 키의 엄격한 관리</a:t>
            </a:r>
            <a:endParaRPr kumimoji="1" lang="en-US" altLang="ko-KR" sz="1100" kern="0" dirty="0" smtClean="0"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0" algn="ctr" defTabSz="1145698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  <a:buFontTx/>
              <a:buNone/>
              <a:tabLst>
                <a:tab pos="5647195" algn="l"/>
              </a:tabLst>
              <a:defRPr/>
            </a:pPr>
            <a:r>
              <a:rPr kumimoji="1" lang="en-US" altLang="ko-KR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</a:t>
            </a:r>
            <a:r>
              <a:rPr kumimoji="1" lang="ko-KR" altLang="en-US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 암호화 및 권한 부여</a:t>
            </a:r>
            <a:r>
              <a:rPr kumimoji="1" lang="en-US" altLang="ko-KR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kumimoji="1" lang="ko-KR" altLang="en-US" sz="1100" kern="0" dirty="0" smtClean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kumimoji="1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TextBox 41"/>
          <p:cNvSpPr txBox="1">
            <a:spLocks noChangeArrowheads="1"/>
          </p:cNvSpPr>
          <p:nvPr/>
        </p:nvSpPr>
        <p:spPr bwMode="auto">
          <a:xfrm>
            <a:off x="7921972" y="3409541"/>
            <a:ext cx="8800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Load</a:t>
            </a:r>
            <a:endParaRPr lang="ko-KR" altLang="en-US" sz="12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TextBox 41"/>
          <p:cNvSpPr txBox="1">
            <a:spLocks noChangeArrowheads="1"/>
          </p:cNvSpPr>
          <p:nvPr/>
        </p:nvSpPr>
        <p:spPr bwMode="auto">
          <a:xfrm>
            <a:off x="944282" y="3345050"/>
            <a:ext cx="6704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Extract</a:t>
            </a:r>
            <a:endParaRPr lang="ko-KR" altLang="en-US" sz="12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69290"/>
              </p:ext>
            </p:extLst>
          </p:nvPr>
        </p:nvGraphicFramePr>
        <p:xfrm>
          <a:off x="272489" y="5409220"/>
          <a:ext cx="9389400" cy="338620"/>
        </p:xfrm>
        <a:graphic>
          <a:graphicData uri="http://schemas.openxmlformats.org/drawingml/2006/table">
            <a:tbl>
              <a:tblPr/>
              <a:tblGrid>
                <a:gridCol w="469470">
                  <a:extLst>
                    <a:ext uri="{9D8B030D-6E8A-4147-A177-3AD203B41FA5}">
                      <a16:colId xmlns:a16="http://schemas.microsoft.com/office/drawing/2014/main" val="1529827152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105338211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051417046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14304011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1785118038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311660739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11287471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1934259753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161474586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558591750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84171854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086612352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019440730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103547404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362532907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616278161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142576810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2578667449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1188076017"/>
                    </a:ext>
                  </a:extLst>
                </a:gridCol>
                <a:gridCol w="469470">
                  <a:extLst>
                    <a:ext uri="{9D8B030D-6E8A-4147-A177-3AD203B41FA5}">
                      <a16:colId xmlns:a16="http://schemas.microsoft.com/office/drawing/2014/main" val="3681312784"/>
                    </a:ext>
                  </a:extLst>
                </a:gridCol>
              </a:tblGrid>
              <a:tr h="338620">
                <a:tc gridSpan="6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분석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설계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단위테스트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통합테스트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교육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marL="18003" marR="36006" marT="14400" marB="18000" anchor="ctr" horzOverflow="overflow">
                    <a:lnL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오픈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안정화</a:t>
                      </a:r>
                      <a:endParaRPr kumimoji="1" lang="ko-KR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KoPub돋움체 Light" pitchFamily="18" charset="-127"/>
                        <a:ea typeface="KoPub돋움체 Light" pitchFamily="18" charset="-127"/>
                        <a:cs typeface="+mn-cs"/>
                      </a:endParaRPr>
                    </a:p>
                  </a:txBody>
                  <a:tcPr marL="18000" marR="36000" marT="14400" marB="18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B1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911740"/>
                  </a:ext>
                </a:extLst>
              </a:tr>
            </a:tbl>
          </a:graphicData>
        </a:graphic>
      </p:graphicFrame>
      <p:grpSp>
        <p:nvGrpSpPr>
          <p:cNvPr id="52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5049180"/>
            <a:ext cx="9433048" cy="216024"/>
            <a:chOff x="236476" y="1628800"/>
            <a:chExt cx="9433048" cy="21602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 데이터 이관 요청 시점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55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58" name="이등변 삼각형 57"/>
          <p:cNvSpPr/>
          <p:nvPr/>
        </p:nvSpPr>
        <p:spPr>
          <a:xfrm>
            <a:off x="1532620" y="5749091"/>
            <a:ext cx="245375" cy="223737"/>
          </a:xfrm>
          <a:prstGeom prst="triangle">
            <a:avLst/>
          </a:prstGeom>
          <a:solidFill>
            <a:srgbClr val="FF741D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/>
          <p:cNvSpPr/>
          <p:nvPr/>
        </p:nvSpPr>
        <p:spPr>
          <a:xfrm>
            <a:off x="3375477" y="5749091"/>
            <a:ext cx="245375" cy="223737"/>
          </a:xfrm>
          <a:prstGeom prst="triangle">
            <a:avLst/>
          </a:prstGeom>
          <a:solidFill>
            <a:srgbClr val="FF741D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/>
          <p:cNvSpPr/>
          <p:nvPr/>
        </p:nvSpPr>
        <p:spPr>
          <a:xfrm>
            <a:off x="5781092" y="5749091"/>
            <a:ext cx="245375" cy="223737"/>
          </a:xfrm>
          <a:prstGeom prst="triangle">
            <a:avLst/>
          </a:prstGeom>
          <a:solidFill>
            <a:srgbClr val="FF741D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333"/>
          <p:cNvSpPr txBox="1">
            <a:spLocks noChangeArrowheads="1"/>
          </p:cNvSpPr>
          <p:nvPr/>
        </p:nvSpPr>
        <p:spPr bwMode="auto">
          <a:xfrm>
            <a:off x="334973" y="6221353"/>
            <a:ext cx="9326916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ko-KR" sz="1100" dirty="0"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※ </a:t>
            </a:r>
            <a:r>
              <a:rPr lang="ko-KR" altLang="en-US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이관 요청 시점 별로 고객사로부터 데이터를 제공받아야 함</a:t>
            </a:r>
            <a:r>
              <a:rPr lang="en-US" altLang="ko-KR" sz="11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ko-KR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33333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464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2.5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정보보호 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5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2.6.1 </a:t>
            </a:r>
            <a:r>
              <a:rPr lang="ko-KR" altLang="en-US" dirty="0" smtClean="0"/>
              <a:t>위험관리 절차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체계적인 위험관리 절차 및 정기적인 위험진단으로 본 사업에 부정적인 영향을 줄 수 있는 잠재적인 위험요소를 조기에 식별하고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 사업 경험을 통해 축적된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위험대처능력으로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식별된 위험요소에 대응합니다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위험관리 절차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pic>
        <p:nvPicPr>
          <p:cNvPr id="15" name="Picture 140" descr="밑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167" y="2165978"/>
            <a:ext cx="567439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41"/>
          <p:cNvSpPr>
            <a:spLocks noChangeArrowheads="1"/>
          </p:cNvSpPr>
          <p:nvPr/>
        </p:nvSpPr>
        <p:spPr bwMode="auto">
          <a:xfrm>
            <a:off x="2756884" y="2257557"/>
            <a:ext cx="4606672" cy="2705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4F81BD">
                <a:gamma/>
                <a:shade val="60000"/>
                <a:invGamma/>
              </a:srgbClr>
            </a:prstShdw>
          </a:effectLst>
        </p:spPr>
        <p:txBody>
          <a:bodyPr wrap="none" lIns="0" tIns="0" rIns="0" bIns="0" anchor="ctr">
            <a:spAutoFit/>
          </a:bodyPr>
          <a:lstStyle/>
          <a:p>
            <a:pPr marL="0" marR="0" lvl="0" indent="0" defTabSz="80327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6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체계적인</a:t>
            </a:r>
            <a:r>
              <a:rPr lang="en-US" altLang="ko-KR" sz="16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spc="-50" dirty="0" smtClean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위험관리 절차와 진단으로 </a:t>
            </a:r>
            <a:r>
              <a:rPr lang="ko-KR" altLang="en-US" sz="16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ko-KR" altLang="ko-KR" sz="16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</a:t>
            </a:r>
            <a:r>
              <a:rPr lang="ko-KR" altLang="en-US" sz="1600" b="1" spc="-50" dirty="0">
                <a:ln>
                  <a:solidFill>
                    <a:srgbClr val="D64E75">
                      <a:alpha val="0"/>
                    </a:srgbClr>
                  </a:solidFill>
                </a:ln>
                <a:solidFill>
                  <a:srgbClr val="01467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 수행 </a:t>
            </a:r>
            <a:endParaRPr lang="ko-KR" altLang="ko-KR" sz="1600" b="1" spc="-50" dirty="0">
              <a:ln>
                <a:solidFill>
                  <a:srgbClr val="D64E75">
                    <a:alpha val="0"/>
                  </a:srgbClr>
                </a:solidFill>
              </a:ln>
              <a:solidFill>
                <a:srgbClr val="01467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AutoShape 138"/>
          <p:cNvSpPr>
            <a:spLocks noChangeArrowheads="1"/>
          </p:cNvSpPr>
          <p:nvPr/>
        </p:nvSpPr>
        <p:spPr bwMode="auto">
          <a:xfrm flipV="1">
            <a:off x="512849" y="3140968"/>
            <a:ext cx="8845918" cy="5048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5400000" scaled="1"/>
          </a:gradFill>
          <a:ln w="6350" algn="ctr">
            <a:noFill/>
            <a:miter lim="800000"/>
            <a:headEnd/>
            <a:tailEnd/>
          </a:ln>
        </p:spPr>
        <p:txBody>
          <a:bodyPr wrap="none" lIns="72000" tIns="36000" rIns="72000" bIns="36000" anchor="ctr"/>
          <a:lstStyle/>
          <a:p>
            <a:pPr algn="l" eaLnBrk="0" latinLnBrk="0" hangingPunct="0"/>
            <a:endParaRPr lang="ko-KR" altLang="en-US" sz="10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>
            <a:off x="1710875" y="4957064"/>
            <a:ext cx="7366954" cy="0"/>
          </a:xfrm>
          <a:prstGeom prst="line">
            <a:avLst/>
          </a:prstGeom>
          <a:noFill/>
          <a:ln w="21590">
            <a:solidFill>
              <a:srgbClr val="C0C0C0"/>
            </a:solidFill>
            <a:round/>
            <a:headEnd/>
            <a:tailEnd/>
          </a:ln>
        </p:spPr>
        <p:txBody>
          <a:bodyPr wrap="none" lIns="83969" tIns="41985" rIns="83969" bIns="41985" anchor="ctr"/>
          <a:lstStyle/>
          <a:p>
            <a:pPr algn="ctr" eaLnBrk="0" latinLnBrk="0" hangingPunct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AutoShape 481" descr="채우기7"/>
          <p:cNvSpPr>
            <a:spLocks noChangeArrowheads="1"/>
          </p:cNvSpPr>
          <p:nvPr/>
        </p:nvSpPr>
        <p:spPr bwMode="auto">
          <a:xfrm>
            <a:off x="1571569" y="4772914"/>
            <a:ext cx="1759896" cy="368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</a:t>
            </a:r>
            <a:r>
              <a:rPr kumimoji="1" lang="ko-KR" altLang="en-US" sz="100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시점별 </a:t>
            </a:r>
            <a:endParaRPr kumimoji="1" lang="en-US" altLang="ko-KR" sz="1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위험진단</a:t>
            </a:r>
          </a:p>
        </p:txBody>
      </p:sp>
      <p:sp>
        <p:nvSpPr>
          <p:cNvPr id="20" name="AutoShape 482" descr="채우기7"/>
          <p:cNvSpPr>
            <a:spLocks noChangeArrowheads="1"/>
          </p:cNvSpPr>
          <p:nvPr/>
        </p:nvSpPr>
        <p:spPr bwMode="auto">
          <a:xfrm>
            <a:off x="3561321" y="4772914"/>
            <a:ext cx="1759896" cy="368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위험중요도 평가</a:t>
            </a:r>
          </a:p>
        </p:txBody>
      </p:sp>
      <p:sp>
        <p:nvSpPr>
          <p:cNvPr id="21" name="AutoShape 483" descr="채우기7"/>
          <p:cNvSpPr>
            <a:spLocks noChangeArrowheads="1"/>
          </p:cNvSpPr>
          <p:nvPr/>
        </p:nvSpPr>
        <p:spPr bwMode="auto">
          <a:xfrm>
            <a:off x="5551071" y="4772914"/>
            <a:ext cx="1759896" cy="368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민감도 분석</a:t>
            </a:r>
          </a:p>
        </p:txBody>
      </p:sp>
      <p:sp>
        <p:nvSpPr>
          <p:cNvPr id="22" name="AutoShape 484" descr="채우기7"/>
          <p:cNvSpPr>
            <a:spLocks noChangeArrowheads="1"/>
          </p:cNvSpPr>
          <p:nvPr/>
        </p:nvSpPr>
        <p:spPr bwMode="auto">
          <a:xfrm>
            <a:off x="7540822" y="4772914"/>
            <a:ext cx="1759896" cy="368300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6350" algn="ctr">
            <a:solidFill>
              <a:srgbClr val="CDD1CF"/>
            </a:solidFill>
            <a:round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0" tIns="0" rIns="0" bIns="0" anchor="ctr"/>
          <a:lstStyle/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</a:t>
            </a:r>
          </a:p>
          <a:p>
            <a:pPr algn="ctr" defTabSz="1068388" eaLnBrk="0" latinLnBrk="0" hangingPunct="0">
              <a:defRPr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회피</a:t>
            </a:r>
            <a:r>
              <a:rPr kumimoji="1" lang="en-US" altLang="ko-KR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전가</a:t>
            </a:r>
            <a:r>
              <a:rPr kumimoji="1" lang="en-US" altLang="ko-KR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완화</a:t>
            </a:r>
            <a:r>
              <a:rPr kumimoji="1" lang="en-US" altLang="ko-KR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수용</a:t>
            </a:r>
          </a:p>
        </p:txBody>
      </p:sp>
      <p:sp>
        <p:nvSpPr>
          <p:cNvPr id="23" name="AutoShape 27"/>
          <p:cNvSpPr>
            <a:spLocks noChangeArrowheads="1"/>
          </p:cNvSpPr>
          <p:nvPr/>
        </p:nvSpPr>
        <p:spPr bwMode="auto">
          <a:xfrm>
            <a:off x="512845" y="4677664"/>
            <a:ext cx="891557" cy="571500"/>
          </a:xfrm>
          <a:prstGeom prst="roundRect">
            <a:avLst>
              <a:gd name="adj" fmla="val 11389"/>
            </a:avLst>
          </a:prstGeom>
          <a:solidFill>
            <a:srgbClr val="FFFFFF"/>
          </a:solidFill>
          <a:ln w="19050" algn="ctr">
            <a:solidFill>
              <a:srgbClr val="7C8E9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기법 및 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도구</a:t>
            </a:r>
          </a:p>
        </p:txBody>
      </p:sp>
      <p:sp>
        <p:nvSpPr>
          <p:cNvPr id="24" name="AutoShape 36"/>
          <p:cNvSpPr>
            <a:spLocks noChangeArrowheads="1"/>
          </p:cNvSpPr>
          <p:nvPr/>
        </p:nvSpPr>
        <p:spPr bwMode="auto">
          <a:xfrm>
            <a:off x="512848" y="3658490"/>
            <a:ext cx="889235" cy="938213"/>
          </a:xfrm>
          <a:prstGeom prst="roundRect">
            <a:avLst>
              <a:gd name="adj" fmla="val 10444"/>
            </a:avLst>
          </a:prstGeom>
          <a:solidFill>
            <a:srgbClr val="FFFFFF"/>
          </a:solidFill>
          <a:ln w="19050" algn="ctr">
            <a:solidFill>
              <a:srgbClr val="7C8E9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위험관리</a:t>
            </a:r>
            <a:b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</a:t>
            </a:r>
          </a:p>
        </p:txBody>
      </p:sp>
      <p:sp>
        <p:nvSpPr>
          <p:cNvPr id="25" name="AutoShape 68"/>
          <p:cNvSpPr>
            <a:spLocks noChangeArrowheads="1"/>
          </p:cNvSpPr>
          <p:nvPr/>
        </p:nvSpPr>
        <p:spPr bwMode="auto">
          <a:xfrm>
            <a:off x="512845" y="5328584"/>
            <a:ext cx="891557" cy="1072671"/>
          </a:xfrm>
          <a:prstGeom prst="roundRect">
            <a:avLst>
              <a:gd name="adj" fmla="val 10417"/>
            </a:avLst>
          </a:prstGeom>
          <a:solidFill>
            <a:srgbClr val="FFFFFF"/>
          </a:solidFill>
          <a:ln w="19050" algn="ctr">
            <a:solidFill>
              <a:srgbClr val="7C8E9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914400" eaLnBrk="0" latinLnBrk="0" hangingPunct="0">
              <a:defRPr/>
            </a:pP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위험관리</a:t>
            </a:r>
            <a:b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원칙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1534423" y="5571488"/>
            <a:ext cx="7828985" cy="873577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000"/>
          <a:lstStyle/>
          <a:p>
            <a:pPr marL="177800" marR="0" lvl="0" indent="-17780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 typeface="Wingdings" pitchFamily="2" charset="2"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Rectangle 516"/>
          <p:cNvSpPr>
            <a:spLocks noChangeArrowheads="1"/>
          </p:cNvSpPr>
          <p:nvPr/>
        </p:nvSpPr>
        <p:spPr bwMode="auto">
          <a:xfrm>
            <a:off x="1657615" y="5688673"/>
            <a:ext cx="1729713" cy="3600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축적된 노하우를 활용한 위험 예측 </a:t>
            </a:r>
          </a:p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우선순위 선정 관리</a:t>
            </a:r>
          </a:p>
        </p:txBody>
      </p:sp>
      <p:sp>
        <p:nvSpPr>
          <p:cNvPr id="28" name="AutoShape 73"/>
          <p:cNvSpPr>
            <a:spLocks noChangeArrowheads="1"/>
          </p:cNvSpPr>
          <p:nvPr/>
        </p:nvSpPr>
        <p:spPr bwMode="gray">
          <a:xfrm>
            <a:off x="1571571" y="5314312"/>
            <a:ext cx="1820263" cy="211138"/>
          </a:xfrm>
          <a:prstGeom prst="roundRect">
            <a:avLst>
              <a:gd name="adj" fmla="val 0"/>
            </a:avLst>
          </a:prstGeom>
          <a:solidFill>
            <a:srgbClr val="ABDDFB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82650" eaLnBrk="0" latinLnBrk="0" hangingPunct="0"/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조기식별</a:t>
            </a:r>
          </a:p>
        </p:txBody>
      </p:sp>
      <p:sp>
        <p:nvSpPr>
          <p:cNvPr id="29" name="Rectangle 516"/>
          <p:cNvSpPr>
            <a:spLocks noChangeArrowheads="1"/>
          </p:cNvSpPr>
          <p:nvPr/>
        </p:nvSpPr>
        <p:spPr bwMode="auto">
          <a:xfrm>
            <a:off x="3552855" y="5629190"/>
            <a:ext cx="1711139" cy="6647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구체적 대응전략 수립 및 지속적 모니터링</a:t>
            </a:r>
          </a:p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위험발생 가능성과 영향력 분석을 통한 대응 우선순위 선정 </a:t>
            </a:r>
          </a:p>
        </p:txBody>
      </p:sp>
      <p:sp>
        <p:nvSpPr>
          <p:cNvPr id="30" name="AutoShape 78"/>
          <p:cNvSpPr>
            <a:spLocks noChangeArrowheads="1"/>
          </p:cNvSpPr>
          <p:nvPr/>
        </p:nvSpPr>
        <p:spPr bwMode="gray">
          <a:xfrm>
            <a:off x="3491667" y="5314312"/>
            <a:ext cx="1815619" cy="211138"/>
          </a:xfrm>
          <a:prstGeom prst="roundRect">
            <a:avLst>
              <a:gd name="adj" fmla="val 0"/>
            </a:avLst>
          </a:prstGeom>
          <a:solidFill>
            <a:srgbClr val="ABDDFB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82650" eaLnBrk="0" latinLnBrk="0" hangingPunct="0"/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추적</a:t>
            </a:r>
            <a:r>
              <a: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통제</a:t>
            </a:r>
          </a:p>
        </p:txBody>
      </p:sp>
      <p:sp>
        <p:nvSpPr>
          <p:cNvPr id="31" name="Rectangle 516"/>
          <p:cNvSpPr>
            <a:spLocks noChangeArrowheads="1"/>
          </p:cNvSpPr>
          <p:nvPr/>
        </p:nvSpPr>
        <p:spPr bwMode="auto">
          <a:xfrm>
            <a:off x="5479099" y="5612761"/>
            <a:ext cx="1759897" cy="51244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위험대처 방안 수립</a:t>
            </a:r>
          </a:p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제안사 표준 프로세스에 의거한 위험관리 절차 적용</a:t>
            </a:r>
          </a:p>
        </p:txBody>
      </p:sp>
      <p:sp>
        <p:nvSpPr>
          <p:cNvPr id="32" name="AutoShape 82"/>
          <p:cNvSpPr>
            <a:spLocks noChangeArrowheads="1"/>
          </p:cNvSpPr>
          <p:nvPr/>
        </p:nvSpPr>
        <p:spPr bwMode="gray">
          <a:xfrm>
            <a:off x="5411767" y="5314312"/>
            <a:ext cx="1894559" cy="211138"/>
          </a:xfrm>
          <a:prstGeom prst="roundRect">
            <a:avLst>
              <a:gd name="adj" fmla="val 0"/>
            </a:avLst>
          </a:prstGeom>
          <a:solidFill>
            <a:srgbClr val="ABDDFB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82650" eaLnBrk="0" latinLnBrk="0" hangingPunct="0"/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조직</a:t>
            </a:r>
            <a:r>
              <a: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절차</a:t>
            </a:r>
          </a:p>
        </p:txBody>
      </p:sp>
      <p:sp>
        <p:nvSpPr>
          <p:cNvPr id="33" name="Rectangle 516"/>
          <p:cNvSpPr>
            <a:spLocks noChangeArrowheads="1"/>
          </p:cNvSpPr>
          <p:nvPr/>
        </p:nvSpPr>
        <p:spPr bwMode="auto">
          <a:xfrm>
            <a:off x="7473493" y="5696873"/>
            <a:ext cx="1797041" cy="51244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월간 보고 시</a:t>
            </a:r>
            <a:r>
              <a:rPr kumimoji="1" lang="en-US" altLang="ko-KR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 발생 내역 및 현황 보고</a:t>
            </a:r>
          </a:p>
          <a:p>
            <a:pPr marL="76200" indent="-76200" algn="l" eaLnBrk="0" latinLnBrk="0" hangingPunct="0">
              <a:lnSpc>
                <a:spcPct val="110000"/>
              </a:lnSpc>
              <a:spcBef>
                <a:spcPct val="4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1" lang="ko-KR" altLang="en-US" sz="90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상위수준의 위험요소 발생시 고객사에 수시보고</a:t>
            </a:r>
          </a:p>
        </p:txBody>
      </p:sp>
      <p:sp>
        <p:nvSpPr>
          <p:cNvPr id="34" name="AutoShape 86"/>
          <p:cNvSpPr>
            <a:spLocks noChangeArrowheads="1"/>
          </p:cNvSpPr>
          <p:nvPr/>
        </p:nvSpPr>
        <p:spPr bwMode="gray">
          <a:xfrm>
            <a:off x="7408484" y="5314312"/>
            <a:ext cx="1894559" cy="211138"/>
          </a:xfrm>
          <a:prstGeom prst="roundRect">
            <a:avLst>
              <a:gd name="adj" fmla="val 0"/>
            </a:avLst>
          </a:prstGeom>
          <a:solidFill>
            <a:srgbClr val="ABDDFB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defTabSz="882650" eaLnBrk="0" latinLnBrk="0" hangingPunct="0"/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성과측정</a:t>
            </a:r>
            <a:r>
              <a: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</a:t>
            </a:r>
          </a:p>
        </p:txBody>
      </p:sp>
      <p:sp>
        <p:nvSpPr>
          <p:cNvPr id="35" name="Line 277"/>
          <p:cNvSpPr>
            <a:spLocks noChangeShapeType="1"/>
          </p:cNvSpPr>
          <p:nvPr/>
        </p:nvSpPr>
        <p:spPr bwMode="auto">
          <a:xfrm>
            <a:off x="3449055" y="5305316"/>
            <a:ext cx="0" cy="1188000"/>
          </a:xfrm>
          <a:prstGeom prst="line">
            <a:avLst/>
          </a:prstGeom>
          <a:noFill/>
          <a:ln w="63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latinLnBrk="0" hangingPunct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Line 278"/>
          <p:cNvSpPr>
            <a:spLocks noChangeShapeType="1"/>
          </p:cNvSpPr>
          <p:nvPr/>
        </p:nvSpPr>
        <p:spPr bwMode="auto">
          <a:xfrm>
            <a:off x="5366971" y="5300459"/>
            <a:ext cx="0" cy="1188000"/>
          </a:xfrm>
          <a:prstGeom prst="line">
            <a:avLst/>
          </a:prstGeom>
          <a:noFill/>
          <a:ln w="63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latinLnBrk="0" hangingPunct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Line 279"/>
          <p:cNvSpPr>
            <a:spLocks noChangeShapeType="1"/>
          </p:cNvSpPr>
          <p:nvPr/>
        </p:nvSpPr>
        <p:spPr bwMode="auto">
          <a:xfrm>
            <a:off x="7369555" y="5288382"/>
            <a:ext cx="0" cy="1188000"/>
          </a:xfrm>
          <a:prstGeom prst="line">
            <a:avLst/>
          </a:prstGeom>
          <a:noFill/>
          <a:ln w="6350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latinLnBrk="0" hangingPunct="0"/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 Box 493"/>
          <p:cNvSpPr txBox="1">
            <a:spLocks noChangeArrowheads="1"/>
          </p:cNvSpPr>
          <p:nvPr/>
        </p:nvSpPr>
        <p:spPr bwMode="auto">
          <a:xfrm>
            <a:off x="1571570" y="4274439"/>
            <a:ext cx="1568694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741363" eaLnBrk="0" latinLnBrk="0" hangingPunct="0">
              <a:lnSpc>
                <a:spcPct val="110000"/>
              </a:lnSpc>
              <a:spcAft>
                <a:spcPct val="20000"/>
              </a:spcAft>
              <a:buSzPct val="80000"/>
              <a:buFont typeface="Wingdings" pitchFamily="2" charset="2"/>
              <a:buNone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프로젝트에 부정적인</a:t>
            </a:r>
            <a:b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영향요소 조기식별</a:t>
            </a:r>
          </a:p>
        </p:txBody>
      </p:sp>
      <p:sp>
        <p:nvSpPr>
          <p:cNvPr id="39" name="Text Box 494"/>
          <p:cNvSpPr txBox="1">
            <a:spLocks noChangeArrowheads="1"/>
          </p:cNvSpPr>
          <p:nvPr/>
        </p:nvSpPr>
        <p:spPr bwMode="auto">
          <a:xfrm>
            <a:off x="3623487" y="4274439"/>
            <a:ext cx="1568694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1035050" eaLnBrk="0" latinLnBrk="0" hangingPunct="0">
              <a:lnSpc>
                <a:spcPct val="110000"/>
              </a:lnSpc>
              <a:spcAft>
                <a:spcPct val="20000"/>
              </a:spcAft>
              <a:buSzPct val="80000"/>
              <a:buFont typeface="Wingdings" pitchFamily="2" charset="2"/>
              <a:buNone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식별된 위험의 영향력 및 우선순위 판단</a:t>
            </a:r>
          </a:p>
        </p:txBody>
      </p:sp>
      <p:sp>
        <p:nvSpPr>
          <p:cNvPr id="40" name="Text Box 495"/>
          <p:cNvSpPr txBox="1">
            <a:spLocks noChangeArrowheads="1"/>
          </p:cNvSpPr>
          <p:nvPr/>
        </p:nvSpPr>
        <p:spPr bwMode="auto">
          <a:xfrm>
            <a:off x="5746971" y="4264805"/>
            <a:ext cx="1425562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035050" eaLnBrk="0" latinLnBrk="0" hangingPunct="0">
              <a:lnSpc>
                <a:spcPct val="110000"/>
              </a:lnSpc>
              <a:spcAft>
                <a:spcPct val="20000"/>
              </a:spcAft>
              <a:buSzPct val="80000"/>
              <a:buFont typeface="Wingdings" pitchFamily="2" charset="2"/>
              <a:buNone/>
            </a:pP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우선순위에 의한 </a:t>
            </a:r>
            <a:b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kumimoji="1" lang="ko-KR" altLang="en-US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구체적 대응전략</a:t>
            </a:r>
          </a:p>
        </p:txBody>
      </p:sp>
      <p:sp>
        <p:nvSpPr>
          <p:cNvPr id="41" name="Text Box 496"/>
          <p:cNvSpPr txBox="1">
            <a:spLocks noChangeArrowheads="1"/>
          </p:cNvSpPr>
          <p:nvPr/>
        </p:nvSpPr>
        <p:spPr bwMode="auto">
          <a:xfrm>
            <a:off x="7738174" y="4274439"/>
            <a:ext cx="1560223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1035050" eaLnBrk="0" latinLnBrk="0" hangingPunct="0">
              <a:lnSpc>
                <a:spcPct val="110000"/>
              </a:lnSpc>
              <a:spcAft>
                <a:spcPct val="20000"/>
              </a:spcAft>
              <a:buSzPct val="80000"/>
            </a:pPr>
            <a:r>
              <a:rPr kumimoji="1" lang="ko-KR" altLang="ko-KR" sz="1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중점관리(위험조치 현황 및 적절한 시정조치)</a:t>
            </a:r>
          </a:p>
        </p:txBody>
      </p:sp>
      <p:grpSp>
        <p:nvGrpSpPr>
          <p:cNvPr id="42" name="Group 299"/>
          <p:cNvGrpSpPr>
            <a:grpSpLocks/>
          </p:cNvGrpSpPr>
          <p:nvPr/>
        </p:nvGrpSpPr>
        <p:grpSpPr bwMode="auto">
          <a:xfrm>
            <a:off x="1571569" y="3860102"/>
            <a:ext cx="7726828" cy="368300"/>
            <a:chOff x="781" y="4182"/>
            <a:chExt cx="3246" cy="226"/>
          </a:xfrm>
        </p:grpSpPr>
        <p:sp>
          <p:nvSpPr>
            <p:cNvPr id="43" name="Rectangle 291"/>
            <p:cNvSpPr>
              <a:spLocks noChangeArrowheads="1"/>
            </p:cNvSpPr>
            <p:nvPr/>
          </p:nvSpPr>
          <p:spPr bwMode="auto">
            <a:xfrm>
              <a:off x="1269" y="4217"/>
              <a:ext cx="2208" cy="156"/>
            </a:xfrm>
            <a:prstGeom prst="rect">
              <a:avLst/>
            </a:prstGeom>
            <a:noFill/>
            <a:ln w="9525">
              <a:solidFill>
                <a:srgbClr val="C2C2C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latinLnBrk="0" hangingPunct="0"/>
              <a:endParaRPr lang="ko-KR" altLang="en-US" sz="11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4" name="AutoShape 292" descr="채우기1"/>
            <p:cNvSpPr>
              <a:spLocks noChangeAspect="1" noChangeArrowheads="1"/>
            </p:cNvSpPr>
            <p:nvPr/>
          </p:nvSpPr>
          <p:spPr bwMode="auto">
            <a:xfrm>
              <a:off x="781" y="4182"/>
              <a:ext cx="659" cy="226"/>
            </a:xfrm>
            <a:prstGeom prst="roundRect">
              <a:avLst>
                <a:gd name="adj" fmla="val 12333"/>
              </a:avLst>
            </a:prstGeom>
            <a:blipFill dpi="0" rotWithShape="1">
              <a:blip r:embed="rId4" cstate="print">
                <a:grayscl/>
              </a:blip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 lIns="0" tIns="0" rIns="0" bIns="22262" anchor="ctr"/>
            <a:lstStyle/>
            <a:p>
              <a:pPr algn="ctr" defTabSz="741363" eaLnBrk="0" latinLnBrk="0" hangingPunct="0"/>
              <a:r>
                <a:rPr kumimoji="1" lang="ko-KR" altLang="en-US" sz="1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위험요소식별</a:t>
              </a:r>
            </a:p>
          </p:txBody>
        </p:sp>
        <p:sp>
          <p:nvSpPr>
            <p:cNvPr id="45" name="AutoShape 293" descr="채우기1"/>
            <p:cNvSpPr>
              <a:spLocks noChangeAspect="1" noChangeArrowheads="1"/>
            </p:cNvSpPr>
            <p:nvPr/>
          </p:nvSpPr>
          <p:spPr bwMode="auto">
            <a:xfrm>
              <a:off x="1643" y="4182"/>
              <a:ext cx="659" cy="226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>
                <a:grayscl/>
              </a:blip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 lIns="0" tIns="0" rIns="0" bIns="22262" anchor="ctr"/>
            <a:lstStyle/>
            <a:p>
              <a:pPr algn="ctr" defTabSz="741363" eaLnBrk="0" latinLnBrk="0" hangingPunct="0"/>
              <a:r>
                <a:rPr kumimoji="1" lang="ko-KR" altLang="en-US" sz="1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위험분석</a:t>
              </a:r>
            </a:p>
          </p:txBody>
        </p:sp>
        <p:sp>
          <p:nvSpPr>
            <p:cNvPr id="46" name="AutoShape 294" descr="채우기1"/>
            <p:cNvSpPr>
              <a:spLocks noChangeAspect="1" noChangeArrowheads="1"/>
            </p:cNvSpPr>
            <p:nvPr/>
          </p:nvSpPr>
          <p:spPr bwMode="auto">
            <a:xfrm>
              <a:off x="2505" y="4182"/>
              <a:ext cx="659" cy="226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>
                <a:grayscl/>
              </a:blip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 lIns="0" tIns="0" rIns="0" bIns="22262" anchor="ctr"/>
            <a:lstStyle/>
            <a:p>
              <a:pPr algn="ctr" defTabSz="741363" eaLnBrk="0" latinLnBrk="0" hangingPunct="0"/>
              <a:r>
                <a:rPr kumimoji="1" lang="ko-KR" altLang="en-US" sz="1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위험대응 계획수립</a:t>
              </a:r>
            </a:p>
          </p:txBody>
        </p:sp>
        <p:sp>
          <p:nvSpPr>
            <p:cNvPr id="47" name="AutoShape 295" descr="채우기1"/>
            <p:cNvSpPr>
              <a:spLocks noChangeAspect="1" noChangeArrowheads="1"/>
            </p:cNvSpPr>
            <p:nvPr/>
          </p:nvSpPr>
          <p:spPr bwMode="auto">
            <a:xfrm>
              <a:off x="3368" y="4182"/>
              <a:ext cx="659" cy="226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>
                <a:grayscl/>
              </a:blip>
              <a:srcRect/>
              <a:stretch>
                <a:fillRect/>
              </a:stretch>
            </a:blipFill>
            <a:ln w="9525" algn="ctr">
              <a:noFill/>
              <a:round/>
              <a:headEnd/>
              <a:tailEnd/>
            </a:ln>
          </p:spPr>
          <p:txBody>
            <a:bodyPr lIns="0" tIns="0" rIns="0" bIns="22262" anchor="ctr"/>
            <a:lstStyle/>
            <a:p>
              <a:pPr algn="ctr" defTabSz="741363" eaLnBrk="0" latinLnBrk="0" hangingPunct="0"/>
              <a:r>
                <a:rPr kumimoji="1" lang="ko-KR" altLang="en-US" sz="110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모니터링 및 통제</a:t>
              </a:r>
            </a:p>
          </p:txBody>
        </p:sp>
        <p:cxnSp>
          <p:nvCxnSpPr>
            <p:cNvPr id="48" name="AutoShape 296"/>
            <p:cNvCxnSpPr>
              <a:cxnSpLocks noChangeShapeType="1"/>
              <a:stCxn id="44" idx="3"/>
              <a:endCxn id="45" idx="1"/>
            </p:cNvCxnSpPr>
            <p:nvPr/>
          </p:nvCxnSpPr>
          <p:spPr bwMode="auto">
            <a:xfrm>
              <a:off x="1440" y="4295"/>
              <a:ext cx="203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49" name="AutoShape 297"/>
            <p:cNvCxnSpPr>
              <a:cxnSpLocks noChangeShapeType="1"/>
              <a:stCxn id="45" idx="3"/>
              <a:endCxn id="46" idx="1"/>
            </p:cNvCxnSpPr>
            <p:nvPr/>
          </p:nvCxnSpPr>
          <p:spPr bwMode="auto">
            <a:xfrm>
              <a:off x="2302" y="4295"/>
              <a:ext cx="203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 type="triangle" w="med" len="med"/>
            </a:ln>
          </p:spPr>
        </p:cxnSp>
        <p:cxnSp>
          <p:nvCxnSpPr>
            <p:cNvPr id="50" name="AutoShape 298"/>
            <p:cNvCxnSpPr>
              <a:cxnSpLocks noChangeShapeType="1"/>
              <a:stCxn id="46" idx="3"/>
              <a:endCxn id="47" idx="1"/>
            </p:cNvCxnSpPr>
            <p:nvPr/>
          </p:nvCxnSpPr>
          <p:spPr bwMode="auto">
            <a:xfrm>
              <a:off x="3164" y="4295"/>
              <a:ext cx="204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 type="triangle" w="med" len="med"/>
            </a:ln>
          </p:spPr>
        </p:cxnSp>
      </p:grpSp>
      <p:cxnSp>
        <p:nvCxnSpPr>
          <p:cNvPr id="51" name="AutoShape 300"/>
          <p:cNvCxnSpPr>
            <a:cxnSpLocks noChangeShapeType="1"/>
            <a:stCxn id="47" idx="0"/>
            <a:endCxn id="44" idx="0"/>
          </p:cNvCxnSpPr>
          <p:nvPr/>
        </p:nvCxnSpPr>
        <p:spPr bwMode="auto">
          <a:xfrm rot="16200000" flipH="1" flipV="1">
            <a:off x="5435350" y="781078"/>
            <a:ext cx="1588" cy="6159638"/>
          </a:xfrm>
          <a:prstGeom prst="bentConnector3">
            <a:avLst>
              <a:gd name="adj1" fmla="val -9683879"/>
            </a:avLst>
          </a:prstGeom>
          <a:noFill/>
          <a:ln w="19050">
            <a:solidFill>
              <a:srgbClr val="969696"/>
            </a:solidFill>
            <a:prstDash val="sysDot"/>
            <a:miter lim="800000"/>
            <a:headEnd/>
            <a:tailEnd type="triangle" w="med" len="med"/>
          </a:ln>
        </p:spPr>
      </p:cxnSp>
      <p:sp>
        <p:nvSpPr>
          <p:cNvPr id="5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2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856656" y="2788396"/>
            <a:ext cx="2955681" cy="517522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6350">
            <a:solidFill>
              <a:srgbClr val="0074C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-50" normalizeH="0" baseline="0" noProof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조기 위험요소</a:t>
            </a:r>
            <a:endParaRPr kumimoji="1" lang="en-US" altLang="ko-KR" sz="1100" b="0" i="0" u="none" strike="noStrike" kern="1200" cap="none" spc="-50" normalizeH="0" baseline="0" noProof="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식별 및 중점 관리</a:t>
            </a:r>
            <a:endParaRPr kumimoji="1" lang="ko-KR" altLang="en-US" sz="1100" b="0" i="0" u="none" strike="noStrike" kern="1200" cap="none" spc="-5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341679" y="2788396"/>
            <a:ext cx="2955681" cy="517522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6350">
            <a:solidFill>
              <a:srgbClr val="0074C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-50" normalizeH="0" baseline="0" noProof="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지속적인 위험요소</a:t>
            </a:r>
            <a:endParaRPr kumimoji="1" lang="en-US" altLang="ko-KR" sz="1100" b="0" i="0" u="none" strike="noStrike" kern="1200" cap="none" spc="-50" normalizeH="0" baseline="0" noProof="0" dirty="0" smtClean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모니터링</a:t>
            </a:r>
            <a:endParaRPr kumimoji="1" lang="ko-KR" altLang="en-US" sz="1100" b="0" i="0" u="none" strike="noStrike" kern="1200" cap="none" spc="-5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0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2.6.2 </a:t>
            </a:r>
            <a:r>
              <a:rPr lang="ko-KR" altLang="en-US" dirty="0" smtClean="0"/>
              <a:t>위험식별 및 분석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축적된 다양한 프로젝트 수행의 경험 및 본 사업의 높은 이해도를 기반으로 정확하게 위험요소를 식별하고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체계적인 분석을 통한 대처방안을 수립하여 위험요소의 제거 및 철저한 통제 관리를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위험식별 및 위험분석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8123238" y="3965546"/>
            <a:ext cx="1511300" cy="2503394"/>
          </a:xfrm>
          <a:prstGeom prst="roundRect">
            <a:avLst>
              <a:gd name="adj" fmla="val 1500"/>
            </a:avLst>
          </a:prstGeom>
          <a:solidFill>
            <a:srgbClr val="EBEBEB"/>
          </a:soli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marL="73025" indent="-730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본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사업 착수 이전 예측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가능한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중점 위험관리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요소를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식별하여 파급효과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분석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프로젝트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관리자를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중심으로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발생 가능한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상황을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분석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이에 대한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대처방안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수립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필요 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고객과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협의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수립된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대처방안에 따라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일정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소요자원 을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투입하여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 제거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및 재발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방지 대책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수립하고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공유</a:t>
            </a:r>
          </a:p>
        </p:txBody>
      </p:sp>
      <p:sp>
        <p:nvSpPr>
          <p:cNvPr id="15" name="LcS7"/>
          <p:cNvSpPr>
            <a:spLocks noChangeArrowheads="1"/>
          </p:cNvSpPr>
          <p:nvPr/>
        </p:nvSpPr>
        <p:spPr bwMode="auto">
          <a:xfrm rot="10800000">
            <a:off x="8516751" y="3486120"/>
            <a:ext cx="720725" cy="468313"/>
          </a:xfrm>
          <a:prstGeom prst="upArrow">
            <a:avLst>
              <a:gd name="adj1" fmla="val 73130"/>
              <a:gd name="adj2" fmla="val 46440"/>
            </a:avLst>
          </a:prstGeom>
          <a:gradFill rotWithShape="1">
            <a:gsLst>
              <a:gs pos="0">
                <a:srgbClr val="7C8E9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/>
        </p:spPr>
        <p:txBody>
          <a:bodyPr rot="10800000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LcS7"/>
          <p:cNvSpPr>
            <a:spLocks noChangeArrowheads="1"/>
          </p:cNvSpPr>
          <p:nvPr/>
        </p:nvSpPr>
        <p:spPr bwMode="auto">
          <a:xfrm rot="10800000">
            <a:off x="1100572" y="3433733"/>
            <a:ext cx="720725" cy="593725"/>
          </a:xfrm>
          <a:prstGeom prst="upArrow">
            <a:avLst>
              <a:gd name="adj1" fmla="val 73130"/>
              <a:gd name="adj2" fmla="val 46440"/>
            </a:avLst>
          </a:prstGeom>
          <a:gradFill rotWithShape="1">
            <a:gsLst>
              <a:gs pos="0">
                <a:srgbClr val="7C8E9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/>
        </p:spPr>
        <p:txBody>
          <a:bodyPr rot="10800000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AutoShape 265" descr="어두운 상향 대각선"/>
          <p:cNvSpPr>
            <a:spLocks noChangeArrowheads="1"/>
          </p:cNvSpPr>
          <p:nvPr/>
        </p:nvSpPr>
        <p:spPr bwMode="auto">
          <a:xfrm>
            <a:off x="273050" y="2116108"/>
            <a:ext cx="9361488" cy="596900"/>
          </a:xfrm>
          <a:prstGeom prst="roundRect">
            <a:avLst>
              <a:gd name="adj" fmla="val 1000"/>
            </a:avLst>
          </a:prstGeom>
          <a:pattFill prst="dkUpDiag">
            <a:fgClr>
              <a:srgbClr val="DDDDDD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AutoShape 81" descr="oj-02"/>
          <p:cNvSpPr>
            <a:spLocks noChangeArrowheads="1"/>
          </p:cNvSpPr>
          <p:nvPr/>
        </p:nvSpPr>
        <p:spPr bwMode="auto">
          <a:xfrm>
            <a:off x="273050" y="2784446"/>
            <a:ext cx="323850" cy="3684494"/>
          </a:xfrm>
          <a:prstGeom prst="roundRect">
            <a:avLst>
              <a:gd name="adj" fmla="val 5000"/>
            </a:avLst>
          </a:prstGeom>
          <a:solidFill>
            <a:srgbClr val="005E9E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36000" tIns="36000" rIns="36000" bIns="3600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/>
            <a:r>
              <a:rPr kumimoji="0" lang="ko-KR" altLang="en-US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내</a:t>
            </a:r>
            <a:endParaRPr kumimoji="0" lang="en-US" altLang="ko-KR" sz="10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fontAlgn="ctr" latinLnBrk="0" hangingPunct="1"/>
            <a:r>
              <a:rPr kumimoji="0" lang="ko-KR" altLang="en-US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용</a:t>
            </a:r>
            <a:endParaRPr kumimoji="0" lang="ko-KR" altLang="en-US" sz="1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AutoShape 473"/>
          <p:cNvSpPr>
            <a:spLocks noChangeArrowheads="1"/>
          </p:cNvSpPr>
          <p:nvPr/>
        </p:nvSpPr>
        <p:spPr bwMode="auto">
          <a:xfrm>
            <a:off x="704850" y="2260570"/>
            <a:ext cx="8785225" cy="307975"/>
          </a:xfrm>
          <a:prstGeom prst="roundRect">
            <a:avLst>
              <a:gd name="adj" fmla="val 5000"/>
            </a:avLst>
          </a:prstGeom>
          <a:gradFill rotWithShape="1">
            <a:gsLst>
              <a:gs pos="0">
                <a:srgbClr val="79C9F9"/>
              </a:gs>
              <a:gs pos="100000">
                <a:srgbClr val="038CDC"/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defTabSz="86291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05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타원 328" descr="넓은 상향 대각선"/>
          <p:cNvSpPr>
            <a:spLocks noChangeArrowheads="1"/>
          </p:cNvSpPr>
          <p:nvPr/>
        </p:nvSpPr>
        <p:spPr bwMode="auto">
          <a:xfrm>
            <a:off x="1164304" y="2337614"/>
            <a:ext cx="67326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0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/>
              </a:rPr>
              <a:t>위험요소식별</a:t>
            </a:r>
          </a:p>
        </p:txBody>
      </p:sp>
      <p:grpSp>
        <p:nvGrpSpPr>
          <p:cNvPr id="21" name="Group 240"/>
          <p:cNvGrpSpPr>
            <a:grpSpLocks/>
          </p:cNvGrpSpPr>
          <p:nvPr/>
        </p:nvGrpSpPr>
        <p:grpSpPr bwMode="auto">
          <a:xfrm>
            <a:off x="2112963" y="2260570"/>
            <a:ext cx="228600" cy="307975"/>
            <a:chOff x="3649" y="1344"/>
            <a:chExt cx="144" cy="194"/>
          </a:xfrm>
        </p:grpSpPr>
        <p:grpSp>
          <p:nvGrpSpPr>
            <p:cNvPr id="22" name="Group 477"/>
            <p:cNvGrpSpPr>
              <a:grpSpLocks/>
            </p:cNvGrpSpPr>
            <p:nvPr/>
          </p:nvGrpSpPr>
          <p:grpSpPr bwMode="auto">
            <a:xfrm>
              <a:off x="3649" y="1344"/>
              <a:ext cx="109" cy="194"/>
              <a:chOff x="-359" y="2213"/>
              <a:chExt cx="91" cy="181"/>
            </a:xfrm>
          </p:grpSpPr>
          <p:pic>
            <p:nvPicPr>
              <p:cNvPr id="24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2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2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3" name="Picture 586" descr="그림6"/>
            <p:cNvPicPr>
              <a:picLocks noChangeAspect="1" noChangeArrowheads="1"/>
            </p:cNvPicPr>
            <p:nvPr/>
          </p:nvPicPr>
          <p:blipFill>
            <a:blip r:embed="rId3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3717" y="1405"/>
              <a:ext cx="7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타원 328" descr="넓은 상향 대각선"/>
          <p:cNvSpPr>
            <a:spLocks noChangeArrowheads="1"/>
          </p:cNvSpPr>
          <p:nvPr/>
        </p:nvSpPr>
        <p:spPr bwMode="auto">
          <a:xfrm>
            <a:off x="4902256" y="2333766"/>
            <a:ext cx="46807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05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/>
              </a:rPr>
              <a:t>위험분석</a:t>
            </a:r>
          </a:p>
        </p:txBody>
      </p:sp>
      <p:sp>
        <p:nvSpPr>
          <p:cNvPr id="27" name="타원 328" descr="넓은 상향 대각선"/>
          <p:cNvSpPr>
            <a:spLocks noChangeArrowheads="1"/>
          </p:cNvSpPr>
          <p:nvPr/>
        </p:nvSpPr>
        <p:spPr bwMode="auto">
          <a:xfrm>
            <a:off x="8579030" y="2337613"/>
            <a:ext cx="44884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000" dirty="0">
                <a:solidFill>
                  <a:srgbClr val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/>
              </a:rPr>
              <a:t>위험관리</a:t>
            </a:r>
          </a:p>
        </p:txBody>
      </p:sp>
      <p:sp>
        <p:nvSpPr>
          <p:cNvPr id="28" name="AutoShape 81" descr="oj-02"/>
          <p:cNvSpPr>
            <a:spLocks noChangeArrowheads="1"/>
          </p:cNvSpPr>
          <p:nvPr/>
        </p:nvSpPr>
        <p:spPr bwMode="auto">
          <a:xfrm>
            <a:off x="273050" y="2116108"/>
            <a:ext cx="323850" cy="596900"/>
          </a:xfrm>
          <a:prstGeom prst="roundRect">
            <a:avLst>
              <a:gd name="adj" fmla="val 5000"/>
            </a:avLst>
          </a:prstGeom>
          <a:solidFill>
            <a:srgbClr val="005E9E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36000" tIns="36000" rIns="36000" bIns="3600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/>
            <a:r>
              <a:rPr kumimoji="0" lang="ko-KR" altLang="en-US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절</a:t>
            </a:r>
            <a:endParaRPr kumimoji="0" lang="en-US" altLang="ko-KR" sz="10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fontAlgn="ctr" latinLnBrk="0" hangingPunct="1"/>
            <a:r>
              <a:rPr kumimoji="0" lang="ko-KR" altLang="en-US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차</a:t>
            </a:r>
            <a:endParaRPr kumimoji="0" lang="ko-KR" altLang="en-US" sz="1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9" name="Group 4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41270"/>
              </p:ext>
            </p:extLst>
          </p:nvPr>
        </p:nvGraphicFramePr>
        <p:xfrm>
          <a:off x="2354263" y="3568670"/>
          <a:ext cx="2743200" cy="2900269"/>
        </p:xfrm>
        <a:graphic>
          <a:graphicData uri="http://schemas.openxmlformats.org/drawingml/2006/table">
            <a:tbl>
              <a:tblPr/>
              <a:tblGrid>
                <a:gridCol w="46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02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Risk Rating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내용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영향도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확률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RR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EBEBEB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92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높음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높음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3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9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위험관리 계획수립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비상대책 계획수립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92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높음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3(2)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보통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2(3)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6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위험관리 계획수립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005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보통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2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보통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2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4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상황에 따라 위험관리 계획수립 필요성 판단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456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1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2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1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3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1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X 1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3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2</a:t>
                      </a:r>
                    </a:p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1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위험관리 계획수립 불필요</a:t>
                      </a:r>
                    </a:p>
                  </a:txBody>
                  <a:tcPr marL="36000" marR="36000" marT="36006" marB="36006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" name="Picture 449" descr="표상단라인04-승희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965545"/>
            <a:ext cx="2736850" cy="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utoShape 23" descr="어두운 상향 대각선"/>
          <p:cNvSpPr>
            <a:spLocks noChangeArrowheads="1"/>
          </p:cNvSpPr>
          <p:nvPr/>
        </p:nvSpPr>
        <p:spPr bwMode="auto">
          <a:xfrm>
            <a:off x="2360613" y="2784445"/>
            <a:ext cx="2736850" cy="703263"/>
          </a:xfrm>
          <a:prstGeom prst="roundRect">
            <a:avLst>
              <a:gd name="adj" fmla="val 2500"/>
            </a:avLst>
          </a:prstGeom>
          <a:pattFill prst="dkUpDiag">
            <a:fgClr>
              <a:srgbClr val="EBEBEB"/>
            </a:fgClr>
            <a:bgClr>
              <a:schemeClr val="bg1"/>
            </a:bgClr>
          </a:patt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영향평가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위험요소에 대한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Risk 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Rating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방법으로 </a:t>
            </a:r>
            <a:endParaRPr lang="en-US" altLang="ko-KR" sz="10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 영향도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</a:t>
            </a:r>
            <a:endParaRPr lang="ko-KR" altLang="en-US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AutoShape 23" descr="어두운 상향 대각선"/>
          <p:cNvSpPr>
            <a:spLocks noChangeArrowheads="1"/>
          </p:cNvSpPr>
          <p:nvPr/>
        </p:nvSpPr>
        <p:spPr bwMode="auto">
          <a:xfrm>
            <a:off x="5218113" y="2784445"/>
            <a:ext cx="2736850" cy="703263"/>
          </a:xfrm>
          <a:prstGeom prst="roundRect">
            <a:avLst>
              <a:gd name="adj" fmla="val 2500"/>
            </a:avLst>
          </a:prstGeom>
          <a:pattFill prst="dkUpDiag">
            <a:fgClr>
              <a:srgbClr val="EBEBEB"/>
            </a:fgClr>
            <a:bgClr>
              <a:schemeClr val="bg1"/>
            </a:bgClr>
          </a:patt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분석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) </a:t>
            </a:r>
          </a:p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포트폴리오 분석</a:t>
            </a:r>
          </a:p>
        </p:txBody>
      </p:sp>
      <p:sp>
        <p:nvSpPr>
          <p:cNvPr id="33" name="AutoShape 23" descr="어두운 상향 대각선"/>
          <p:cNvSpPr>
            <a:spLocks noChangeArrowheads="1"/>
          </p:cNvSpPr>
          <p:nvPr/>
        </p:nvSpPr>
        <p:spPr bwMode="auto">
          <a:xfrm>
            <a:off x="704850" y="2784445"/>
            <a:ext cx="1474788" cy="703263"/>
          </a:xfrm>
          <a:prstGeom prst="roundRect">
            <a:avLst>
              <a:gd name="adj" fmla="val 2500"/>
            </a:avLst>
          </a:prstGeom>
          <a:pattFill prst="dkUpDiag">
            <a:fgClr>
              <a:srgbClr val="EBEBEB"/>
            </a:fgClr>
            <a:bgClr>
              <a:schemeClr val="bg1"/>
            </a:bgClr>
          </a:patt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marL="73025" indent="-730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위험식별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체크 리스트</a:t>
            </a:r>
          </a:p>
          <a:p>
            <a:pPr algn="l" eaLnBrk="1" latinLnBrk="0" hangingPunct="1"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유사사업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</a:t>
            </a:r>
          </a:p>
          <a:p>
            <a:pPr algn="l" eaLnBrk="1" latinLnBrk="0" hangingPunct="1"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프로젝트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팀원 및 고객 의견</a:t>
            </a:r>
          </a:p>
        </p:txBody>
      </p:sp>
      <p:sp>
        <p:nvSpPr>
          <p:cNvPr id="34" name="AutoShape 23" descr="어두운 상향 대각선"/>
          <p:cNvSpPr>
            <a:spLocks noChangeArrowheads="1"/>
          </p:cNvSpPr>
          <p:nvPr/>
        </p:nvSpPr>
        <p:spPr bwMode="auto">
          <a:xfrm>
            <a:off x="8123238" y="2784445"/>
            <a:ext cx="1511300" cy="703263"/>
          </a:xfrm>
          <a:prstGeom prst="roundRect">
            <a:avLst>
              <a:gd name="adj" fmla="val 2500"/>
            </a:avLst>
          </a:prstGeom>
          <a:pattFill prst="dkUpDiag">
            <a:fgClr>
              <a:srgbClr val="EBEBEB"/>
            </a:fgClr>
            <a:bgClr>
              <a:schemeClr val="bg1"/>
            </a:bgClr>
          </a:patt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Clr>
                <a:srgbClr val="747474"/>
              </a:buClr>
              <a:buFont typeface="Wingdings" panose="05000000000000000000" pitchFamily="2" charset="2"/>
              <a:buNone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총점관리 포트폴리오의 </a:t>
            </a:r>
            <a:b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A, B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에 속하는 </a:t>
            </a:r>
            <a:b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 중점관리</a:t>
            </a:r>
          </a:p>
        </p:txBody>
      </p:sp>
      <p:sp>
        <p:nvSpPr>
          <p:cNvPr id="35" name="AutoShape 23"/>
          <p:cNvSpPr>
            <a:spLocks noChangeArrowheads="1"/>
          </p:cNvSpPr>
          <p:nvPr/>
        </p:nvSpPr>
        <p:spPr bwMode="auto">
          <a:xfrm>
            <a:off x="704850" y="4036984"/>
            <a:ext cx="1474788" cy="2431956"/>
          </a:xfrm>
          <a:prstGeom prst="roundRect">
            <a:avLst>
              <a:gd name="adj" fmla="val 1500"/>
            </a:avLst>
          </a:prstGeom>
          <a:solidFill>
            <a:srgbClr val="EBEBEB"/>
          </a:soli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lIns="36000" tIns="36000" rIns="36000" bIns="25200" anchor="ctr"/>
          <a:lstStyle>
            <a:lvl1pPr marL="73025" indent="-730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호환성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외부기관과의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연계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등 기술적 측면의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정의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(T)</a:t>
            </a:r>
          </a:p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납기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범위의 모호성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의사결정지연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등 관리적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측면의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위험요소정의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(M)</a:t>
            </a:r>
          </a:p>
          <a:p>
            <a:pPr algn="l" eaLnBrk="1" latinLnBrk="0" hangingPunct="1">
              <a:spcBef>
                <a:spcPct val="20000"/>
              </a:spcBef>
              <a:spcAft>
                <a:spcPct val="2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업무협조의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어려움 등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외부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환경 측면의 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</a:b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위험요소정의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(E)</a:t>
            </a:r>
          </a:p>
        </p:txBody>
      </p:sp>
      <p:grpSp>
        <p:nvGrpSpPr>
          <p:cNvPr id="36" name="Group 1201"/>
          <p:cNvGrpSpPr>
            <a:grpSpLocks/>
          </p:cNvGrpSpPr>
          <p:nvPr/>
        </p:nvGrpSpPr>
        <p:grpSpPr bwMode="auto">
          <a:xfrm>
            <a:off x="5201133" y="3576608"/>
            <a:ext cx="2838935" cy="1565275"/>
            <a:chOff x="1198" y="3846"/>
            <a:chExt cx="1469" cy="980"/>
          </a:xfrm>
        </p:grpSpPr>
        <p:grpSp>
          <p:nvGrpSpPr>
            <p:cNvPr id="37" name="Group 55"/>
            <p:cNvGrpSpPr>
              <a:grpSpLocks/>
            </p:cNvGrpSpPr>
            <p:nvPr/>
          </p:nvGrpSpPr>
          <p:grpSpPr bwMode="auto">
            <a:xfrm>
              <a:off x="1508" y="3898"/>
              <a:ext cx="1014" cy="743"/>
              <a:chOff x="755" y="4749"/>
              <a:chExt cx="987" cy="600"/>
            </a:xfrm>
          </p:grpSpPr>
          <p:sp>
            <p:nvSpPr>
              <p:cNvPr id="50" name="Rectangle 56"/>
              <p:cNvSpPr>
                <a:spLocks noChangeArrowheads="1"/>
              </p:cNvSpPr>
              <p:nvPr/>
            </p:nvSpPr>
            <p:spPr bwMode="auto">
              <a:xfrm>
                <a:off x="755" y="4749"/>
                <a:ext cx="329" cy="200"/>
              </a:xfrm>
              <a:prstGeom prst="rect">
                <a:avLst/>
              </a:prstGeom>
              <a:solidFill>
                <a:srgbClr val="D3EDFD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3(C)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Rectangle 57"/>
              <p:cNvSpPr>
                <a:spLocks noChangeArrowheads="1"/>
              </p:cNvSpPr>
              <p:nvPr/>
            </p:nvSpPr>
            <p:spPr bwMode="auto">
              <a:xfrm>
                <a:off x="1084" y="4749"/>
                <a:ext cx="329" cy="200"/>
              </a:xfrm>
              <a:prstGeom prst="rect">
                <a:avLst/>
              </a:prstGeom>
              <a:solidFill>
                <a:srgbClr val="79C9F9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6(B)</a:t>
                </a:r>
              </a:p>
            </p:txBody>
          </p:sp>
          <p:sp>
            <p:nvSpPr>
              <p:cNvPr id="52" name="Rectangle 58" descr="ob_주황-34"/>
              <p:cNvSpPr>
                <a:spLocks noChangeArrowheads="1"/>
              </p:cNvSpPr>
              <p:nvPr/>
            </p:nvSpPr>
            <p:spPr bwMode="auto">
              <a:xfrm>
                <a:off x="1413" y="4749"/>
                <a:ext cx="329" cy="200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9525" algn="ctr">
                <a:solidFill>
                  <a:srgbClr val="EC6602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9(A)</a:t>
                </a:r>
                <a:endParaRPr lang="ko-KR" altLang="en-US" sz="10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auto">
              <a:xfrm>
                <a:off x="755" y="4949"/>
                <a:ext cx="329" cy="200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2(D)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Rectangle 60"/>
              <p:cNvSpPr>
                <a:spLocks noChangeArrowheads="1"/>
              </p:cNvSpPr>
              <p:nvPr/>
            </p:nvSpPr>
            <p:spPr bwMode="auto">
              <a:xfrm>
                <a:off x="1084" y="4949"/>
                <a:ext cx="329" cy="200"/>
              </a:xfrm>
              <a:prstGeom prst="rect">
                <a:avLst/>
              </a:prstGeom>
              <a:solidFill>
                <a:srgbClr val="D3EDFD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4(C)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Rectangle 61"/>
              <p:cNvSpPr>
                <a:spLocks noChangeArrowheads="1"/>
              </p:cNvSpPr>
              <p:nvPr/>
            </p:nvSpPr>
            <p:spPr bwMode="auto">
              <a:xfrm>
                <a:off x="1413" y="4949"/>
                <a:ext cx="329" cy="200"/>
              </a:xfrm>
              <a:prstGeom prst="rect">
                <a:avLst/>
              </a:prstGeom>
              <a:solidFill>
                <a:srgbClr val="79C9F9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6(B)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755" y="5149"/>
                <a:ext cx="329" cy="200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1(D)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Rectangle 63"/>
              <p:cNvSpPr>
                <a:spLocks noChangeArrowheads="1"/>
              </p:cNvSpPr>
              <p:nvPr/>
            </p:nvSpPr>
            <p:spPr bwMode="auto">
              <a:xfrm>
                <a:off x="1084" y="5149"/>
                <a:ext cx="329" cy="200"/>
              </a:xfrm>
              <a:prstGeom prst="rect">
                <a:avLst/>
              </a:prstGeom>
              <a:solidFill>
                <a:srgbClr val="EAEAEA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2(D)</a:t>
                </a: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8" name="Rectangle 64"/>
              <p:cNvSpPr>
                <a:spLocks noChangeArrowheads="1"/>
              </p:cNvSpPr>
              <p:nvPr/>
            </p:nvSpPr>
            <p:spPr bwMode="auto">
              <a:xfrm>
                <a:off x="1413" y="5149"/>
                <a:ext cx="329" cy="200"/>
              </a:xfrm>
              <a:prstGeom prst="rect">
                <a:avLst/>
              </a:prstGeom>
              <a:solidFill>
                <a:srgbClr val="D3EDFD"/>
              </a:solid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lIns="36000" tIns="36000" rIns="36000" bIns="360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3(C)</a:t>
                </a:r>
              </a:p>
            </p:txBody>
          </p:sp>
        </p:grpSp>
        <p:sp>
          <p:nvSpPr>
            <p:cNvPr id="38" name="Freeform 1126"/>
            <p:cNvSpPr>
              <a:spLocks/>
            </p:cNvSpPr>
            <p:nvPr/>
          </p:nvSpPr>
          <p:spPr bwMode="auto">
            <a:xfrm>
              <a:off x="1485" y="3846"/>
              <a:ext cx="1086" cy="816"/>
            </a:xfrm>
            <a:custGeom>
              <a:avLst/>
              <a:gdLst>
                <a:gd name="T0" fmla="*/ 0 w 2562"/>
                <a:gd name="T1" fmla="*/ 0 h 1164"/>
                <a:gd name="T2" fmla="*/ 0 w 2562"/>
                <a:gd name="T3" fmla="*/ 1 h 1164"/>
                <a:gd name="T4" fmla="*/ 0 w 2562"/>
                <a:gd name="T5" fmla="*/ 1 h 1164"/>
                <a:gd name="T6" fmla="*/ 0 60000 65536"/>
                <a:gd name="T7" fmla="*/ 0 60000 65536"/>
                <a:gd name="T8" fmla="*/ 0 60000 65536"/>
                <a:gd name="T9" fmla="*/ 0 w 2562"/>
                <a:gd name="T10" fmla="*/ 0 h 1164"/>
                <a:gd name="T11" fmla="*/ 2562 w 2562"/>
                <a:gd name="T12" fmla="*/ 1164 h 1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2" h="1164">
                  <a:moveTo>
                    <a:pt x="0" y="0"/>
                  </a:moveTo>
                  <a:lnTo>
                    <a:pt x="0" y="1164"/>
                  </a:lnTo>
                  <a:lnTo>
                    <a:pt x="2562" y="1164"/>
                  </a:lnTo>
                </a:path>
              </a:pathLst>
            </a:custGeom>
            <a:noFill/>
            <a:ln w="6350" cap="flat" cmpd="sng">
              <a:solidFill>
                <a:srgbClr val="808080"/>
              </a:solidFill>
              <a:prstDash val="solid"/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9" name="Text Box 1127"/>
            <p:cNvSpPr txBox="1">
              <a:spLocks noChangeArrowheads="1"/>
            </p:cNvSpPr>
            <p:nvPr/>
          </p:nvSpPr>
          <p:spPr bwMode="auto">
            <a:xfrm>
              <a:off x="1198" y="3860"/>
              <a:ext cx="23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98425" indent="-98425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Clr>
                  <a:srgbClr val="969696"/>
                </a:buClr>
                <a:buFont typeface="Wingdings" panose="05000000000000000000" pitchFamily="2" charset="2"/>
                <a:buNone/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발생확률</a:t>
              </a:r>
            </a:p>
          </p:txBody>
        </p:sp>
        <p:sp>
          <p:nvSpPr>
            <p:cNvPr id="40" name="AutoShape 1129" descr="채우기7"/>
            <p:cNvSpPr>
              <a:spLocks noChangeArrowheads="1"/>
            </p:cNvSpPr>
            <p:nvPr/>
          </p:nvSpPr>
          <p:spPr bwMode="auto">
            <a:xfrm>
              <a:off x="1211" y="4250"/>
              <a:ext cx="223" cy="1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2</a:t>
              </a:r>
            </a:p>
          </p:txBody>
        </p:sp>
        <p:sp>
          <p:nvSpPr>
            <p:cNvPr id="41" name="AutoShape 1131" descr="채우기7"/>
            <p:cNvSpPr>
              <a:spLocks noChangeArrowheads="1"/>
            </p:cNvSpPr>
            <p:nvPr/>
          </p:nvSpPr>
          <p:spPr bwMode="auto">
            <a:xfrm>
              <a:off x="1211" y="4470"/>
              <a:ext cx="223" cy="116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1</a:t>
              </a:r>
            </a:p>
          </p:txBody>
        </p:sp>
        <p:sp>
          <p:nvSpPr>
            <p:cNvPr id="42" name="AutoShape 1133" descr="채우기7"/>
            <p:cNvSpPr>
              <a:spLocks noChangeArrowheads="1"/>
            </p:cNvSpPr>
            <p:nvPr/>
          </p:nvSpPr>
          <p:spPr bwMode="auto">
            <a:xfrm>
              <a:off x="1563" y="4703"/>
              <a:ext cx="242" cy="123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 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1</a:t>
              </a:r>
            </a:p>
          </p:txBody>
        </p:sp>
        <p:sp>
          <p:nvSpPr>
            <p:cNvPr id="43" name="AutoShape 1135" descr="채우기7"/>
            <p:cNvSpPr>
              <a:spLocks noChangeArrowheads="1"/>
            </p:cNvSpPr>
            <p:nvPr/>
          </p:nvSpPr>
          <p:spPr bwMode="auto">
            <a:xfrm>
              <a:off x="1893" y="4703"/>
              <a:ext cx="242" cy="123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 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2</a:t>
              </a:r>
            </a:p>
          </p:txBody>
        </p:sp>
        <p:sp>
          <p:nvSpPr>
            <p:cNvPr id="44" name="AutoShape 1137" descr="채우기7"/>
            <p:cNvSpPr>
              <a:spLocks noChangeArrowheads="1"/>
            </p:cNvSpPr>
            <p:nvPr/>
          </p:nvSpPr>
          <p:spPr bwMode="auto">
            <a:xfrm>
              <a:off x="2235" y="4703"/>
              <a:ext cx="242" cy="123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 </a:t>
              </a:r>
              <a:r>
                <a:rPr lang="en-US" altLang="ko-KR" sz="100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3</a:t>
              </a:r>
            </a:p>
          </p:txBody>
        </p:sp>
        <p:sp>
          <p:nvSpPr>
            <p:cNvPr id="45" name="Text Box 1139"/>
            <p:cNvSpPr txBox="1">
              <a:spLocks noChangeArrowheads="1"/>
            </p:cNvSpPr>
            <p:nvPr/>
          </p:nvSpPr>
          <p:spPr bwMode="auto">
            <a:xfrm>
              <a:off x="2490" y="4713"/>
              <a:ext cx="17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98425" indent="-98425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Clr>
                  <a:srgbClr val="969696"/>
                </a:buClr>
                <a:buFont typeface="Wingdings" panose="05000000000000000000" pitchFamily="2" charset="2"/>
                <a:buNone/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Times New Roman" panose="02020603050405020304" pitchFamily="18" charset="0"/>
                </a:rPr>
                <a:t>영향도</a:t>
              </a:r>
            </a:p>
          </p:txBody>
        </p:sp>
        <p:sp>
          <p:nvSpPr>
            <p:cNvPr id="46" name="AutoShape 1128" descr="채우기7"/>
            <p:cNvSpPr>
              <a:spLocks noChangeArrowheads="1"/>
            </p:cNvSpPr>
            <p:nvPr/>
          </p:nvSpPr>
          <p:spPr bwMode="auto">
            <a:xfrm>
              <a:off x="1211" y="4027"/>
              <a:ext cx="223" cy="123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10000"/>
                </a:spcBef>
                <a:spcAft>
                  <a:spcPct val="10000"/>
                </a:spcAft>
              </a:pP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3</a:t>
              </a:r>
            </a:p>
          </p:txBody>
        </p:sp>
        <p:grpSp>
          <p:nvGrpSpPr>
            <p:cNvPr id="47" name="Group 196"/>
            <p:cNvGrpSpPr>
              <a:grpSpLocks/>
            </p:cNvGrpSpPr>
            <p:nvPr/>
          </p:nvGrpSpPr>
          <p:grpSpPr bwMode="auto">
            <a:xfrm>
              <a:off x="1858" y="3906"/>
              <a:ext cx="663" cy="493"/>
              <a:chOff x="2070" y="3934"/>
              <a:chExt cx="680" cy="505"/>
            </a:xfrm>
          </p:grpSpPr>
          <p:sp>
            <p:nvSpPr>
              <p:cNvPr id="48" name="Freeform 86"/>
              <p:cNvSpPr>
                <a:spLocks/>
              </p:cNvSpPr>
              <p:nvPr/>
            </p:nvSpPr>
            <p:spPr bwMode="auto">
              <a:xfrm>
                <a:off x="2070" y="3934"/>
                <a:ext cx="679" cy="505"/>
              </a:xfrm>
              <a:custGeom>
                <a:avLst/>
                <a:gdLst>
                  <a:gd name="T0" fmla="*/ 0 w 907"/>
                  <a:gd name="T1" fmla="*/ 0 h 545"/>
                  <a:gd name="T2" fmla="*/ 20899140 w 907"/>
                  <a:gd name="T3" fmla="*/ 0 h 545"/>
                  <a:gd name="T4" fmla="*/ 20899140 w 907"/>
                  <a:gd name="T5" fmla="*/ 634228765 h 545"/>
                  <a:gd name="T6" fmla="*/ 16329281 w 907"/>
                  <a:gd name="T7" fmla="*/ 634228765 h 545"/>
                  <a:gd name="T8" fmla="*/ 16329281 w 907"/>
                  <a:gd name="T9" fmla="*/ 634228765 h 545"/>
                  <a:gd name="T10" fmla="*/ 0 w 907"/>
                  <a:gd name="T11" fmla="*/ 634228765 h 545"/>
                  <a:gd name="T12" fmla="*/ 0 w 907"/>
                  <a:gd name="T13" fmla="*/ 0 h 5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7"/>
                  <a:gd name="T22" fmla="*/ 0 h 545"/>
                  <a:gd name="T23" fmla="*/ 907 w 907"/>
                  <a:gd name="T24" fmla="*/ 545 h 5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7" h="545">
                    <a:moveTo>
                      <a:pt x="0" y="0"/>
                    </a:moveTo>
                    <a:lnTo>
                      <a:pt x="907" y="0"/>
                    </a:lnTo>
                    <a:lnTo>
                      <a:pt x="907" y="545"/>
                    </a:lnTo>
                    <a:lnTo>
                      <a:pt x="453" y="545"/>
                    </a:lnTo>
                    <a:lnTo>
                      <a:pt x="453" y="272"/>
                    </a:lnTo>
                    <a:lnTo>
                      <a:pt x="0" y="27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0" cap="flat" cmpd="sng">
                <a:solidFill>
                  <a:srgbClr val="F3751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Freeform 86"/>
              <p:cNvSpPr>
                <a:spLocks/>
              </p:cNvSpPr>
              <p:nvPr/>
            </p:nvSpPr>
            <p:spPr bwMode="auto">
              <a:xfrm>
                <a:off x="2071" y="3934"/>
                <a:ext cx="679" cy="505"/>
              </a:xfrm>
              <a:custGeom>
                <a:avLst/>
                <a:gdLst>
                  <a:gd name="T0" fmla="*/ 0 w 907"/>
                  <a:gd name="T1" fmla="*/ 0 h 545"/>
                  <a:gd name="T2" fmla="*/ 20899140 w 907"/>
                  <a:gd name="T3" fmla="*/ 0 h 545"/>
                  <a:gd name="T4" fmla="*/ 20899140 w 907"/>
                  <a:gd name="T5" fmla="*/ 634228765 h 545"/>
                  <a:gd name="T6" fmla="*/ 16329281 w 907"/>
                  <a:gd name="T7" fmla="*/ 634228765 h 545"/>
                  <a:gd name="T8" fmla="*/ 16329281 w 907"/>
                  <a:gd name="T9" fmla="*/ 634228765 h 545"/>
                  <a:gd name="T10" fmla="*/ 0 w 907"/>
                  <a:gd name="T11" fmla="*/ 634228765 h 545"/>
                  <a:gd name="T12" fmla="*/ 0 w 907"/>
                  <a:gd name="T13" fmla="*/ 0 h 5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7"/>
                  <a:gd name="T22" fmla="*/ 0 h 545"/>
                  <a:gd name="T23" fmla="*/ 907 w 907"/>
                  <a:gd name="T24" fmla="*/ 545 h 5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7" h="545">
                    <a:moveTo>
                      <a:pt x="0" y="0"/>
                    </a:moveTo>
                    <a:lnTo>
                      <a:pt x="907" y="0"/>
                    </a:lnTo>
                    <a:lnTo>
                      <a:pt x="907" y="545"/>
                    </a:lnTo>
                    <a:lnTo>
                      <a:pt x="453" y="545"/>
                    </a:lnTo>
                    <a:lnTo>
                      <a:pt x="453" y="272"/>
                    </a:lnTo>
                    <a:lnTo>
                      <a:pt x="0" y="27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bg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218113" y="5197446"/>
            <a:ext cx="2724150" cy="1271494"/>
            <a:chOff x="5218113" y="5197446"/>
            <a:chExt cx="2724150" cy="1271494"/>
          </a:xfrm>
        </p:grpSpPr>
        <p:sp>
          <p:nvSpPr>
            <p:cNvPr id="60" name="AutoShape 1210"/>
            <p:cNvSpPr>
              <a:spLocks noChangeArrowheads="1"/>
            </p:cNvSpPr>
            <p:nvPr/>
          </p:nvSpPr>
          <p:spPr bwMode="auto">
            <a:xfrm>
              <a:off x="5300029" y="5197446"/>
              <a:ext cx="2641600" cy="1236638"/>
            </a:xfrm>
            <a:prstGeom prst="roundRect">
              <a:avLst>
                <a:gd name="adj" fmla="val 5000"/>
              </a:avLst>
            </a:prstGeom>
            <a:gradFill rotWithShape="0">
              <a:gsLst>
                <a:gs pos="0">
                  <a:srgbClr val="F0F0F0"/>
                </a:gs>
                <a:gs pos="100000">
                  <a:srgbClr val="FFFFFF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9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1" name="AutoShape 1211"/>
            <p:cNvSpPr>
              <a:spLocks noChangeArrowheads="1"/>
            </p:cNvSpPr>
            <p:nvPr/>
          </p:nvSpPr>
          <p:spPr bwMode="auto">
            <a:xfrm>
              <a:off x="5218113" y="5230787"/>
              <a:ext cx="2724150" cy="1238153"/>
            </a:xfrm>
            <a:prstGeom prst="roundRect">
              <a:avLst>
                <a:gd name="adj" fmla="val 5000"/>
              </a:avLst>
            </a:prstGeom>
            <a:noFill/>
            <a:ln w="12700" algn="ctr">
              <a:solidFill>
                <a:srgbClr val="609E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ko-KR" sz="9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2" name="LcShp 61"/>
            <p:cNvSpPr txBox="1">
              <a:spLocks noChangeArrowheads="1"/>
            </p:cNvSpPr>
            <p:nvPr/>
          </p:nvSpPr>
          <p:spPr bwMode="auto">
            <a:xfrm>
              <a:off x="5678488" y="5779098"/>
              <a:ext cx="87524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즉시 또는 일일단위</a:t>
              </a:r>
            </a:p>
          </p:txBody>
        </p:sp>
        <p:sp>
          <p:nvSpPr>
            <p:cNvPr id="63" name="LcShp 61"/>
            <p:cNvSpPr txBox="1">
              <a:spLocks noChangeArrowheads="1"/>
            </p:cNvSpPr>
            <p:nvPr/>
          </p:nvSpPr>
          <p:spPr bwMode="auto">
            <a:xfrm>
              <a:off x="5703888" y="6053401"/>
              <a:ext cx="40395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주간단위</a:t>
              </a:r>
            </a:p>
          </p:txBody>
        </p:sp>
        <p:sp>
          <p:nvSpPr>
            <p:cNvPr id="64" name="Oval 1214" descr="ob-1-02"/>
            <p:cNvSpPr>
              <a:spLocks noChangeArrowheads="1"/>
            </p:cNvSpPr>
            <p:nvPr/>
          </p:nvSpPr>
          <p:spPr bwMode="gray">
            <a:xfrm>
              <a:off x="5381626" y="5747568"/>
              <a:ext cx="207963" cy="20307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9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</a:t>
              </a:r>
            </a:p>
          </p:txBody>
        </p:sp>
        <p:sp>
          <p:nvSpPr>
            <p:cNvPr id="65" name="Oval 1215" descr="ob-1-02"/>
            <p:cNvSpPr>
              <a:spLocks noChangeArrowheads="1"/>
            </p:cNvSpPr>
            <p:nvPr/>
          </p:nvSpPr>
          <p:spPr bwMode="gray">
            <a:xfrm>
              <a:off x="5381626" y="6021871"/>
              <a:ext cx="207963" cy="20307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9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</a:t>
              </a:r>
            </a:p>
          </p:txBody>
        </p:sp>
        <p:sp>
          <p:nvSpPr>
            <p:cNvPr id="66" name="Rectangle 1226"/>
            <p:cNvSpPr>
              <a:spLocks noChangeArrowheads="1"/>
            </p:cNvSpPr>
            <p:nvPr/>
          </p:nvSpPr>
          <p:spPr bwMode="auto">
            <a:xfrm>
              <a:off x="5419091" y="5363855"/>
              <a:ext cx="2019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en-US" sz="900" i="1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L"/>
                </a:rPr>
                <a:t>등급</a:t>
              </a:r>
            </a:p>
          </p:txBody>
        </p:sp>
        <p:sp>
          <p:nvSpPr>
            <p:cNvPr id="67" name="Rectangle 1227"/>
            <p:cNvSpPr>
              <a:spLocks noChangeArrowheads="1"/>
            </p:cNvSpPr>
            <p:nvPr/>
          </p:nvSpPr>
          <p:spPr bwMode="auto">
            <a:xfrm>
              <a:off x="5763579" y="5363855"/>
              <a:ext cx="63959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en-US" sz="900" i="1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L"/>
                </a:rPr>
                <a:t>모니터링 주기</a:t>
              </a:r>
            </a:p>
          </p:txBody>
        </p:sp>
        <p:sp>
          <p:nvSpPr>
            <p:cNvPr id="68" name="Line 1231"/>
            <p:cNvSpPr>
              <a:spLocks noChangeShapeType="1"/>
            </p:cNvSpPr>
            <p:nvPr/>
          </p:nvSpPr>
          <p:spPr bwMode="auto">
            <a:xfrm>
              <a:off x="5275263" y="5609659"/>
              <a:ext cx="2559050" cy="0"/>
            </a:xfrm>
            <a:prstGeom prst="line">
              <a:avLst/>
            </a:prstGeom>
            <a:noFill/>
            <a:ln w="6350">
              <a:solidFill>
                <a:srgbClr val="C8C8C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Rectangle 1226"/>
            <p:cNvSpPr>
              <a:spLocks noChangeArrowheads="1"/>
            </p:cNvSpPr>
            <p:nvPr/>
          </p:nvSpPr>
          <p:spPr bwMode="auto">
            <a:xfrm>
              <a:off x="6754813" y="5363855"/>
              <a:ext cx="20197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en-US" sz="900" i="1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L"/>
                </a:rPr>
                <a:t>등급</a:t>
              </a:r>
            </a:p>
          </p:txBody>
        </p:sp>
        <p:sp>
          <p:nvSpPr>
            <p:cNvPr id="70" name="Rectangle 1227"/>
            <p:cNvSpPr>
              <a:spLocks noChangeArrowheads="1"/>
            </p:cNvSpPr>
            <p:nvPr/>
          </p:nvSpPr>
          <p:spPr bwMode="auto">
            <a:xfrm>
              <a:off x="7099301" y="5363855"/>
              <a:ext cx="639599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en-US" sz="900" i="1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모던고딕 L"/>
                </a:rPr>
                <a:t>모니터링 주기</a:t>
              </a:r>
            </a:p>
          </p:txBody>
        </p:sp>
        <p:sp>
          <p:nvSpPr>
            <p:cNvPr id="71" name="Line 1230"/>
            <p:cNvSpPr>
              <a:spLocks noChangeShapeType="1"/>
            </p:cNvSpPr>
            <p:nvPr/>
          </p:nvSpPr>
          <p:spPr bwMode="auto">
            <a:xfrm>
              <a:off x="5661026" y="5276251"/>
              <a:ext cx="0" cy="1124492"/>
            </a:xfrm>
            <a:prstGeom prst="line">
              <a:avLst/>
            </a:prstGeom>
            <a:noFill/>
            <a:ln w="6350">
              <a:solidFill>
                <a:srgbClr val="C8C8C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Line 1230"/>
            <p:cNvSpPr>
              <a:spLocks noChangeShapeType="1"/>
            </p:cNvSpPr>
            <p:nvPr/>
          </p:nvSpPr>
          <p:spPr bwMode="auto">
            <a:xfrm>
              <a:off x="7032626" y="5276251"/>
              <a:ext cx="0" cy="1124492"/>
            </a:xfrm>
            <a:prstGeom prst="line">
              <a:avLst/>
            </a:prstGeom>
            <a:noFill/>
            <a:ln w="6350">
              <a:solidFill>
                <a:srgbClr val="C8C8C8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LcShp 61"/>
            <p:cNvSpPr txBox="1">
              <a:spLocks noChangeArrowheads="1"/>
            </p:cNvSpPr>
            <p:nvPr/>
          </p:nvSpPr>
          <p:spPr bwMode="auto">
            <a:xfrm>
              <a:off x="7075488" y="5779098"/>
              <a:ext cx="40395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격주단위</a:t>
              </a:r>
            </a:p>
          </p:txBody>
        </p:sp>
        <p:sp>
          <p:nvSpPr>
            <p:cNvPr id="74" name="LcShp 61"/>
            <p:cNvSpPr txBox="1">
              <a:spLocks noChangeArrowheads="1"/>
            </p:cNvSpPr>
            <p:nvPr/>
          </p:nvSpPr>
          <p:spPr bwMode="auto">
            <a:xfrm>
              <a:off x="7075488" y="6054917"/>
              <a:ext cx="40395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/>
              <a:r>
                <a:rPr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월간단위</a:t>
              </a:r>
            </a:p>
          </p:txBody>
        </p:sp>
        <p:sp>
          <p:nvSpPr>
            <p:cNvPr id="75" name="Oval 1216" descr="ob-1-02"/>
            <p:cNvSpPr>
              <a:spLocks noChangeArrowheads="1"/>
            </p:cNvSpPr>
            <p:nvPr/>
          </p:nvSpPr>
          <p:spPr bwMode="gray">
            <a:xfrm>
              <a:off x="6753226" y="5747568"/>
              <a:ext cx="207963" cy="20307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9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</a:t>
              </a:r>
            </a:p>
          </p:txBody>
        </p:sp>
        <p:sp>
          <p:nvSpPr>
            <p:cNvPr id="76" name="Oval 1217" descr="ob-1-02"/>
            <p:cNvSpPr>
              <a:spLocks noChangeArrowheads="1"/>
            </p:cNvSpPr>
            <p:nvPr/>
          </p:nvSpPr>
          <p:spPr bwMode="gray">
            <a:xfrm>
              <a:off x="6753226" y="6021871"/>
              <a:ext cx="207963" cy="203075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900" dirty="0">
                  <a:solidFill>
                    <a:srgbClr val="FFFFFF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</a:t>
              </a:r>
            </a:p>
          </p:txBody>
        </p:sp>
      </p:grpSp>
      <p:grpSp>
        <p:nvGrpSpPr>
          <p:cNvPr id="77" name="Group 548"/>
          <p:cNvGrpSpPr>
            <a:grpSpLocks/>
          </p:cNvGrpSpPr>
          <p:nvPr/>
        </p:nvGrpSpPr>
        <p:grpSpPr bwMode="auto">
          <a:xfrm>
            <a:off x="7886700" y="2260570"/>
            <a:ext cx="228600" cy="307975"/>
            <a:chOff x="3649" y="1344"/>
            <a:chExt cx="144" cy="194"/>
          </a:xfrm>
        </p:grpSpPr>
        <p:grpSp>
          <p:nvGrpSpPr>
            <p:cNvPr id="78" name="Group 477"/>
            <p:cNvGrpSpPr>
              <a:grpSpLocks/>
            </p:cNvGrpSpPr>
            <p:nvPr/>
          </p:nvGrpSpPr>
          <p:grpSpPr bwMode="auto">
            <a:xfrm>
              <a:off x="3649" y="1344"/>
              <a:ext cx="109" cy="194"/>
              <a:chOff x="-359" y="2213"/>
              <a:chExt cx="91" cy="181"/>
            </a:xfrm>
          </p:grpSpPr>
          <p:pic>
            <p:nvPicPr>
              <p:cNvPr id="80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2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2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9" name="Picture 586" descr="그림6"/>
            <p:cNvPicPr>
              <a:picLocks noChangeAspect="1" noChangeArrowheads="1"/>
            </p:cNvPicPr>
            <p:nvPr/>
          </p:nvPicPr>
          <p:blipFill>
            <a:blip r:embed="rId3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3717" y="1405"/>
              <a:ext cx="7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5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2.6.3 </a:t>
            </a:r>
            <a:r>
              <a:rPr lang="ko-KR" altLang="en-US" dirty="0" smtClean="0"/>
              <a:t>예상위험 및 대응 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아래와 같이 본 프로젝트의 예상 위험요소를 식별하고 이에 대한 예방 대책과 위험 발생시 수행할 대응방안을 준비하였으며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위험의 발생 시점과 사업 진척상황에 따라 보다 적절한 대응책을 적용합니다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예상위험 및 대응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5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2.6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위험관리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6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535252"/>
              </p:ext>
            </p:extLst>
          </p:nvPr>
        </p:nvGraphicFramePr>
        <p:xfrm>
          <a:off x="236476" y="2136917"/>
          <a:ext cx="9433049" cy="4352415"/>
        </p:xfrm>
        <a:graphic>
          <a:graphicData uri="http://schemas.openxmlformats.org/drawingml/2006/table">
            <a:tbl>
              <a:tblPr/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2922183048"/>
                    </a:ext>
                  </a:extLst>
                </a:gridCol>
                <a:gridCol w="3780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25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위험요소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예방대책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발생 시 대응방안</a:t>
                      </a:r>
                    </a:p>
                  </a:txBody>
                  <a:tcPr marL="90000" marR="90000" marT="36000" marB="36000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협력사의 계약조건 불이행 및 불성실 수행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정기적인 회의를 통해 계약내용에 대한 이행 점검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시정조치 요구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 대체 및 보강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고객 요구사항 추가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변동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형상관리체계를 운영하여 변경을 공식적으로 통제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요구사항 변경현황 관리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형상관리 주관 조직과 협의하여 요구사항 안정화 방안 모색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추가변경 계약 검토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6678"/>
                  </a:ext>
                </a:extLst>
              </a:tr>
              <a:tr h="546190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투입인력 임의 변경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빈번한 인원 교체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표준화된 작업방식 준수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협력사 인원 관리강화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인원의 업무부하 파악 및 조정 통제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인력 교체 시 주관기관과 합의하고 동급 이상 인력 교체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264724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요소간 연동 요구사항 미 충족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설계검토를 통하여 연동 요건의 완전한 설계여부 검증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시험평가 조기 실시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인원투입일정 조정으로 가용인력 보강하여 신속히 시정조치 실시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796647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정보기술 표준 미 준수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표준 기술요소를 기반으로 한 개발지침 작성 및 공유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 검토를 통한 표준 준수여부 검증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원인 분석 및 시정조치 방안 수립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조치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4239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데이터정합성 미 충족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각 시스템의 데이터 검증 결과검토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연계 시스템간 데이터 검증 결과검토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원인 분석결과를 근거로 각 시스템내용 확인 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추가인력 보강검토 실시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65855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특정요소 개발지연에 따른 사업일정 지연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일정수립 시 예외사항을 고려한 일정계획 수립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현실적인 일정 수립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원인 분석 및 고객과 합의에 의한 공동 대응방안 수립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개발 우선순위 조정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521602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의사결정 지연으로 인한 납기 차질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고객과 협업방안 마련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의사결정 지원을 위한 대안 제시 및 진행상황 공유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제안사 실무자간 협의를 통해 신속한 의견 조정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합의된 대처 방안의 조속한 실시 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75465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시스템 성능 미 충족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성능을 위한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S/W, H/W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튜닝 실시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제약사항 제거 활동 수행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 향상을 위한 원인 분석 및 결과 도출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대응방안에 대한 신속한 조치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66026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요구성능 미 충족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설계 검증을 통해 요구성능 충족 가능성 평가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성능을 위한 튜닝을 실시하고 병목지점 해소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추가적인 병목지점 확인하고 해결책을 도출하여 신속한 조치 실시</a:t>
                      </a:r>
                    </a:p>
                  </a:txBody>
                  <a:tcPr marL="36000" marR="36000" marT="35983" marB="35983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1943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9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2.7.1 </a:t>
            </a:r>
            <a:r>
              <a:rPr lang="ko-KR" altLang="en-US" dirty="0" smtClean="0"/>
              <a:t>의사소통관리 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프로젝트 수행 중에 발견되는 문제점 및 이슈 사항에 대한 객관적인 정보가 적시에 제기되고 해결될 수 있는 의사소통체제를 구축하여 원활한 프로젝트 수행을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의사소통관리 목표 및 관리 대상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1680641" y="3005108"/>
            <a:ext cx="1262063" cy="1171575"/>
            <a:chOff x="3219" y="5591"/>
            <a:chExt cx="795" cy="738"/>
          </a:xfrm>
        </p:grpSpPr>
        <p:sp>
          <p:nvSpPr>
            <p:cNvPr id="15" name="Freeform 103" descr="넓은 상향 대각선"/>
            <p:cNvSpPr>
              <a:spLocks noChangeAspect="1"/>
            </p:cNvSpPr>
            <p:nvPr/>
          </p:nvSpPr>
          <p:spPr bwMode="auto">
            <a:xfrm>
              <a:off x="3219" y="5760"/>
              <a:ext cx="795" cy="569"/>
            </a:xfrm>
            <a:custGeom>
              <a:avLst/>
              <a:gdLst>
                <a:gd name="T0" fmla="*/ 0 w 500"/>
                <a:gd name="T1" fmla="*/ 6358970 h 357"/>
                <a:gd name="T2" fmla="*/ 14332215 w 500"/>
                <a:gd name="T3" fmla="*/ 21300179 h 357"/>
                <a:gd name="T4" fmla="*/ 28674240 w 500"/>
                <a:gd name="T5" fmla="*/ 6358970 h 357"/>
                <a:gd name="T6" fmla="*/ 27229319 w 500"/>
                <a:gd name="T7" fmla="*/ 0 h 357"/>
                <a:gd name="T8" fmla="*/ 1433827 w 500"/>
                <a:gd name="T9" fmla="*/ 0 h 357"/>
                <a:gd name="T10" fmla="*/ 0 w 500"/>
                <a:gd name="T11" fmla="*/ 6358970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9525" cap="flat" cmpd="sng">
              <a:solidFill>
                <a:srgbClr val="538E36"/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" name="Freeform 104"/>
            <p:cNvSpPr>
              <a:spLocks noChangeAspect="1"/>
            </p:cNvSpPr>
            <p:nvPr/>
          </p:nvSpPr>
          <p:spPr bwMode="auto">
            <a:xfrm>
              <a:off x="3254" y="5786"/>
              <a:ext cx="725" cy="517"/>
            </a:xfrm>
            <a:custGeom>
              <a:avLst/>
              <a:gdLst>
                <a:gd name="T0" fmla="*/ 0 w 500"/>
                <a:gd name="T1" fmla="*/ 862709 h 357"/>
                <a:gd name="T2" fmla="*/ 2044110 w 500"/>
                <a:gd name="T3" fmla="*/ 2877183 h 357"/>
                <a:gd name="T4" fmla="*/ 4090420 w 500"/>
                <a:gd name="T5" fmla="*/ 862709 h 357"/>
                <a:gd name="T6" fmla="*/ 3884940 w 500"/>
                <a:gd name="T7" fmla="*/ 0 h 357"/>
                <a:gd name="T8" fmla="*/ 205340 w 500"/>
                <a:gd name="T9" fmla="*/ 0 h 357"/>
                <a:gd name="T10" fmla="*/ 0 w 500"/>
                <a:gd name="T11" fmla="*/ 862709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Text Box 105"/>
            <p:cNvSpPr txBox="1">
              <a:spLocks noChangeAspect="1" noChangeArrowheads="1"/>
            </p:cNvSpPr>
            <p:nvPr/>
          </p:nvSpPr>
          <p:spPr bwMode="auto">
            <a:xfrm>
              <a:off x="3360" y="5923"/>
              <a:ext cx="51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보고</a:t>
              </a:r>
              <a:r>
                <a:rPr lang="en-US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의사소통</a:t>
              </a:r>
              <a:b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체계 구축</a:t>
              </a:r>
            </a:p>
          </p:txBody>
        </p:sp>
        <p:grpSp>
          <p:nvGrpSpPr>
            <p:cNvPr id="18" name="Group 112"/>
            <p:cNvGrpSpPr>
              <a:grpSpLocks noChangeAspect="1"/>
            </p:cNvGrpSpPr>
            <p:nvPr/>
          </p:nvGrpSpPr>
          <p:grpSpPr bwMode="auto">
            <a:xfrm>
              <a:off x="3543" y="5591"/>
              <a:ext cx="147" cy="252"/>
              <a:chOff x="3448" y="4956"/>
              <a:chExt cx="181" cy="307"/>
            </a:xfrm>
          </p:grpSpPr>
          <p:sp>
            <p:nvSpPr>
              <p:cNvPr id="19" name="AutoShape 113"/>
              <p:cNvSpPr>
                <a:spLocks noChangeAspect="1" noChangeArrowheads="1"/>
              </p:cNvSpPr>
              <p:nvPr/>
            </p:nvSpPr>
            <p:spPr bwMode="auto">
              <a:xfrm>
                <a:off x="3532" y="4956"/>
                <a:ext cx="11" cy="2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AutoShape 114"/>
              <p:cNvSpPr>
                <a:spLocks noChangeAspect="1" noChangeArrowheads="1"/>
              </p:cNvSpPr>
              <p:nvPr/>
            </p:nvSpPr>
            <p:spPr bwMode="auto">
              <a:xfrm>
                <a:off x="3448" y="5229"/>
                <a:ext cx="181" cy="3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3175">
                <a:solidFill>
                  <a:srgbClr val="A6A6A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1" name="Group 115"/>
              <p:cNvGrpSpPr>
                <a:grpSpLocks noChangeAspect="1"/>
              </p:cNvGrpSpPr>
              <p:nvPr/>
            </p:nvGrpSpPr>
            <p:grpSpPr bwMode="auto">
              <a:xfrm>
                <a:off x="3510" y="5138"/>
                <a:ext cx="57" cy="113"/>
                <a:chOff x="3504" y="5137"/>
                <a:chExt cx="68" cy="136"/>
              </a:xfrm>
            </p:grpSpPr>
            <p:sp>
              <p:nvSpPr>
                <p:cNvPr id="22" name="AutoShape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3504" y="5137"/>
                  <a:ext cx="68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47 w 21600"/>
                    <a:gd name="T13" fmla="*/ 4447 h 21600"/>
                    <a:gd name="T14" fmla="*/ 17153 w 21600"/>
                    <a:gd name="T15" fmla="*/ 171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3" name="Rectangle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3526" y="5160"/>
                  <a:ext cx="23" cy="2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/>
                  <a:endParaRPr lang="ko-KR" altLang="ko-KR" sz="11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24" name="Group 136"/>
          <p:cNvGrpSpPr>
            <a:grpSpLocks/>
          </p:cNvGrpSpPr>
          <p:nvPr/>
        </p:nvGrpSpPr>
        <p:grpSpPr bwMode="auto">
          <a:xfrm>
            <a:off x="3153841" y="3005108"/>
            <a:ext cx="1262063" cy="1171575"/>
            <a:chOff x="3219" y="5591"/>
            <a:chExt cx="795" cy="738"/>
          </a:xfrm>
        </p:grpSpPr>
        <p:sp>
          <p:nvSpPr>
            <p:cNvPr id="25" name="Freeform 103" descr="넓은 상향 대각선"/>
            <p:cNvSpPr>
              <a:spLocks noChangeAspect="1"/>
            </p:cNvSpPr>
            <p:nvPr/>
          </p:nvSpPr>
          <p:spPr bwMode="auto">
            <a:xfrm>
              <a:off x="3219" y="5760"/>
              <a:ext cx="795" cy="569"/>
            </a:xfrm>
            <a:custGeom>
              <a:avLst/>
              <a:gdLst>
                <a:gd name="T0" fmla="*/ 0 w 500"/>
                <a:gd name="T1" fmla="*/ 6358970 h 357"/>
                <a:gd name="T2" fmla="*/ 14332215 w 500"/>
                <a:gd name="T3" fmla="*/ 21300179 h 357"/>
                <a:gd name="T4" fmla="*/ 28674240 w 500"/>
                <a:gd name="T5" fmla="*/ 6358970 h 357"/>
                <a:gd name="T6" fmla="*/ 27229319 w 500"/>
                <a:gd name="T7" fmla="*/ 0 h 357"/>
                <a:gd name="T8" fmla="*/ 1433827 w 500"/>
                <a:gd name="T9" fmla="*/ 0 h 357"/>
                <a:gd name="T10" fmla="*/ 0 w 500"/>
                <a:gd name="T11" fmla="*/ 6358970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9525" cap="flat" cmpd="sng">
              <a:solidFill>
                <a:srgbClr val="538E36"/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Freeform 104"/>
            <p:cNvSpPr>
              <a:spLocks noChangeAspect="1"/>
            </p:cNvSpPr>
            <p:nvPr/>
          </p:nvSpPr>
          <p:spPr bwMode="auto">
            <a:xfrm>
              <a:off x="3254" y="5786"/>
              <a:ext cx="725" cy="517"/>
            </a:xfrm>
            <a:custGeom>
              <a:avLst/>
              <a:gdLst>
                <a:gd name="T0" fmla="*/ 0 w 500"/>
                <a:gd name="T1" fmla="*/ 862709 h 357"/>
                <a:gd name="T2" fmla="*/ 2044110 w 500"/>
                <a:gd name="T3" fmla="*/ 2877183 h 357"/>
                <a:gd name="T4" fmla="*/ 4090420 w 500"/>
                <a:gd name="T5" fmla="*/ 862709 h 357"/>
                <a:gd name="T6" fmla="*/ 3884940 w 500"/>
                <a:gd name="T7" fmla="*/ 0 h 357"/>
                <a:gd name="T8" fmla="*/ 205340 w 500"/>
                <a:gd name="T9" fmla="*/ 0 h 357"/>
                <a:gd name="T10" fmla="*/ 0 w 500"/>
                <a:gd name="T11" fmla="*/ 862709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 Box 105"/>
            <p:cNvSpPr txBox="1">
              <a:spLocks noChangeAspect="1" noChangeArrowheads="1"/>
            </p:cNvSpPr>
            <p:nvPr/>
          </p:nvSpPr>
          <p:spPr bwMode="auto">
            <a:xfrm>
              <a:off x="3439" y="5924"/>
              <a:ext cx="36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정보공유</a:t>
              </a:r>
              <a:endPara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체계 구축</a:t>
              </a:r>
            </a:p>
          </p:txBody>
        </p:sp>
        <p:grpSp>
          <p:nvGrpSpPr>
            <p:cNvPr id="28" name="Group 112"/>
            <p:cNvGrpSpPr>
              <a:grpSpLocks noChangeAspect="1"/>
            </p:cNvGrpSpPr>
            <p:nvPr/>
          </p:nvGrpSpPr>
          <p:grpSpPr bwMode="auto">
            <a:xfrm>
              <a:off x="3543" y="5591"/>
              <a:ext cx="147" cy="252"/>
              <a:chOff x="3448" y="4956"/>
              <a:chExt cx="181" cy="307"/>
            </a:xfrm>
          </p:grpSpPr>
          <p:sp>
            <p:nvSpPr>
              <p:cNvPr id="29" name="AutoShape 113"/>
              <p:cNvSpPr>
                <a:spLocks noChangeAspect="1" noChangeArrowheads="1"/>
              </p:cNvSpPr>
              <p:nvPr/>
            </p:nvSpPr>
            <p:spPr bwMode="auto">
              <a:xfrm>
                <a:off x="3532" y="4956"/>
                <a:ext cx="11" cy="2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AutoShape 114"/>
              <p:cNvSpPr>
                <a:spLocks noChangeAspect="1" noChangeArrowheads="1"/>
              </p:cNvSpPr>
              <p:nvPr/>
            </p:nvSpPr>
            <p:spPr bwMode="auto">
              <a:xfrm>
                <a:off x="3448" y="5229"/>
                <a:ext cx="181" cy="3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3175">
                <a:solidFill>
                  <a:srgbClr val="A6A6A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31" name="Group 115"/>
              <p:cNvGrpSpPr>
                <a:grpSpLocks noChangeAspect="1"/>
              </p:cNvGrpSpPr>
              <p:nvPr/>
            </p:nvGrpSpPr>
            <p:grpSpPr bwMode="auto">
              <a:xfrm>
                <a:off x="3510" y="5138"/>
                <a:ext cx="57" cy="113"/>
                <a:chOff x="3504" y="5137"/>
                <a:chExt cx="68" cy="136"/>
              </a:xfrm>
            </p:grpSpPr>
            <p:sp>
              <p:nvSpPr>
                <p:cNvPr id="32" name="AutoShape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3504" y="5137"/>
                  <a:ext cx="68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47 w 21600"/>
                    <a:gd name="T13" fmla="*/ 4447 h 21600"/>
                    <a:gd name="T14" fmla="*/ 17153 w 21600"/>
                    <a:gd name="T15" fmla="*/ 171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3" name="Rectangle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3526" y="5160"/>
                  <a:ext cx="23" cy="2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/>
                  <a:endParaRPr lang="ko-KR" altLang="ko-KR" sz="11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34" name="Group 146"/>
          <p:cNvGrpSpPr>
            <a:grpSpLocks/>
          </p:cNvGrpSpPr>
          <p:nvPr/>
        </p:nvGrpSpPr>
        <p:grpSpPr bwMode="auto">
          <a:xfrm>
            <a:off x="4627041" y="3005108"/>
            <a:ext cx="1262063" cy="1171575"/>
            <a:chOff x="3219" y="5591"/>
            <a:chExt cx="795" cy="738"/>
          </a:xfrm>
        </p:grpSpPr>
        <p:sp>
          <p:nvSpPr>
            <p:cNvPr id="35" name="Freeform 103" descr="넓은 상향 대각선"/>
            <p:cNvSpPr>
              <a:spLocks noChangeAspect="1"/>
            </p:cNvSpPr>
            <p:nvPr/>
          </p:nvSpPr>
          <p:spPr bwMode="auto">
            <a:xfrm>
              <a:off x="3219" y="5760"/>
              <a:ext cx="795" cy="569"/>
            </a:xfrm>
            <a:custGeom>
              <a:avLst/>
              <a:gdLst>
                <a:gd name="T0" fmla="*/ 0 w 500"/>
                <a:gd name="T1" fmla="*/ 6358970 h 357"/>
                <a:gd name="T2" fmla="*/ 14332215 w 500"/>
                <a:gd name="T3" fmla="*/ 21300179 h 357"/>
                <a:gd name="T4" fmla="*/ 28674240 w 500"/>
                <a:gd name="T5" fmla="*/ 6358970 h 357"/>
                <a:gd name="T6" fmla="*/ 27229319 w 500"/>
                <a:gd name="T7" fmla="*/ 0 h 357"/>
                <a:gd name="T8" fmla="*/ 1433827 w 500"/>
                <a:gd name="T9" fmla="*/ 0 h 357"/>
                <a:gd name="T10" fmla="*/ 0 w 500"/>
                <a:gd name="T11" fmla="*/ 6358970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9525" cap="flat" cmpd="sng">
              <a:solidFill>
                <a:srgbClr val="538E36"/>
              </a:solidFill>
              <a:prstDash val="solid"/>
              <a:round/>
              <a:headEnd/>
              <a:tailEnd/>
            </a:ln>
          </p:spPr>
          <p:txBody>
            <a:bodyPr lIns="0" tIns="0" rIns="0" bIns="0" anchor="ctr"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" name="Freeform 104"/>
            <p:cNvSpPr>
              <a:spLocks noChangeAspect="1"/>
            </p:cNvSpPr>
            <p:nvPr/>
          </p:nvSpPr>
          <p:spPr bwMode="auto">
            <a:xfrm>
              <a:off x="3254" y="5786"/>
              <a:ext cx="725" cy="517"/>
            </a:xfrm>
            <a:custGeom>
              <a:avLst/>
              <a:gdLst>
                <a:gd name="T0" fmla="*/ 0 w 500"/>
                <a:gd name="T1" fmla="*/ 862709 h 357"/>
                <a:gd name="T2" fmla="*/ 2044110 w 500"/>
                <a:gd name="T3" fmla="*/ 2877183 h 357"/>
                <a:gd name="T4" fmla="*/ 4090420 w 500"/>
                <a:gd name="T5" fmla="*/ 862709 h 357"/>
                <a:gd name="T6" fmla="*/ 3884940 w 500"/>
                <a:gd name="T7" fmla="*/ 0 h 357"/>
                <a:gd name="T8" fmla="*/ 205340 w 500"/>
                <a:gd name="T9" fmla="*/ 0 h 357"/>
                <a:gd name="T10" fmla="*/ 0 w 500"/>
                <a:gd name="T11" fmla="*/ 862709 h 3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0"/>
                <a:gd name="T19" fmla="*/ 0 h 357"/>
                <a:gd name="T20" fmla="*/ 500 w 500"/>
                <a:gd name="T21" fmla="*/ 357 h 3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0" h="357">
                  <a:moveTo>
                    <a:pt x="0" y="107"/>
                  </a:moveTo>
                  <a:cubicBezTo>
                    <a:pt x="0" y="245"/>
                    <a:pt x="112" y="357"/>
                    <a:pt x="250" y="357"/>
                  </a:cubicBezTo>
                  <a:cubicBezTo>
                    <a:pt x="388" y="357"/>
                    <a:pt x="500" y="245"/>
                    <a:pt x="500" y="107"/>
                  </a:cubicBezTo>
                  <a:cubicBezTo>
                    <a:pt x="500" y="69"/>
                    <a:pt x="491" y="32"/>
                    <a:pt x="47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9" y="32"/>
                    <a:pt x="0" y="69"/>
                    <a:pt x="0" y="1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Text Box 105"/>
            <p:cNvSpPr txBox="1">
              <a:spLocks noChangeAspect="1" noChangeArrowheads="1"/>
            </p:cNvSpPr>
            <p:nvPr/>
          </p:nvSpPr>
          <p:spPr bwMode="auto">
            <a:xfrm>
              <a:off x="3360" y="5977"/>
              <a:ext cx="51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검토 체계 구축</a:t>
              </a:r>
            </a:p>
          </p:txBody>
        </p:sp>
        <p:grpSp>
          <p:nvGrpSpPr>
            <p:cNvPr id="38" name="Group 112"/>
            <p:cNvGrpSpPr>
              <a:grpSpLocks noChangeAspect="1"/>
            </p:cNvGrpSpPr>
            <p:nvPr/>
          </p:nvGrpSpPr>
          <p:grpSpPr bwMode="auto">
            <a:xfrm>
              <a:off x="3543" y="5591"/>
              <a:ext cx="147" cy="252"/>
              <a:chOff x="3448" y="4956"/>
              <a:chExt cx="181" cy="307"/>
            </a:xfrm>
          </p:grpSpPr>
          <p:sp>
            <p:nvSpPr>
              <p:cNvPr id="39" name="AutoShape 113"/>
              <p:cNvSpPr>
                <a:spLocks noChangeAspect="1" noChangeArrowheads="1"/>
              </p:cNvSpPr>
              <p:nvPr/>
            </p:nvSpPr>
            <p:spPr bwMode="auto">
              <a:xfrm>
                <a:off x="3532" y="4956"/>
                <a:ext cx="11" cy="2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AutoShape 114"/>
              <p:cNvSpPr>
                <a:spLocks noChangeAspect="1" noChangeArrowheads="1"/>
              </p:cNvSpPr>
              <p:nvPr/>
            </p:nvSpPr>
            <p:spPr bwMode="auto">
              <a:xfrm>
                <a:off x="3448" y="5229"/>
                <a:ext cx="181" cy="3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3175">
                <a:solidFill>
                  <a:srgbClr val="A6A6A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0"/>
                <a:endPara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41" name="Group 115"/>
              <p:cNvGrpSpPr>
                <a:grpSpLocks noChangeAspect="1"/>
              </p:cNvGrpSpPr>
              <p:nvPr/>
            </p:nvGrpSpPr>
            <p:grpSpPr bwMode="auto">
              <a:xfrm>
                <a:off x="3510" y="5138"/>
                <a:ext cx="57" cy="113"/>
                <a:chOff x="3504" y="5137"/>
                <a:chExt cx="68" cy="136"/>
              </a:xfrm>
            </p:grpSpPr>
            <p:sp>
              <p:nvSpPr>
                <p:cNvPr id="42" name="AutoShape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3504" y="5137"/>
                  <a:ext cx="68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47 w 21600"/>
                    <a:gd name="T13" fmla="*/ 4447 h 21600"/>
                    <a:gd name="T14" fmla="*/ 17153 w 21600"/>
                    <a:gd name="T15" fmla="*/ 1715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3" name="Rectangle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3526" y="5160"/>
                  <a:ext cx="23" cy="2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0"/>
                  <a:endParaRPr lang="ko-KR" altLang="ko-KR" sz="11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44" name="Group 164"/>
          <p:cNvGrpSpPr>
            <a:grpSpLocks/>
          </p:cNvGrpSpPr>
          <p:nvPr/>
        </p:nvGrpSpPr>
        <p:grpSpPr bwMode="auto">
          <a:xfrm>
            <a:off x="1532620" y="2160558"/>
            <a:ext cx="4316413" cy="792162"/>
            <a:chOff x="217" y="1593"/>
            <a:chExt cx="2719" cy="499"/>
          </a:xfrm>
        </p:grpSpPr>
        <p:sp>
          <p:nvSpPr>
            <p:cNvPr id="45" name="Line 156"/>
            <p:cNvSpPr>
              <a:spLocks noChangeShapeType="1"/>
            </p:cNvSpPr>
            <p:nvPr/>
          </p:nvSpPr>
          <p:spPr bwMode="auto">
            <a:xfrm>
              <a:off x="217" y="2092"/>
              <a:ext cx="2719" cy="0"/>
            </a:xfrm>
            <a:prstGeom prst="line">
              <a:avLst/>
            </a:prstGeom>
            <a:noFill/>
            <a:ln w="12700">
              <a:solidFill>
                <a:srgbClr val="D1D1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46" name="Group 162"/>
            <p:cNvGrpSpPr>
              <a:grpSpLocks/>
            </p:cNvGrpSpPr>
            <p:nvPr/>
          </p:nvGrpSpPr>
          <p:grpSpPr bwMode="auto">
            <a:xfrm>
              <a:off x="648" y="1593"/>
              <a:ext cx="2003" cy="499"/>
              <a:chOff x="648" y="1616"/>
              <a:chExt cx="2003" cy="499"/>
            </a:xfrm>
          </p:grpSpPr>
          <p:grpSp>
            <p:nvGrpSpPr>
              <p:cNvPr id="47" name="Group 116"/>
              <p:cNvGrpSpPr>
                <a:grpSpLocks/>
              </p:cNvGrpSpPr>
              <p:nvPr/>
            </p:nvGrpSpPr>
            <p:grpSpPr bwMode="auto">
              <a:xfrm>
                <a:off x="747" y="1717"/>
                <a:ext cx="1781" cy="338"/>
                <a:chOff x="972" y="1762"/>
                <a:chExt cx="1781" cy="338"/>
              </a:xfrm>
            </p:grpSpPr>
            <p:sp>
              <p:nvSpPr>
                <p:cNvPr id="54" name="Rectangle 307"/>
                <p:cNvSpPr>
                  <a:spLocks noChangeArrowheads="1"/>
                </p:cNvSpPr>
                <p:nvPr/>
              </p:nvSpPr>
              <p:spPr bwMode="auto">
                <a:xfrm>
                  <a:off x="1171" y="1947"/>
                  <a:ext cx="1378" cy="15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chemeClr val="accent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lIns="0" tIns="0" rIns="0" bIns="0" anchor="ctr">
                  <a:spAutoFit/>
                </a:bodyPr>
                <a:lstStyle/>
                <a:p>
                  <a:pPr latinLnBrk="0">
                    <a:lnSpc>
                      <a:spcPct val="110000"/>
                    </a:lnSpc>
                    <a:spcBef>
                      <a:spcPct val="10000"/>
                    </a:spcBef>
                    <a:buClr>
                      <a:srgbClr val="808080"/>
                    </a:buClr>
                    <a:buSzPct val="80000"/>
                    <a:buFont typeface="Wingdings" pitchFamily="2" charset="2"/>
                    <a:buNone/>
                    <a:defRPr/>
                  </a:pPr>
                  <a:r>
                    <a:rPr lang="ko-KR" altLang="en-US" sz="15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효과적인 프로젝트 이슈 대응</a:t>
                  </a:r>
                </a:p>
              </p:txBody>
            </p:sp>
            <p:sp>
              <p:nvSpPr>
                <p:cNvPr id="55" name="Rectangle 307"/>
                <p:cNvSpPr>
                  <a:spLocks noChangeArrowheads="1"/>
                </p:cNvSpPr>
                <p:nvPr/>
              </p:nvSpPr>
              <p:spPr bwMode="auto">
                <a:xfrm>
                  <a:off x="972" y="1762"/>
                  <a:ext cx="1781" cy="18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chemeClr val="accent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lIns="0" tIns="0" rIns="0" bIns="0" anchor="ctr">
                  <a:spAutoFit/>
                </a:bodyPr>
                <a:lstStyle/>
                <a:p>
                  <a:pPr latinLnBrk="0">
                    <a:lnSpc>
                      <a:spcPct val="110000"/>
                    </a:lnSpc>
                    <a:spcBef>
                      <a:spcPct val="10000"/>
                    </a:spcBef>
                    <a:buClr>
                      <a:srgbClr val="808080"/>
                    </a:buClr>
                    <a:buSzPct val="80000"/>
                    <a:buFont typeface="Wingdings" pitchFamily="2" charset="2"/>
                    <a:buNone/>
                    <a:defRPr/>
                  </a:pPr>
                  <a:r>
                    <a:rPr lang="ko-KR" altLang="en-US" dirty="0">
                      <a:solidFill>
                        <a:srgbClr val="80808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의사소통 체계의 명확화를 통한</a:t>
                  </a:r>
                </a:p>
              </p:txBody>
            </p:sp>
          </p:grpSp>
          <p:grpSp>
            <p:nvGrpSpPr>
              <p:cNvPr id="48" name="Group 161"/>
              <p:cNvGrpSpPr>
                <a:grpSpLocks/>
              </p:cNvGrpSpPr>
              <p:nvPr/>
            </p:nvGrpSpPr>
            <p:grpSpPr bwMode="auto">
              <a:xfrm>
                <a:off x="648" y="1616"/>
                <a:ext cx="2003" cy="499"/>
                <a:chOff x="648" y="1616"/>
                <a:chExt cx="2003" cy="499"/>
              </a:xfrm>
            </p:grpSpPr>
            <p:sp>
              <p:nvSpPr>
                <p:cNvPr id="49" name="Line 111"/>
                <p:cNvSpPr>
                  <a:spLocks noChangeShapeType="1"/>
                </p:cNvSpPr>
                <p:nvPr/>
              </p:nvSpPr>
              <p:spPr bwMode="auto">
                <a:xfrm>
                  <a:off x="784" y="1684"/>
                  <a:ext cx="1704" cy="0"/>
                </a:xfrm>
                <a:prstGeom prst="line">
                  <a:avLst/>
                </a:prstGeom>
                <a:noFill/>
                <a:ln w="12700">
                  <a:solidFill>
                    <a:srgbClr val="D1D1D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0" name="Line 112"/>
                <p:cNvSpPr>
                  <a:spLocks noChangeShapeType="1"/>
                </p:cNvSpPr>
                <p:nvPr/>
              </p:nvSpPr>
              <p:spPr bwMode="auto">
                <a:xfrm>
                  <a:off x="648" y="2115"/>
                  <a:ext cx="1704" cy="0"/>
                </a:xfrm>
                <a:prstGeom prst="line">
                  <a:avLst/>
                </a:prstGeom>
                <a:noFill/>
                <a:ln w="38100">
                  <a:solidFill>
                    <a:srgbClr val="2077A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51" name="Group 160"/>
                <p:cNvGrpSpPr>
                  <a:grpSpLocks/>
                </p:cNvGrpSpPr>
                <p:nvPr/>
              </p:nvGrpSpPr>
              <p:grpSpPr bwMode="auto">
                <a:xfrm>
                  <a:off x="2451" y="1616"/>
                  <a:ext cx="200" cy="92"/>
                  <a:chOff x="2451" y="1616"/>
                  <a:chExt cx="200" cy="92"/>
                </a:xfrm>
              </p:grpSpPr>
              <p:sp>
                <p:nvSpPr>
                  <p:cNvPr id="52" name="Freeform 114"/>
                  <p:cNvSpPr>
                    <a:spLocks/>
                  </p:cNvSpPr>
                  <p:nvPr/>
                </p:nvSpPr>
                <p:spPr bwMode="auto">
                  <a:xfrm rot="13500000">
                    <a:off x="2550" y="1607"/>
                    <a:ext cx="92" cy="110"/>
                  </a:xfrm>
                  <a:custGeom>
                    <a:avLst/>
                    <a:gdLst>
                      <a:gd name="T0" fmla="*/ 4 w 170"/>
                      <a:gd name="T1" fmla="*/ 2 h 206"/>
                      <a:gd name="T2" fmla="*/ 2 w 170"/>
                      <a:gd name="T3" fmla="*/ 2 h 206"/>
                      <a:gd name="T4" fmla="*/ 0 w 170"/>
                      <a:gd name="T5" fmla="*/ 0 h 206"/>
                      <a:gd name="T6" fmla="*/ 0 w 170"/>
                      <a:gd name="T7" fmla="*/ 5 h 206"/>
                      <a:gd name="T8" fmla="*/ 4 w 170"/>
                      <a:gd name="T9" fmla="*/ 9 h 206"/>
                      <a:gd name="T10" fmla="*/ 8 w 170"/>
                      <a:gd name="T11" fmla="*/ 5 h 206"/>
                      <a:gd name="T12" fmla="*/ 4 w 170"/>
                      <a:gd name="T13" fmla="*/ 2 h 20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0"/>
                      <a:gd name="T22" fmla="*/ 0 h 206"/>
                      <a:gd name="T23" fmla="*/ 170 w 170"/>
                      <a:gd name="T24" fmla="*/ 206 h 20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0" h="206">
                        <a:moveTo>
                          <a:pt x="85" y="36"/>
                        </a:moveTo>
                        <a:cubicBezTo>
                          <a:pt x="66" y="36"/>
                          <a:pt x="48" y="42"/>
                          <a:pt x="34" y="5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21"/>
                          <a:pt x="0" y="121"/>
                          <a:pt x="0" y="121"/>
                        </a:cubicBezTo>
                        <a:cubicBezTo>
                          <a:pt x="0" y="168"/>
                          <a:pt x="38" y="206"/>
                          <a:pt x="85" y="206"/>
                        </a:cubicBezTo>
                        <a:cubicBezTo>
                          <a:pt x="132" y="206"/>
                          <a:pt x="170" y="168"/>
                          <a:pt x="170" y="121"/>
                        </a:cubicBezTo>
                        <a:cubicBezTo>
                          <a:pt x="170" y="74"/>
                          <a:pt x="132" y="36"/>
                          <a:pt x="85" y="36"/>
                        </a:cubicBezTo>
                        <a:close/>
                      </a:path>
                    </a:pathLst>
                  </a:custGeom>
                  <a:solidFill>
                    <a:srgbClr val="2077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53" name="Freeform 115"/>
                  <p:cNvSpPr>
                    <a:spLocks/>
                  </p:cNvSpPr>
                  <p:nvPr/>
                </p:nvSpPr>
                <p:spPr bwMode="auto">
                  <a:xfrm rot="13500000">
                    <a:off x="2460" y="1607"/>
                    <a:ext cx="92" cy="110"/>
                  </a:xfrm>
                  <a:custGeom>
                    <a:avLst/>
                    <a:gdLst>
                      <a:gd name="T0" fmla="*/ 4 w 170"/>
                      <a:gd name="T1" fmla="*/ 2 h 206"/>
                      <a:gd name="T2" fmla="*/ 2 w 170"/>
                      <a:gd name="T3" fmla="*/ 2 h 206"/>
                      <a:gd name="T4" fmla="*/ 0 w 170"/>
                      <a:gd name="T5" fmla="*/ 0 h 206"/>
                      <a:gd name="T6" fmla="*/ 0 w 170"/>
                      <a:gd name="T7" fmla="*/ 5 h 206"/>
                      <a:gd name="T8" fmla="*/ 4 w 170"/>
                      <a:gd name="T9" fmla="*/ 9 h 206"/>
                      <a:gd name="T10" fmla="*/ 8 w 170"/>
                      <a:gd name="T11" fmla="*/ 5 h 206"/>
                      <a:gd name="T12" fmla="*/ 4 w 170"/>
                      <a:gd name="T13" fmla="*/ 2 h 20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70"/>
                      <a:gd name="T22" fmla="*/ 0 h 206"/>
                      <a:gd name="T23" fmla="*/ 170 w 170"/>
                      <a:gd name="T24" fmla="*/ 206 h 20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70" h="206">
                        <a:moveTo>
                          <a:pt x="85" y="36"/>
                        </a:moveTo>
                        <a:cubicBezTo>
                          <a:pt x="66" y="36"/>
                          <a:pt x="48" y="42"/>
                          <a:pt x="34" y="5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21"/>
                          <a:pt x="0" y="121"/>
                          <a:pt x="0" y="121"/>
                        </a:cubicBezTo>
                        <a:cubicBezTo>
                          <a:pt x="0" y="168"/>
                          <a:pt x="38" y="206"/>
                          <a:pt x="85" y="206"/>
                        </a:cubicBezTo>
                        <a:cubicBezTo>
                          <a:pt x="132" y="206"/>
                          <a:pt x="170" y="168"/>
                          <a:pt x="170" y="121"/>
                        </a:cubicBezTo>
                        <a:cubicBezTo>
                          <a:pt x="170" y="74"/>
                          <a:pt x="132" y="36"/>
                          <a:pt x="85" y="36"/>
                        </a:cubicBezTo>
                        <a:close/>
                      </a:path>
                    </a:pathLst>
                  </a:custGeom>
                  <a:solidFill>
                    <a:srgbClr val="2077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</p:grpSp>
        </p:grpSp>
      </p:grpSp>
      <p:grpSp>
        <p:nvGrpSpPr>
          <p:cNvPr id="56" name="Group 169"/>
          <p:cNvGrpSpPr>
            <a:grpSpLocks/>
          </p:cNvGrpSpPr>
          <p:nvPr/>
        </p:nvGrpSpPr>
        <p:grpSpPr bwMode="auto">
          <a:xfrm>
            <a:off x="234529" y="4257092"/>
            <a:ext cx="6715125" cy="2179638"/>
            <a:chOff x="217" y="2886"/>
            <a:chExt cx="4105" cy="1179"/>
          </a:xfrm>
        </p:grpSpPr>
        <p:sp>
          <p:nvSpPr>
            <p:cNvPr id="57" name="Rectangle 266"/>
            <p:cNvSpPr>
              <a:spLocks noChangeArrowheads="1"/>
            </p:cNvSpPr>
            <p:nvPr/>
          </p:nvSpPr>
          <p:spPr bwMode="auto">
            <a:xfrm rot="5400000">
              <a:off x="1719" y="1461"/>
              <a:ext cx="1102" cy="4105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endParaRPr lang="ko-KR" altLang="en-US" sz="11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8" name="AutoShape 207"/>
            <p:cNvSpPr>
              <a:spLocks noChangeArrowheads="1"/>
            </p:cNvSpPr>
            <p:nvPr/>
          </p:nvSpPr>
          <p:spPr bwMode="auto">
            <a:xfrm flipV="1">
              <a:off x="217" y="2886"/>
              <a:ext cx="4105" cy="83"/>
            </a:xfrm>
            <a:custGeom>
              <a:avLst/>
              <a:gdLst>
                <a:gd name="T0" fmla="*/ 578 w 21600"/>
                <a:gd name="T1" fmla="*/ 0 h 21600"/>
                <a:gd name="T2" fmla="*/ 578 w 21600"/>
                <a:gd name="T3" fmla="*/ 0 h 21600"/>
                <a:gd name="T4" fmla="*/ 578 w 21600"/>
                <a:gd name="T5" fmla="*/ 0 h 21600"/>
                <a:gd name="T6" fmla="*/ 57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78 w 21600"/>
                <a:gd name="T13" fmla="*/ 2082 h 21600"/>
                <a:gd name="T14" fmla="*/ 19422 w 21600"/>
                <a:gd name="T15" fmla="*/ 195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52" y="21600"/>
                  </a:lnTo>
                  <a:lnTo>
                    <a:pt x="20848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9" name="Rectangle 47"/>
          <p:cNvSpPr>
            <a:spLocks noChangeArrowheads="1"/>
          </p:cNvSpPr>
          <p:nvPr/>
        </p:nvSpPr>
        <p:spPr bwMode="auto">
          <a:xfrm>
            <a:off x="3478060" y="4501617"/>
            <a:ext cx="60112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/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Feed Back</a:t>
            </a:r>
          </a:p>
        </p:txBody>
      </p:sp>
      <p:grpSp>
        <p:nvGrpSpPr>
          <p:cNvPr id="60" name="Group 410"/>
          <p:cNvGrpSpPr>
            <a:grpSpLocks/>
          </p:cNvGrpSpPr>
          <p:nvPr/>
        </p:nvGrpSpPr>
        <p:grpSpPr bwMode="auto">
          <a:xfrm>
            <a:off x="234529" y="5553236"/>
            <a:ext cx="663575" cy="533400"/>
            <a:chOff x="454" y="3663"/>
            <a:chExt cx="418" cy="380"/>
          </a:xfrm>
        </p:grpSpPr>
        <p:pic>
          <p:nvPicPr>
            <p:cNvPr id="61" name="Picture 115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60"/>
            <a:stretch>
              <a:fillRect/>
            </a:stretch>
          </p:blipFill>
          <p:spPr bwMode="auto">
            <a:xfrm rot="-5400000">
              <a:off x="473" y="3644"/>
              <a:ext cx="3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3828"/>
            <p:cNvSpPr>
              <a:spLocks noChangeArrowheads="1"/>
            </p:cNvSpPr>
            <p:nvPr/>
          </p:nvSpPr>
          <p:spPr bwMode="gray">
            <a:xfrm>
              <a:off x="544" y="3799"/>
              <a:ext cx="156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lnSpc>
                  <a:spcPct val="90000"/>
                </a:lnSpc>
              </a:pPr>
              <a:r>
                <a:rPr kumimoji="0" lang="ko-KR" altLang="en-US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고딕 L"/>
                </a:rPr>
                <a:t>내용</a:t>
              </a:r>
            </a:p>
          </p:txBody>
        </p:sp>
      </p:grpSp>
      <p:sp>
        <p:nvSpPr>
          <p:cNvPr id="63" name="Rectangle 6"/>
          <p:cNvSpPr>
            <a:spLocks noChangeArrowheads="1"/>
          </p:cNvSpPr>
          <p:nvPr/>
        </p:nvSpPr>
        <p:spPr bwMode="auto">
          <a:xfrm>
            <a:off x="947317" y="5477470"/>
            <a:ext cx="1239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219075" indent="-1190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 조직 및 역할 도출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lvl="1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굴림" panose="020B0600000101010101" pitchFamily="50" charset="-127"/>
              <a:buChar char="–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조직도 및 책임과 역할</a:t>
            </a:r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2261767" y="5477470"/>
            <a:ext cx="14747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219075" indent="-1190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정기보고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수시보고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검토계획 수립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lvl="1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굴림" panose="020B0600000101010101" pitchFamily="50" charset="-127"/>
              <a:buChar char="–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사업수행계획서 내 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 계획</a:t>
            </a:r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3853939" y="5477470"/>
            <a:ext cx="16069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219075" indent="-1190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검토활동 진행 및 지속적 모니터링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lvl="1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굴림" panose="020B0600000101010101" pitchFamily="50" charset="-127"/>
              <a:buChar char="–"/>
            </a:pP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성과보고서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(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주간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월간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착수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중간</a:t>
            </a:r>
            <a:r>
              <a:rPr lang="en-US" altLang="ko-KR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완료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)</a:t>
            </a:r>
          </a:p>
          <a:p>
            <a:pPr lvl="1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굴림" panose="020B0600000101010101" pitchFamily="50" charset="-127"/>
              <a:buChar char="–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검토보고서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5509792" y="5477470"/>
            <a:ext cx="14335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219075" indent="-1190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보고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검토 결과에 따른 후속조치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lvl="1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굴림" panose="020B0600000101010101" pitchFamily="50" charset="-127"/>
              <a:buChar char="–"/>
            </a:pP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실행항목</a:t>
            </a:r>
            <a:r>
              <a:rPr lang="en-US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위험보고서</a:t>
            </a:r>
          </a:p>
        </p:txBody>
      </p:sp>
      <p:grpSp>
        <p:nvGrpSpPr>
          <p:cNvPr id="67" name="Group 227"/>
          <p:cNvGrpSpPr>
            <a:grpSpLocks/>
          </p:cNvGrpSpPr>
          <p:nvPr/>
        </p:nvGrpSpPr>
        <p:grpSpPr bwMode="auto">
          <a:xfrm>
            <a:off x="2207792" y="5255630"/>
            <a:ext cx="3252787" cy="1060450"/>
            <a:chOff x="1447" y="3515"/>
            <a:chExt cx="1976" cy="527"/>
          </a:xfrm>
        </p:grpSpPr>
        <p:sp>
          <p:nvSpPr>
            <p:cNvPr id="68" name="Line 224"/>
            <p:cNvSpPr>
              <a:spLocks noChangeShapeType="1"/>
            </p:cNvSpPr>
            <p:nvPr/>
          </p:nvSpPr>
          <p:spPr bwMode="auto">
            <a:xfrm>
              <a:off x="1447" y="3515"/>
              <a:ext cx="0" cy="527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CACACA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Line 225"/>
            <p:cNvSpPr>
              <a:spLocks noChangeShapeType="1"/>
            </p:cNvSpPr>
            <p:nvPr/>
          </p:nvSpPr>
          <p:spPr bwMode="auto">
            <a:xfrm>
              <a:off x="2423" y="3515"/>
              <a:ext cx="0" cy="527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CACACA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Line 226"/>
            <p:cNvSpPr>
              <a:spLocks noChangeShapeType="1"/>
            </p:cNvSpPr>
            <p:nvPr/>
          </p:nvSpPr>
          <p:spPr bwMode="auto">
            <a:xfrm>
              <a:off x="3423" y="3515"/>
              <a:ext cx="0" cy="527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ffectLst>
              <a:outerShdw dist="17961" dir="2700000" algn="ctr" rotWithShape="0">
                <a:srgbClr val="CACACA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1" name="Freeform 228"/>
          <p:cNvSpPr>
            <a:spLocks/>
          </p:cNvSpPr>
          <p:nvPr/>
        </p:nvSpPr>
        <p:spPr bwMode="auto">
          <a:xfrm>
            <a:off x="1529929" y="4471405"/>
            <a:ext cx="4500563" cy="217487"/>
          </a:xfrm>
          <a:custGeom>
            <a:avLst/>
            <a:gdLst>
              <a:gd name="T0" fmla="*/ 2147483647 w 2835"/>
              <a:gd name="T1" fmla="*/ 2147483647 h 159"/>
              <a:gd name="T2" fmla="*/ 2147483647 w 2835"/>
              <a:gd name="T3" fmla="*/ 0 h 159"/>
              <a:gd name="T4" fmla="*/ 0 w 2835"/>
              <a:gd name="T5" fmla="*/ 0 h 159"/>
              <a:gd name="T6" fmla="*/ 0 w 2835"/>
              <a:gd name="T7" fmla="*/ 2147483647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2835"/>
              <a:gd name="T13" fmla="*/ 0 h 159"/>
              <a:gd name="T14" fmla="*/ 2835 w 2835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35" h="159">
                <a:moveTo>
                  <a:pt x="2835" y="159"/>
                </a:moveTo>
                <a:lnTo>
                  <a:pt x="2835" y="0"/>
                </a:lnTo>
                <a:lnTo>
                  <a:pt x="0" y="0"/>
                </a:lnTo>
                <a:lnTo>
                  <a:pt x="0" y="136"/>
                </a:lnTo>
              </a:path>
            </a:pathLst>
          </a:custGeom>
          <a:noFill/>
          <a:ln w="9525" cap="flat" cmpd="sng">
            <a:solidFill>
              <a:srgbClr val="808080"/>
            </a:solidFill>
            <a:prstDash val="solid"/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Rectangle 197"/>
          <p:cNvSpPr>
            <a:spLocks noChangeArrowheads="1"/>
          </p:cNvSpPr>
          <p:nvPr/>
        </p:nvSpPr>
        <p:spPr bwMode="auto">
          <a:xfrm>
            <a:off x="234529" y="4695242"/>
            <a:ext cx="6664937" cy="525463"/>
          </a:xfrm>
          <a:prstGeom prst="rect">
            <a:avLst/>
          </a:prstGeom>
          <a:gradFill rotWithShape="1">
            <a:gsLst>
              <a:gs pos="0">
                <a:srgbClr val="D3EDFD"/>
              </a:gs>
              <a:gs pos="100000">
                <a:srgbClr val="038CDC"/>
              </a:gs>
            </a:gsLst>
            <a:lin ang="0" scaled="1"/>
          </a:gradFill>
          <a:ln>
            <a:noFill/>
          </a:ln>
          <a:extLst/>
        </p:spPr>
        <p:txBody>
          <a:bodyPr rot="10800000" vert="eaVert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4" name="Group 410"/>
          <p:cNvGrpSpPr>
            <a:grpSpLocks/>
          </p:cNvGrpSpPr>
          <p:nvPr/>
        </p:nvGrpSpPr>
        <p:grpSpPr bwMode="auto">
          <a:xfrm>
            <a:off x="234529" y="4695242"/>
            <a:ext cx="678671" cy="533400"/>
            <a:chOff x="454" y="3663"/>
            <a:chExt cx="418" cy="380"/>
          </a:xfrm>
        </p:grpSpPr>
        <p:pic>
          <p:nvPicPr>
            <p:cNvPr id="94" name="Picture 115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60"/>
            <a:stretch>
              <a:fillRect/>
            </a:stretch>
          </p:blipFill>
          <p:spPr bwMode="auto">
            <a:xfrm rot="-5400000">
              <a:off x="473" y="3644"/>
              <a:ext cx="3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Rectangle 3828"/>
            <p:cNvSpPr>
              <a:spLocks noChangeArrowheads="1"/>
            </p:cNvSpPr>
            <p:nvPr/>
          </p:nvSpPr>
          <p:spPr bwMode="gray">
            <a:xfrm>
              <a:off x="546" y="3799"/>
              <a:ext cx="152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985838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985838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lnSpc>
                  <a:spcPct val="90000"/>
                </a:lnSpc>
              </a:pPr>
              <a:r>
                <a:rPr kumimoji="0" lang="ko-KR" altLang="en-US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ix고딕 L"/>
                </a:rPr>
                <a:t>절차</a:t>
              </a:r>
            </a:p>
          </p:txBody>
        </p:sp>
      </p:grpSp>
      <p:grpSp>
        <p:nvGrpSpPr>
          <p:cNvPr id="75" name="Group 203"/>
          <p:cNvGrpSpPr>
            <a:grpSpLocks/>
          </p:cNvGrpSpPr>
          <p:nvPr/>
        </p:nvGrpSpPr>
        <p:grpSpPr bwMode="auto">
          <a:xfrm>
            <a:off x="2075708" y="4695242"/>
            <a:ext cx="259778" cy="525463"/>
            <a:chOff x="1419" y="3162"/>
            <a:chExt cx="160" cy="331"/>
          </a:xfrm>
        </p:grpSpPr>
        <p:grpSp>
          <p:nvGrpSpPr>
            <p:cNvPr id="90" name="Group 477"/>
            <p:cNvGrpSpPr>
              <a:grpSpLocks/>
            </p:cNvGrpSpPr>
            <p:nvPr/>
          </p:nvGrpSpPr>
          <p:grpSpPr bwMode="auto">
            <a:xfrm>
              <a:off x="1419" y="3162"/>
              <a:ext cx="109" cy="331"/>
              <a:chOff x="-359" y="2213"/>
              <a:chExt cx="91" cy="181"/>
            </a:xfrm>
          </p:grpSpPr>
          <p:pic>
            <p:nvPicPr>
              <p:cNvPr id="92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1" name="Picture 586" descr="그림6"/>
            <p:cNvPicPr>
              <a:picLocks noChangeAspect="1" noChangeArrowheads="1"/>
            </p:cNvPicPr>
            <p:nvPr/>
          </p:nvPicPr>
          <p:blipFill>
            <a:blip r:embed="rId5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1485" y="3283"/>
              <a:ext cx="94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AutoShape 23"/>
          <p:cNvSpPr>
            <a:spLocks noChangeArrowheads="1"/>
          </p:cNvSpPr>
          <p:nvPr/>
        </p:nvSpPr>
        <p:spPr bwMode="auto">
          <a:xfrm>
            <a:off x="1125893" y="4877805"/>
            <a:ext cx="9076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이해관계자 식별</a:t>
            </a:r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2445892" y="4877805"/>
            <a:ext cx="1065091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보고검토계획 수립</a:t>
            </a:r>
          </a:p>
        </p:txBody>
      </p:sp>
      <p:sp>
        <p:nvSpPr>
          <p:cNvPr id="78" name="AutoShape 25"/>
          <p:cNvSpPr>
            <a:spLocks noChangeArrowheads="1"/>
          </p:cNvSpPr>
          <p:nvPr/>
        </p:nvSpPr>
        <p:spPr bwMode="auto">
          <a:xfrm>
            <a:off x="3986702" y="4878098"/>
            <a:ext cx="12359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활동수행 및 모니터링</a:t>
            </a:r>
          </a:p>
        </p:txBody>
      </p:sp>
      <p:sp>
        <p:nvSpPr>
          <p:cNvPr id="79" name="AutoShape 25"/>
          <p:cNvSpPr>
            <a:spLocks noChangeArrowheads="1"/>
          </p:cNvSpPr>
          <p:nvPr/>
        </p:nvSpPr>
        <p:spPr bwMode="auto">
          <a:xfrm>
            <a:off x="5607069" y="4878098"/>
            <a:ext cx="12359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763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 및 검토 결과정리</a:t>
            </a:r>
          </a:p>
        </p:txBody>
      </p:sp>
      <p:grpSp>
        <p:nvGrpSpPr>
          <p:cNvPr id="80" name="Group 204"/>
          <p:cNvGrpSpPr>
            <a:grpSpLocks/>
          </p:cNvGrpSpPr>
          <p:nvPr/>
        </p:nvGrpSpPr>
        <p:grpSpPr bwMode="auto">
          <a:xfrm>
            <a:off x="3658732" y="4695242"/>
            <a:ext cx="259778" cy="525463"/>
            <a:chOff x="1419" y="3162"/>
            <a:chExt cx="160" cy="331"/>
          </a:xfrm>
        </p:grpSpPr>
        <p:grpSp>
          <p:nvGrpSpPr>
            <p:cNvPr id="86" name="Group 477"/>
            <p:cNvGrpSpPr>
              <a:grpSpLocks/>
            </p:cNvGrpSpPr>
            <p:nvPr/>
          </p:nvGrpSpPr>
          <p:grpSpPr bwMode="auto">
            <a:xfrm>
              <a:off x="1419" y="3162"/>
              <a:ext cx="109" cy="331"/>
              <a:chOff x="-359" y="2213"/>
              <a:chExt cx="91" cy="181"/>
            </a:xfrm>
          </p:grpSpPr>
          <p:pic>
            <p:nvPicPr>
              <p:cNvPr id="88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7" name="Picture 586" descr="그림6"/>
            <p:cNvPicPr>
              <a:picLocks noChangeAspect="1" noChangeArrowheads="1"/>
            </p:cNvPicPr>
            <p:nvPr/>
          </p:nvPicPr>
          <p:blipFill>
            <a:blip r:embed="rId5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1485" y="3283"/>
              <a:ext cx="94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oup 209"/>
          <p:cNvGrpSpPr>
            <a:grpSpLocks/>
          </p:cNvGrpSpPr>
          <p:nvPr/>
        </p:nvGrpSpPr>
        <p:grpSpPr bwMode="auto">
          <a:xfrm>
            <a:off x="5277475" y="4695242"/>
            <a:ext cx="259778" cy="525463"/>
            <a:chOff x="1419" y="3162"/>
            <a:chExt cx="160" cy="331"/>
          </a:xfrm>
        </p:grpSpPr>
        <p:grpSp>
          <p:nvGrpSpPr>
            <p:cNvPr id="82" name="Group 477"/>
            <p:cNvGrpSpPr>
              <a:grpSpLocks/>
            </p:cNvGrpSpPr>
            <p:nvPr/>
          </p:nvGrpSpPr>
          <p:grpSpPr bwMode="auto">
            <a:xfrm>
              <a:off x="1419" y="3162"/>
              <a:ext cx="109" cy="331"/>
              <a:chOff x="-359" y="2213"/>
              <a:chExt cx="91" cy="181"/>
            </a:xfrm>
          </p:grpSpPr>
          <p:pic>
            <p:nvPicPr>
              <p:cNvPr id="84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3" name="Picture 586" descr="그림6"/>
            <p:cNvPicPr>
              <a:picLocks noChangeAspect="1" noChangeArrowheads="1"/>
            </p:cNvPicPr>
            <p:nvPr/>
          </p:nvPicPr>
          <p:blipFill>
            <a:blip r:embed="rId5">
              <a:lum bright="10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"/>
            <a:stretch>
              <a:fillRect/>
            </a:stretch>
          </p:blipFill>
          <p:spPr bwMode="auto">
            <a:xfrm>
              <a:off x="1485" y="3283"/>
              <a:ext cx="94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그룹 138"/>
          <p:cNvGrpSpPr/>
          <p:nvPr/>
        </p:nvGrpSpPr>
        <p:grpSpPr>
          <a:xfrm>
            <a:off x="319456" y="2677852"/>
            <a:ext cx="1508445" cy="1500839"/>
            <a:chOff x="319456" y="2677852"/>
            <a:chExt cx="1508445" cy="1500839"/>
          </a:xfrm>
        </p:grpSpPr>
        <p:pic>
          <p:nvPicPr>
            <p:cNvPr id="97" name="Picture 90" descr="# 배경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t="66806" r="77425" b="14815"/>
            <a:stretch>
              <a:fillRect/>
            </a:stretch>
          </p:blipFill>
          <p:spPr bwMode="auto">
            <a:xfrm rot="20135746">
              <a:off x="319456" y="3190462"/>
              <a:ext cx="1508445" cy="988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140" descr="kk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94" b="15218"/>
            <a:stretch>
              <a:fillRect/>
            </a:stretch>
          </p:blipFill>
          <p:spPr bwMode="auto">
            <a:xfrm>
              <a:off x="377119" y="2677852"/>
              <a:ext cx="1386621" cy="527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1953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2.7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의사소통관리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7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59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55778" y="2060624"/>
            <a:ext cx="2722160" cy="4420090"/>
            <a:chOff x="6955778" y="152636"/>
            <a:chExt cx="2722160" cy="4420090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410E8524-AC0C-463B-8931-3569A2C14623}"/>
                </a:ext>
              </a:extLst>
            </p:cNvPr>
            <p:cNvGrpSpPr/>
            <p:nvPr/>
          </p:nvGrpSpPr>
          <p:grpSpPr>
            <a:xfrm>
              <a:off x="6955778" y="152636"/>
              <a:ext cx="2717684" cy="4420090"/>
              <a:chOff x="6951840" y="1844822"/>
              <a:chExt cx="2717684" cy="4420090"/>
            </a:xfrm>
          </p:grpSpPr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832A5FE-031B-485A-A309-BE2A0750944F}"/>
                  </a:ext>
                </a:extLst>
              </p:cNvPr>
              <p:cNvSpPr/>
              <p:nvPr/>
            </p:nvSpPr>
            <p:spPr>
              <a:xfrm>
                <a:off x="6951840" y="1844822"/>
                <a:ext cx="2717340" cy="4420090"/>
              </a:xfrm>
              <a:prstGeom prst="rect">
                <a:avLst/>
              </a:prstGeom>
              <a:solidFill>
                <a:srgbClr val="ECF7FE"/>
              </a:solidFill>
              <a:ln w="12700">
                <a:solidFill>
                  <a:srgbClr val="7C8E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F28A4B1-C03E-420A-AAB1-A57E91C95B98}"/>
                  </a:ext>
                </a:extLst>
              </p:cNvPr>
              <p:cNvGrpSpPr/>
              <p:nvPr/>
            </p:nvGrpSpPr>
            <p:grpSpPr>
              <a:xfrm>
                <a:off x="6951840" y="1844822"/>
                <a:ext cx="2717684" cy="299934"/>
                <a:chOff x="6951840" y="2030557"/>
                <a:chExt cx="2717684" cy="288032"/>
              </a:xfrm>
            </p:grpSpPr>
            <p:sp>
              <p:nvSpPr>
                <p:cNvPr id="158" name="양쪽 모서리가 둥근 사각형 517">
                  <a:extLst>
                    <a:ext uri="{FF2B5EF4-FFF2-40B4-BE49-F238E27FC236}">
                      <a16:creationId xmlns:a16="http://schemas.microsoft.com/office/drawing/2014/main" id="{3E3D28BE-959C-480B-8AD1-3B8A1BB208AE}"/>
                    </a:ext>
                  </a:extLst>
                </p:cNvPr>
                <p:cNvSpPr/>
                <p:nvPr/>
              </p:nvSpPr>
              <p:spPr>
                <a:xfrm>
                  <a:off x="6951840" y="2030557"/>
                  <a:ext cx="2717340" cy="288032"/>
                </a:xfrm>
                <a:prstGeom prst="rect">
                  <a:avLst/>
                </a:prstGeom>
                <a:solidFill>
                  <a:srgbClr val="005E9E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vert="horz" lIns="0" tIns="0" rIns="0" bIns="0" anchor="ctr" anchorCtr="0"/>
                <a:lstStyle/>
                <a:p>
                  <a:pPr algn="ctr"/>
                  <a:r>
                    <a:rPr lang="ko-KR" altLang="en-US" sz="12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관리대상</a:t>
                  </a:r>
                  <a:endPara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9" name="양쪽 모서리가 둥근 사각형 517">
                  <a:extLst>
                    <a:ext uri="{FF2B5EF4-FFF2-40B4-BE49-F238E27FC236}">
                      <a16:creationId xmlns:a16="http://schemas.microsoft.com/office/drawing/2014/main" id="{44EC17C8-AF98-4F87-8AE2-101CBA21F03A}"/>
                    </a:ext>
                  </a:extLst>
                </p:cNvPr>
                <p:cNvSpPr/>
                <p:nvPr/>
              </p:nvSpPr>
              <p:spPr>
                <a:xfrm>
                  <a:off x="6951882" y="2030561"/>
                  <a:ext cx="2717642" cy="144016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160" name="양쪽 모서리가 둥근 사각형 517">
              <a:extLst>
                <a:ext uri="{FF2B5EF4-FFF2-40B4-BE49-F238E27FC236}">
                  <a16:creationId xmlns:a16="http://schemas.microsoft.com/office/drawing/2014/main" id="{3E3D28BE-959C-480B-8AD1-3B8A1BB208AE}"/>
                </a:ext>
              </a:extLst>
            </p:cNvPr>
            <p:cNvSpPr/>
            <p:nvPr/>
          </p:nvSpPr>
          <p:spPr>
            <a:xfrm>
              <a:off x="6960598" y="2205088"/>
              <a:ext cx="2717340" cy="299934"/>
            </a:xfrm>
            <a:prstGeom prst="rect">
              <a:avLst/>
            </a:prstGeom>
            <a:solidFill>
              <a:srgbClr val="005E9E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lIns="0" tIns="0" rIns="0" bIns="0" anchor="ctr" anchorCtr="0"/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방법 및 도구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3" name="Group 301"/>
          <p:cNvGrpSpPr>
            <a:grpSpLocks/>
          </p:cNvGrpSpPr>
          <p:nvPr/>
        </p:nvGrpSpPr>
        <p:grpSpPr bwMode="auto">
          <a:xfrm>
            <a:off x="7135813" y="2677852"/>
            <a:ext cx="2393950" cy="1219200"/>
            <a:chOff x="4453" y="1891"/>
            <a:chExt cx="1508" cy="768"/>
          </a:xfrm>
        </p:grpSpPr>
        <p:grpSp>
          <p:nvGrpSpPr>
            <p:cNvPr id="114" name="Group 61"/>
            <p:cNvGrpSpPr>
              <a:grpSpLocks/>
            </p:cNvGrpSpPr>
            <p:nvPr/>
          </p:nvGrpSpPr>
          <p:grpSpPr bwMode="auto">
            <a:xfrm>
              <a:off x="4453" y="1891"/>
              <a:ext cx="1508" cy="768"/>
              <a:chOff x="937" y="2644"/>
              <a:chExt cx="2446" cy="768"/>
            </a:xfrm>
          </p:grpSpPr>
          <p:grpSp>
            <p:nvGrpSpPr>
              <p:cNvPr id="120" name="Group 62"/>
              <p:cNvGrpSpPr>
                <a:grpSpLocks/>
              </p:cNvGrpSpPr>
              <p:nvPr/>
            </p:nvGrpSpPr>
            <p:grpSpPr bwMode="auto">
              <a:xfrm>
                <a:off x="937" y="2644"/>
                <a:ext cx="1207" cy="369"/>
                <a:chOff x="937" y="2644"/>
                <a:chExt cx="1207" cy="369"/>
              </a:xfrm>
            </p:grpSpPr>
            <p:sp>
              <p:nvSpPr>
                <p:cNvPr id="13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976" y="2678"/>
                  <a:ext cx="1168" cy="335"/>
                </a:xfrm>
                <a:prstGeom prst="roundRect">
                  <a:avLst>
                    <a:gd name="adj" fmla="val 15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0F0F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31" name="AutoShape 64"/>
                <p:cNvSpPr>
                  <a:spLocks noChangeArrowheads="1"/>
                </p:cNvSpPr>
                <p:nvPr/>
              </p:nvSpPr>
              <p:spPr bwMode="auto">
                <a:xfrm flipH="1">
                  <a:off x="937" y="2644"/>
                  <a:ext cx="1167" cy="334"/>
                </a:xfrm>
                <a:prstGeom prst="roundRect">
                  <a:avLst>
                    <a:gd name="adj" fmla="val 15000"/>
                  </a:avLst>
                </a:prstGeom>
                <a:noFill/>
                <a:ln w="12700" algn="ctr">
                  <a:solidFill>
                    <a:srgbClr val="8FB5C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121" name="Group 65"/>
              <p:cNvGrpSpPr>
                <a:grpSpLocks/>
              </p:cNvGrpSpPr>
              <p:nvPr/>
            </p:nvGrpSpPr>
            <p:grpSpPr bwMode="auto">
              <a:xfrm>
                <a:off x="2177" y="2644"/>
                <a:ext cx="1206" cy="369"/>
                <a:chOff x="2177" y="2644"/>
                <a:chExt cx="1206" cy="369"/>
              </a:xfrm>
            </p:grpSpPr>
            <p:sp>
              <p:nvSpPr>
                <p:cNvPr id="128" name="AutoShape 66"/>
                <p:cNvSpPr>
                  <a:spLocks noChangeArrowheads="1"/>
                </p:cNvSpPr>
                <p:nvPr/>
              </p:nvSpPr>
              <p:spPr bwMode="auto">
                <a:xfrm>
                  <a:off x="2177" y="2678"/>
                  <a:ext cx="1168" cy="335"/>
                </a:xfrm>
                <a:prstGeom prst="roundRect">
                  <a:avLst>
                    <a:gd name="adj" fmla="val 15000"/>
                  </a:avLst>
                </a:prstGeom>
                <a:gradFill rotWithShape="0">
                  <a:gsLst>
                    <a:gs pos="0">
                      <a:srgbClr val="F0F0F0"/>
                    </a:gs>
                    <a:gs pos="100000">
                      <a:srgbClr val="FFFFFF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29" name="AutoShape 67"/>
                <p:cNvSpPr>
                  <a:spLocks noChangeArrowheads="1"/>
                </p:cNvSpPr>
                <p:nvPr/>
              </p:nvSpPr>
              <p:spPr bwMode="auto">
                <a:xfrm flipH="1">
                  <a:off x="2216" y="2644"/>
                  <a:ext cx="1167" cy="334"/>
                </a:xfrm>
                <a:prstGeom prst="roundRect">
                  <a:avLst>
                    <a:gd name="adj" fmla="val 15000"/>
                  </a:avLst>
                </a:prstGeom>
                <a:noFill/>
                <a:ln w="12700" algn="ctr">
                  <a:solidFill>
                    <a:srgbClr val="8FB5C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122" name="Group 68"/>
              <p:cNvGrpSpPr>
                <a:grpSpLocks/>
              </p:cNvGrpSpPr>
              <p:nvPr/>
            </p:nvGrpSpPr>
            <p:grpSpPr bwMode="auto">
              <a:xfrm>
                <a:off x="937" y="3043"/>
                <a:ext cx="1207" cy="369"/>
                <a:chOff x="937" y="3043"/>
                <a:chExt cx="1207" cy="369"/>
              </a:xfrm>
            </p:grpSpPr>
            <p:sp>
              <p:nvSpPr>
                <p:cNvPr id="126" name="AutoShape 69"/>
                <p:cNvSpPr>
                  <a:spLocks noChangeArrowheads="1"/>
                </p:cNvSpPr>
                <p:nvPr/>
              </p:nvSpPr>
              <p:spPr bwMode="auto">
                <a:xfrm>
                  <a:off x="976" y="3043"/>
                  <a:ext cx="1168" cy="335"/>
                </a:xfrm>
                <a:prstGeom prst="roundRect">
                  <a:avLst>
                    <a:gd name="adj" fmla="val 15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0F0F0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27" name="AutoShape 70"/>
                <p:cNvSpPr>
                  <a:spLocks noChangeArrowheads="1"/>
                </p:cNvSpPr>
                <p:nvPr/>
              </p:nvSpPr>
              <p:spPr bwMode="auto">
                <a:xfrm flipH="1">
                  <a:off x="937" y="3078"/>
                  <a:ext cx="1167" cy="334"/>
                </a:xfrm>
                <a:prstGeom prst="roundRect">
                  <a:avLst>
                    <a:gd name="adj" fmla="val 15000"/>
                  </a:avLst>
                </a:prstGeom>
                <a:noFill/>
                <a:ln w="12700" algn="ctr">
                  <a:solidFill>
                    <a:srgbClr val="8FB5C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123" name="Group 71"/>
              <p:cNvGrpSpPr>
                <a:grpSpLocks/>
              </p:cNvGrpSpPr>
              <p:nvPr/>
            </p:nvGrpSpPr>
            <p:grpSpPr bwMode="auto">
              <a:xfrm>
                <a:off x="2177" y="3043"/>
                <a:ext cx="1206" cy="369"/>
                <a:chOff x="2177" y="3043"/>
                <a:chExt cx="1206" cy="369"/>
              </a:xfrm>
            </p:grpSpPr>
            <p:sp>
              <p:nvSpPr>
                <p:cNvPr id="124" name="AutoShape 72"/>
                <p:cNvSpPr>
                  <a:spLocks noChangeArrowheads="1"/>
                </p:cNvSpPr>
                <p:nvPr/>
              </p:nvSpPr>
              <p:spPr bwMode="auto">
                <a:xfrm>
                  <a:off x="2177" y="3043"/>
                  <a:ext cx="1168" cy="335"/>
                </a:xfrm>
                <a:prstGeom prst="roundRect">
                  <a:avLst>
                    <a:gd name="adj" fmla="val 15000"/>
                  </a:avLst>
                </a:prstGeom>
                <a:gradFill rotWithShape="0">
                  <a:gsLst>
                    <a:gs pos="0">
                      <a:srgbClr val="F0F0F0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25" name="AutoShape 73"/>
                <p:cNvSpPr>
                  <a:spLocks noChangeArrowheads="1"/>
                </p:cNvSpPr>
                <p:nvPr/>
              </p:nvSpPr>
              <p:spPr bwMode="auto">
                <a:xfrm flipH="1">
                  <a:off x="2216" y="3078"/>
                  <a:ext cx="1167" cy="334"/>
                </a:xfrm>
                <a:prstGeom prst="roundRect">
                  <a:avLst>
                    <a:gd name="adj" fmla="val 15000"/>
                  </a:avLst>
                </a:prstGeom>
                <a:noFill/>
                <a:ln w="12700" algn="ctr">
                  <a:solidFill>
                    <a:srgbClr val="8FB5C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fontAlgn="ctr" latinLnBrk="0" hangingPunct="1"/>
                  <a:endParaRPr lang="ko-KR" altLang="en-US" sz="11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115" name="Text Box 74"/>
            <p:cNvSpPr txBox="1">
              <a:spLocks noChangeArrowheads="1"/>
            </p:cNvSpPr>
            <p:nvPr/>
          </p:nvSpPr>
          <p:spPr bwMode="auto">
            <a:xfrm>
              <a:off x="4516" y="1996"/>
              <a:ext cx="597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ko-KR" altLang="ko-KR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진척실적 및 계획</a:t>
              </a:r>
            </a:p>
          </p:txBody>
        </p:sp>
        <p:sp>
          <p:nvSpPr>
            <p:cNvPr id="116" name="Text Box 75"/>
            <p:cNvSpPr txBox="1">
              <a:spLocks noChangeArrowheads="1"/>
            </p:cNvSpPr>
            <p:nvPr/>
          </p:nvSpPr>
          <p:spPr bwMode="auto">
            <a:xfrm>
              <a:off x="5307" y="2002"/>
              <a:ext cx="623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위험 및 </a:t>
              </a:r>
              <a:r>
                <a:rPr lang="ko-KR" altLang="en-US" sz="11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이슈 사항</a:t>
              </a:r>
              <a:endPara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7" name="Text Box 77"/>
            <p:cNvSpPr txBox="1">
              <a:spLocks noChangeArrowheads="1"/>
            </p:cNvSpPr>
            <p:nvPr/>
          </p:nvSpPr>
          <p:spPr bwMode="auto">
            <a:xfrm>
              <a:off x="5271" y="2436"/>
              <a:ext cx="675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</a:t>
              </a:r>
              <a:r>
                <a:rPr lang="ko-KR" altLang="en-US" sz="11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변동 사항</a:t>
              </a:r>
              <a:endParaRPr lang="ko-KR" altLang="en-US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18" name="Picture 78" descr="아이콘-1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2132"/>
              <a:ext cx="36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 Box 76"/>
            <p:cNvSpPr txBox="1">
              <a:spLocks noChangeArrowheads="1"/>
            </p:cNvSpPr>
            <p:nvPr/>
          </p:nvSpPr>
          <p:spPr bwMode="auto">
            <a:xfrm>
              <a:off x="4516" y="2436"/>
              <a:ext cx="597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ko-KR" altLang="en-US" sz="110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수행 결과 </a:t>
              </a:r>
              <a:r>
                <a:rPr lang="ko-KR" altLang="en-US" sz="11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산출물</a:t>
              </a:r>
            </a:p>
          </p:txBody>
        </p:sp>
      </p:grpSp>
      <p:sp>
        <p:nvSpPr>
          <p:cNvPr id="132" name="AutoShape 303"/>
          <p:cNvSpPr>
            <a:spLocks noChangeArrowheads="1"/>
          </p:cNvSpPr>
          <p:nvPr/>
        </p:nvSpPr>
        <p:spPr bwMode="auto">
          <a:xfrm>
            <a:off x="7178675" y="5768553"/>
            <a:ext cx="612775" cy="61277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7178675" y="4653136"/>
            <a:ext cx="612775" cy="612775"/>
            <a:chOff x="7178675" y="4798595"/>
            <a:chExt cx="612775" cy="6127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4" name="AutoShape 302"/>
            <p:cNvSpPr>
              <a:spLocks noChangeArrowheads="1"/>
            </p:cNvSpPr>
            <p:nvPr/>
          </p:nvSpPr>
          <p:spPr bwMode="auto">
            <a:xfrm>
              <a:off x="7178675" y="4798595"/>
              <a:ext cx="612775" cy="6127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5" name="Text Box 74"/>
            <p:cNvSpPr txBox="1">
              <a:spLocks noChangeArrowheads="1"/>
            </p:cNvSpPr>
            <p:nvPr/>
          </p:nvSpPr>
          <p:spPr bwMode="auto">
            <a:xfrm>
              <a:off x="7358063" y="5015919"/>
              <a:ext cx="246862" cy="1781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1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방법</a:t>
              </a:r>
              <a:endParaRPr lang="ko-KR" altLang="en-US" sz="11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36" name="Text Box 74"/>
          <p:cNvSpPr txBox="1">
            <a:spLocks noChangeArrowheads="1"/>
          </p:cNvSpPr>
          <p:nvPr/>
        </p:nvSpPr>
        <p:spPr bwMode="auto">
          <a:xfrm>
            <a:off x="7367588" y="5984577"/>
            <a:ext cx="250068" cy="18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937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8937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8937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8937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893763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8937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8937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8937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8937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도구</a:t>
            </a:r>
          </a:p>
        </p:txBody>
      </p:sp>
      <p:sp>
        <p:nvSpPr>
          <p:cNvPr id="137" name="Rectangle 6"/>
          <p:cNvSpPr>
            <a:spLocks noChangeArrowheads="1"/>
          </p:cNvSpPr>
          <p:nvPr/>
        </p:nvSpPr>
        <p:spPr bwMode="auto">
          <a:xfrm>
            <a:off x="7954963" y="4512312"/>
            <a:ext cx="1574800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성과보고 </a:t>
            </a:r>
            <a:endParaRPr lang="en-US" altLang="ko-KR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marL="0" indent="0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</a:pP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  - </a:t>
            </a: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주</a:t>
            </a:r>
            <a:r>
              <a:rPr lang="ko-KR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/월간 </a:t>
            </a: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보고 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</a:p>
          <a:p>
            <a:pPr marL="0" indent="0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</a:pPr>
            <a:r>
              <a: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 - </a:t>
            </a: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착수</a:t>
            </a:r>
            <a:r>
              <a:rPr lang="ko-KR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/중간/</a:t>
            </a: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종료보고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  <a:endParaRPr lang="ko-KR" altLang="ko-KR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수시보고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</a:p>
          <a:p>
            <a:pPr marL="0" indent="0"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</a:pPr>
            <a:r>
              <a:rPr lang="en-US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 -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비정기 보고</a:t>
            </a:r>
            <a:endParaRPr lang="en-US" altLang="ko-KR" sz="11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구두 또는 문서 보고</a:t>
            </a:r>
            <a:endParaRPr lang="en-US" altLang="ko-KR" sz="11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</p:txBody>
      </p:sp>
      <p:sp>
        <p:nvSpPr>
          <p:cNvPr id="138" name="Rectangle 6"/>
          <p:cNvSpPr>
            <a:spLocks noChangeArrowheads="1"/>
          </p:cNvSpPr>
          <p:nvPr/>
        </p:nvSpPr>
        <p:spPr bwMode="auto">
          <a:xfrm>
            <a:off x="7954963" y="5900253"/>
            <a:ext cx="15748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>
            <a:spAutoFit/>
          </a:bodyPr>
          <a:lstStyle>
            <a:lvl1pPr marL="98425" indent="-9842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성과</a:t>
            </a:r>
            <a:r>
              <a:rPr lang="en-US" altLang="ko-KR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 </a:t>
            </a:r>
            <a:r>
              <a:rPr lang="ko-KR" altLang="en-US" sz="11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측정 도구</a:t>
            </a:r>
            <a:endParaRPr lang="ko-KR" altLang="ko-KR" sz="11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한컴바탕" pitchFamily="18" charset="2"/>
            </a:endParaRPr>
          </a:p>
          <a:p>
            <a:pPr algn="l" eaLnBrk="1" latinLnBrk="0" hangingPunct="1">
              <a:spcBef>
                <a:spcPct val="10000"/>
              </a:spcBef>
              <a:spcAft>
                <a:spcPct val="10000"/>
              </a:spcAft>
              <a:buClr>
                <a:srgbClr val="747474"/>
              </a:buClr>
              <a:buFont typeface="Wingdings" panose="05000000000000000000" pitchFamily="2" charset="2"/>
              <a:buChar char="§"/>
            </a:pPr>
            <a:r>
              <a:rPr lang="ko-KR" altLang="ko-KR" sz="11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2"/>
              </a:rPr>
              <a:t>프로젝트 관리 도구</a:t>
            </a:r>
          </a:p>
        </p:txBody>
      </p:sp>
    </p:spTree>
    <p:extLst>
      <p:ext uri="{BB962C8B-B14F-4D97-AF65-F5344CB8AC3E}">
        <p14:creationId xmlns:p14="http://schemas.microsoft.com/office/powerpoint/2010/main" val="3371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투입인력 총괄표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5" y="1355087"/>
            <a:ext cx="9427193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196.4M/M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전문인력이 투입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고객요구사항의 충실한 반영과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수준의 기술력을 집중하여 최적의 시스템을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투입인력 총괄표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41565"/>
              </p:ext>
            </p:extLst>
          </p:nvPr>
        </p:nvGraphicFramePr>
        <p:xfrm>
          <a:off x="242333" y="2086353"/>
          <a:ext cx="9421335" cy="4402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794234526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2580659411"/>
                    </a:ext>
                  </a:extLst>
                </a:gridCol>
                <a:gridCol w="631067">
                  <a:extLst>
                    <a:ext uri="{9D8B030D-6E8A-4147-A177-3AD203B41FA5}">
                      <a16:colId xmlns:a16="http://schemas.microsoft.com/office/drawing/2014/main" val="47475408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1140236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39968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80959702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647046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762319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8820222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1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성명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생년월일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소속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직위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분야경력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담당업무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보유기술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자격증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기술등급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투입예정일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투입예정</a:t>
                      </a:r>
                      <a:endParaRPr lang="en-US" altLang="ko-KR" sz="1000" b="0" kern="1200" spc="-81" dirty="0" smtClean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기간</a:t>
                      </a:r>
                      <a:r>
                        <a:rPr lang="en-US" altLang="ko-KR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(M/M)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상주여부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프리랜서여부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67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사업총괄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서혁준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80.12.24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총괄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정보처리기사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67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PMO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선임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사업관리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321292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심아란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85.08.02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품질보증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(QA)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CIP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1.50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조성훈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70.06.22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팀장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Advisory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5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기술지원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이상훈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72.10.02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r>
                        <a:rPr lang="en-US" altLang="ko-KR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7</a:t>
                      </a:r>
                      <a:r>
                        <a:rPr lang="ko-KR" altLang="en-US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기술지원 총괄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(TA)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00" spc="-100" baseline="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CCIE, </a:t>
                      </a:r>
                      <a:r>
                        <a:rPr lang="ko-KR" altLang="en-US" sz="900" b="0" i="0" u="none" strike="noStrike" kern="100" spc="-100" baseline="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특급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2019.09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비상주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서정민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78.09.11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AA(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솔루션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2019.10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성능테스트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2020.02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하승수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70.01.05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24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r>
                        <a:rPr lang="en-US" altLang="ko-KR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4</a:t>
                      </a:r>
                      <a:r>
                        <a:rPr lang="ko-KR" altLang="en-US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DA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kern="100" spc="-100" baseline="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OCP, </a:t>
                      </a:r>
                      <a:r>
                        <a:rPr lang="ko-KR" altLang="en-US" sz="900" b="0" i="0" u="none" strike="noStrike" kern="100" spc="-100" baseline="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특급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2020.01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0.50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00" spc="-100" dirty="0" smtClean="0"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비상주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en-US" sz="900" b="0" i="0" u="none" strike="noStrike" kern="100" spc="-100" dirty="0"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marL="72000" marR="72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377818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계정계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/Watchlist</a:t>
                      </a:r>
                      <a:r>
                        <a:rPr lang="en-US" altLang="ko-KR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계정계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/Watchlist</a:t>
                      </a:r>
                      <a:r>
                        <a:rPr lang="en-US" altLang="ko-KR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spc="-81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2019.10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0552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부산은행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구축지원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24.00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15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이창주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71.07.14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대표이사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박병진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73.08.07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PwC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상무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en-US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0.40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106561"/>
                  </a:ext>
                </a:extLst>
              </a:tr>
              <a:tr h="2501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김성현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75.07.24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이사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고객확인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이호윤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81.11.03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Manager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고객프로파일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56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남윤호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90.02.09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Consultant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고객위험평가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01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조성아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93.01.20</a:t>
                      </a: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PwC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Associate</a:t>
                      </a: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</a:p>
                  </a:txBody>
                  <a:tcPr marL="72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요주의 리스트 필터링</a:t>
                      </a: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3.50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03332"/>
                  </a:ext>
                </a:extLst>
              </a:tr>
            </a:tbl>
          </a:graphicData>
        </a:graphic>
      </p:graphicFrame>
      <p:sp>
        <p:nvSpPr>
          <p:cNvPr id="16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7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2.7.2 </a:t>
            </a:r>
            <a:r>
              <a:rPr lang="ko-KR" altLang="en-US" dirty="0" smtClean="0"/>
              <a:t>단계별 보고 계획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사업의 진척상황 및 일정관리 현황 정보를 고객과 적절하게 공유할 수 있도록 주간보고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월간보고를 수행하며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안건에 따라 필요 시 수시로 보고하여 안정적인 의사소통을 진행합니다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단계별 보고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Rectangle 158"/>
          <p:cNvSpPr>
            <a:spLocks noChangeArrowheads="1"/>
          </p:cNvSpPr>
          <p:nvPr/>
        </p:nvSpPr>
        <p:spPr bwMode="auto">
          <a:xfrm>
            <a:off x="341315" y="2115552"/>
            <a:ext cx="2982584" cy="4365644"/>
          </a:xfrm>
          <a:prstGeom prst="rect">
            <a:avLst/>
          </a:prstGeom>
          <a:noFill/>
          <a:ln w="19050" algn="ctr">
            <a:solidFill>
              <a:srgbClr val="CDCDCD"/>
            </a:solidFill>
            <a:miter lim="800000"/>
            <a:headEnd/>
            <a:tailEnd/>
          </a:ln>
        </p:spPr>
        <p:txBody>
          <a:bodyPr anchor="ctr"/>
          <a:lstStyle/>
          <a:p>
            <a:pPr algn="l" eaLnBrk="0" latinLnBrk="0" hangingPunct="0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5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62966"/>
              </p:ext>
            </p:extLst>
          </p:nvPr>
        </p:nvGraphicFramePr>
        <p:xfrm>
          <a:off x="3446160" y="2115557"/>
          <a:ext cx="6084975" cy="4365639"/>
        </p:xfrm>
        <a:graphic>
          <a:graphicData uri="http://schemas.openxmlformats.org/drawingml/2006/table">
            <a:tbl>
              <a:tblPr/>
              <a:tblGrid>
                <a:gridCol w="67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11">
                <a:tc>
                  <a:txBody>
                    <a:bodyPr/>
                    <a:lstStyle/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90014" marR="90014" marT="36000" marB="36000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종 류</a:t>
                      </a:r>
                    </a:p>
                  </a:txBody>
                  <a:tcPr marL="90014" marR="90014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내 용</a:t>
                      </a:r>
                    </a:p>
                  </a:txBody>
                  <a:tcPr marL="90014" marR="90014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663" rtl="0" eaLnBrk="1" fontAlgn="base" latinLnBrk="0" hangingPunct="1">
                        <a:lnSpc>
                          <a:spcPct val="11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시 기</a:t>
                      </a:r>
                    </a:p>
                  </a:txBody>
                  <a:tcPr marL="90014" marR="90014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56">
                <a:tc rowSpan="5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정기</a:t>
                      </a: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착수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사업개요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목표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수립 및 사업범위 및 추진전략 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수행조직 및 인력투입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수행 일정 계획수립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분야별 수행방안 및 보고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산출물 관리 계획수립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착수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시점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중간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설계단계 완료 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수행조직 및 인력투입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수행 일정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분야별 수행방안 및 보고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산출물 관리 계획 대비 실적 비교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설계 단계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완료 후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완료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전체 구축단계의 사업 및 수행결과보고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사업범위 등 완료보고서 내용 요약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및 향후 시스템 발전 방향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전개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사업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종료시점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주간 업무계획 대비 실적분석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계획대비 실적차이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업무 추진상 문제점 및 대응방안 보고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차주 공정 계획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수행 작업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완료예정일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 /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주요 의사결정 및 협조사항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단위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1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월간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월간 업무계획 대비 실적분석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계획대비 실적차이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),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주요 문제점 및 대응방안 보고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차월 공정 계획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주요 의사결정 및 협조사항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단위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7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비정기</a:t>
                      </a:r>
                      <a:b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</a:b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cap="flat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수시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보고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문제 발생시 주요 이슈사항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문제점 및 해결방안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필요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</a:t>
                      </a:r>
                    </a:p>
                  </a:txBody>
                  <a:tcPr marL="90014" marR="90014" marT="28800" marB="28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 Box 79"/>
          <p:cNvSpPr txBox="1">
            <a:spLocks noChangeArrowheads="1"/>
          </p:cNvSpPr>
          <p:nvPr/>
        </p:nvSpPr>
        <p:spPr bwMode="auto">
          <a:xfrm>
            <a:off x="452500" y="4919083"/>
            <a:ext cx="34144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중요한</a:t>
            </a:r>
            <a:endParaRPr lang="en-US" altLang="ko-KR" sz="10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사항</a:t>
            </a:r>
          </a:p>
        </p:txBody>
      </p:sp>
      <p:sp>
        <p:nvSpPr>
          <p:cNvPr id="17" name="Text Box 80"/>
          <p:cNvSpPr txBox="1">
            <a:spLocks noChangeArrowheads="1"/>
          </p:cNvSpPr>
          <p:nvPr/>
        </p:nvSpPr>
        <p:spPr bwMode="auto">
          <a:xfrm>
            <a:off x="2039279" y="4515952"/>
            <a:ext cx="597920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경미한 사항</a:t>
            </a:r>
          </a:p>
        </p:txBody>
      </p:sp>
      <p:sp>
        <p:nvSpPr>
          <p:cNvPr id="18" name="Text Box 81"/>
          <p:cNvSpPr txBox="1">
            <a:spLocks noChangeArrowheads="1"/>
          </p:cNvSpPr>
          <p:nvPr/>
        </p:nvSpPr>
        <p:spPr bwMode="auto">
          <a:xfrm>
            <a:off x="2036932" y="2942645"/>
            <a:ext cx="59792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검토결과 및</a:t>
            </a:r>
          </a:p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 통보</a:t>
            </a: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1321384" y="2942645"/>
            <a:ext cx="45525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정기 및</a:t>
            </a:r>
          </a:p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수시보고</a:t>
            </a:r>
          </a:p>
        </p:txBody>
      </p:sp>
      <p:sp>
        <p:nvSpPr>
          <p:cNvPr id="20" name="Line 85"/>
          <p:cNvSpPr>
            <a:spLocks noChangeShapeType="1"/>
          </p:cNvSpPr>
          <p:nvPr/>
        </p:nvSpPr>
        <p:spPr bwMode="auto">
          <a:xfrm flipV="1">
            <a:off x="1881424" y="3658353"/>
            <a:ext cx="0" cy="339974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algn="l" eaLnBrk="0" latinLnBrk="0" hangingPunct="0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 Box 86"/>
          <p:cNvSpPr txBox="1">
            <a:spLocks noChangeArrowheads="1"/>
          </p:cNvSpPr>
          <p:nvPr/>
        </p:nvSpPr>
        <p:spPr bwMode="auto">
          <a:xfrm>
            <a:off x="1292804" y="3680829"/>
            <a:ext cx="45525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정기 및</a:t>
            </a:r>
          </a:p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수시보고</a:t>
            </a:r>
          </a:p>
        </p:txBody>
      </p:sp>
      <p:sp>
        <p:nvSpPr>
          <p:cNvPr id="22" name="Text Box 88"/>
          <p:cNvSpPr txBox="1">
            <a:spLocks noChangeArrowheads="1"/>
          </p:cNvSpPr>
          <p:nvPr/>
        </p:nvSpPr>
        <p:spPr bwMode="auto">
          <a:xfrm>
            <a:off x="2005952" y="3742740"/>
            <a:ext cx="682879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검토결과통보</a:t>
            </a:r>
          </a:p>
        </p:txBody>
      </p:sp>
      <p:cxnSp>
        <p:nvCxnSpPr>
          <p:cNvPr id="23" name="AutoShape 87"/>
          <p:cNvCxnSpPr>
            <a:cxnSpLocks noChangeShapeType="1"/>
          </p:cNvCxnSpPr>
          <p:nvPr/>
        </p:nvCxnSpPr>
        <p:spPr bwMode="auto">
          <a:xfrm rot="16200000" flipH="1">
            <a:off x="1683784" y="4651584"/>
            <a:ext cx="396875" cy="1588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808080"/>
            </a:solidFill>
            <a:miter lim="800000"/>
            <a:headEnd/>
            <a:tailEnd type="triangle" w="sm" len="sm"/>
          </a:ln>
        </p:spPr>
      </p:cxnSp>
      <p:pic>
        <p:nvPicPr>
          <p:cNvPr id="24" name="Picture 418" descr="아이콘A_사람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614" y="3279190"/>
            <a:ext cx="339779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99"/>
          <p:cNvSpPr txBox="1">
            <a:spLocks noChangeArrowheads="1"/>
          </p:cNvSpPr>
          <p:nvPr/>
        </p:nvSpPr>
        <p:spPr bwMode="auto">
          <a:xfrm>
            <a:off x="2069652" y="2580690"/>
            <a:ext cx="327013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latinLnBrk="0" hangingPunct="0"/>
            <a:r>
              <a:rPr lang="ko-KR" altLang="en-US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</a:t>
            </a:r>
          </a:p>
        </p:txBody>
      </p:sp>
      <p:sp>
        <p:nvSpPr>
          <p:cNvPr id="26" name="Text Box 100"/>
          <p:cNvSpPr txBox="1">
            <a:spLocks noChangeArrowheads="1"/>
          </p:cNvSpPr>
          <p:nvPr/>
        </p:nvSpPr>
        <p:spPr bwMode="auto">
          <a:xfrm>
            <a:off x="2126718" y="3377615"/>
            <a:ext cx="189154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latinLnBrk="0" hangingPunct="0"/>
            <a:r>
              <a:rPr lang="en-US" altLang="ko-KR" sz="1000" b="1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  <a:endParaRPr lang="ko-KR" altLang="ko-KR" sz="1000" b="1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Line 138"/>
          <p:cNvSpPr>
            <a:spLocks noChangeShapeType="1"/>
          </p:cNvSpPr>
          <p:nvPr/>
        </p:nvSpPr>
        <p:spPr bwMode="auto">
          <a:xfrm flipV="1">
            <a:off x="1881424" y="2897954"/>
            <a:ext cx="0" cy="343136"/>
          </a:xfrm>
          <a:prstGeom prst="line">
            <a:avLst/>
          </a:prstGeom>
          <a:noFill/>
          <a:ln w="6350">
            <a:solidFill>
              <a:srgbClr val="80808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algn="l" eaLnBrk="0" latinLnBrk="0" hangingPunct="0"/>
            <a:endParaRPr lang="ko-KR" altLang="en-US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Rectangle 128" descr="서브박스1"/>
          <p:cNvSpPr>
            <a:spLocks noChangeArrowheads="1"/>
          </p:cNvSpPr>
          <p:nvPr/>
        </p:nvSpPr>
        <p:spPr bwMode="auto">
          <a:xfrm rot="10800000" flipV="1">
            <a:off x="964496" y="4887328"/>
            <a:ext cx="1919596" cy="214312"/>
          </a:xfrm>
          <a:prstGeom prst="rect">
            <a:avLst/>
          </a:prstGeom>
          <a:solidFill>
            <a:srgbClr val="79C9F9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6360" rIns="0" bIns="0" anchor="ctr"/>
          <a:lstStyle/>
          <a:p>
            <a:pPr algn="ctr" eaLnBrk="0" latinLnBrk="0" hangingPunct="0"/>
            <a:r>
              <a:rPr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주기적 모니터링</a:t>
            </a:r>
          </a:p>
        </p:txBody>
      </p:sp>
      <p:grpSp>
        <p:nvGrpSpPr>
          <p:cNvPr id="29" name="Group 433"/>
          <p:cNvGrpSpPr>
            <a:grpSpLocks/>
          </p:cNvGrpSpPr>
          <p:nvPr/>
        </p:nvGrpSpPr>
        <p:grpSpPr bwMode="auto">
          <a:xfrm>
            <a:off x="1251883" y="4120565"/>
            <a:ext cx="1341653" cy="336550"/>
            <a:chOff x="349" y="3013"/>
            <a:chExt cx="730" cy="216"/>
          </a:xfrm>
        </p:grpSpPr>
        <p:sp>
          <p:nvSpPr>
            <p:cNvPr id="30" name="Rectangle 430"/>
            <p:cNvSpPr>
              <a:spLocks noChangeArrowheads="1"/>
            </p:cNvSpPr>
            <p:nvPr/>
          </p:nvSpPr>
          <p:spPr bwMode="auto">
            <a:xfrm>
              <a:off x="349" y="3013"/>
              <a:ext cx="730" cy="216"/>
            </a:xfrm>
            <a:prstGeom prst="rect">
              <a:avLst/>
            </a:prstGeom>
            <a:pattFill prst="wdUpDiag">
              <a:fgClr>
                <a:srgbClr val="E6E6E6"/>
              </a:fgClr>
              <a:bgClr>
                <a:srgbClr val="F2F2F2"/>
              </a:bgClr>
            </a:pattFill>
            <a:ln w="9525" algn="ctr">
              <a:noFill/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eaLnBrk="0" latinLnBrk="0" hangingPunct="0"/>
              <a:endParaRPr lang="ko-KR" altLang="ko-KR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Rectangle 429" descr="서브박스1"/>
            <p:cNvSpPr>
              <a:spLocks noChangeArrowheads="1"/>
            </p:cNvSpPr>
            <p:nvPr/>
          </p:nvSpPr>
          <p:spPr bwMode="auto">
            <a:xfrm>
              <a:off x="396" y="3055"/>
              <a:ext cx="636" cy="131"/>
            </a:xfrm>
            <a:prstGeom prst="rect">
              <a:avLst/>
            </a:prstGeom>
            <a:solidFill>
              <a:srgbClr val="D3EDFD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6360" rIns="0" bIns="0" anchor="ctr"/>
            <a:lstStyle/>
            <a:p>
              <a:pPr algn="ctr" eaLnBrk="0" latinLnBrk="0" hangingPunct="0"/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사업관리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팀원</a:t>
              </a:r>
            </a:p>
          </p:txBody>
        </p:sp>
      </p:grpSp>
      <p:sp>
        <p:nvSpPr>
          <p:cNvPr id="32" name="AutoShape 105"/>
          <p:cNvSpPr>
            <a:spLocks noChangeArrowheads="1"/>
          </p:cNvSpPr>
          <p:nvPr/>
        </p:nvSpPr>
        <p:spPr bwMode="auto">
          <a:xfrm>
            <a:off x="947031" y="5641290"/>
            <a:ext cx="1925947" cy="216000"/>
          </a:xfrm>
          <a:prstGeom prst="roundRect">
            <a:avLst>
              <a:gd name="adj" fmla="val 0"/>
            </a:avLst>
          </a:prstGeom>
          <a:solidFill>
            <a:srgbClr val="038CDC"/>
          </a:solidFill>
          <a:ln w="12700" algn="ctr">
            <a:solidFill>
              <a:srgbClr val="FFFFFF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 eaLnBrk="0" latinLnBrk="0" hangingPunct="0"/>
            <a:endParaRPr lang="ko-KR" altLang="ko-KR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Rectangle 108"/>
          <p:cNvSpPr>
            <a:spLocks noChangeArrowheads="1"/>
          </p:cNvSpPr>
          <p:nvPr/>
        </p:nvSpPr>
        <p:spPr bwMode="auto">
          <a:xfrm>
            <a:off x="1470472" y="5689758"/>
            <a:ext cx="769441" cy="15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latinLnBrk="0" hangingPunct="0"/>
            <a:r>
              <a:rPr lang="ko-KR" altLang="en-US" sz="10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이슈</a:t>
            </a:r>
            <a:r>
              <a:rPr lang="en-US" altLang="ko-KR" sz="10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 관리</a:t>
            </a:r>
            <a:endParaRPr lang="ko-KR" altLang="en-US" sz="10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4" name="AutoShape 87"/>
          <p:cNvCxnSpPr>
            <a:cxnSpLocks noChangeShapeType="1"/>
            <a:endCxn id="32" idx="1"/>
          </p:cNvCxnSpPr>
          <p:nvPr/>
        </p:nvCxnSpPr>
        <p:spPr bwMode="auto">
          <a:xfrm rot="5400000">
            <a:off x="414085" y="4821790"/>
            <a:ext cx="1460450" cy="394556"/>
          </a:xfrm>
          <a:prstGeom prst="bentConnector4">
            <a:avLst>
              <a:gd name="adj1" fmla="val 215"/>
              <a:gd name="adj2" fmla="val 125754"/>
            </a:avLst>
          </a:prstGeom>
          <a:noFill/>
          <a:ln w="6350">
            <a:solidFill>
              <a:srgbClr val="808080"/>
            </a:solidFill>
            <a:miter lim="800000"/>
            <a:headEnd/>
            <a:tailEnd type="triangle" w="sm" len="sm"/>
          </a:ln>
        </p:spPr>
      </p:cxnSp>
      <p:pic>
        <p:nvPicPr>
          <p:cNvPr id="35" name="Picture 36" descr="b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766" y="2372728"/>
            <a:ext cx="585882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1119537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2.7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의사소통관리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60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2.8.1 </a:t>
            </a:r>
            <a:r>
              <a:rPr lang="ko-KR" altLang="en-US" dirty="0" smtClean="0"/>
              <a:t>범위관리 방안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범위관리는 형상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비용 등 타 사업관리 요소에 영향을 미치므로 체계적인 관리를 통하여 영향 요소를 감소시켜 사업을 원활히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요구사항 및 범위관리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5" name="AutoShape 69"/>
          <p:cNvSpPr>
            <a:spLocks noChangeArrowheads="1"/>
          </p:cNvSpPr>
          <p:nvPr/>
        </p:nvSpPr>
        <p:spPr bwMode="auto">
          <a:xfrm>
            <a:off x="419100" y="2240868"/>
            <a:ext cx="2471738" cy="446087"/>
          </a:xfrm>
          <a:prstGeom prst="homePlate">
            <a:avLst>
              <a:gd name="adj" fmla="val 41517"/>
            </a:avLst>
          </a:prstGeom>
          <a:solidFill>
            <a:srgbClr val="ABDDFB"/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marL="0" lvl="1" algn="ctr" defTabSz="863600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14888" algn="l"/>
              </a:tabLst>
              <a:defRPr/>
            </a:pPr>
            <a:r>
              <a:rPr kumimoji="1" lang="ko-KR" altLang="en-US" sz="105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요구사항  도출 및 명세화</a:t>
            </a:r>
          </a:p>
        </p:txBody>
      </p:sp>
      <p:sp>
        <p:nvSpPr>
          <p:cNvPr id="16" name="AutoShape 70"/>
          <p:cNvSpPr>
            <a:spLocks noChangeArrowheads="1"/>
          </p:cNvSpPr>
          <p:nvPr/>
        </p:nvSpPr>
        <p:spPr bwMode="auto">
          <a:xfrm>
            <a:off x="2659063" y="2240868"/>
            <a:ext cx="2466975" cy="446087"/>
          </a:xfrm>
          <a:prstGeom prst="chevron">
            <a:avLst>
              <a:gd name="adj" fmla="val 43230"/>
            </a:avLst>
          </a:prstGeom>
          <a:solidFill>
            <a:srgbClr val="79C9F9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marL="0" lvl="1" indent="-339725" algn="ctr" defTabSz="863600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14888" algn="l"/>
              </a:tabLst>
              <a:defRPr/>
            </a:pPr>
            <a:r>
              <a:rPr kumimoji="1" lang="ko-KR" altLang="en-US" sz="105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관련 문서 검토 및 승인</a:t>
            </a:r>
          </a:p>
        </p:txBody>
      </p:sp>
      <p:sp>
        <p:nvSpPr>
          <p:cNvPr id="17" name="AutoShape 71"/>
          <p:cNvSpPr>
            <a:spLocks noChangeArrowheads="1"/>
          </p:cNvSpPr>
          <p:nvPr/>
        </p:nvSpPr>
        <p:spPr bwMode="auto">
          <a:xfrm>
            <a:off x="4892675" y="2240868"/>
            <a:ext cx="2471738" cy="446087"/>
          </a:xfrm>
          <a:prstGeom prst="chevron">
            <a:avLst>
              <a:gd name="adj" fmla="val 42860"/>
            </a:avLst>
          </a:prstGeom>
          <a:solidFill>
            <a:srgbClr val="22A8F0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marL="0" lvl="1" indent="-339725" algn="ctr" defTabSz="863600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14888" algn="l"/>
              </a:tabLst>
              <a:defRPr/>
            </a:pPr>
            <a:r>
              <a:rPr kumimoji="1" lang="ko-KR" altLang="en-US" sz="105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변경관리 </a:t>
            </a:r>
          </a:p>
        </p:txBody>
      </p:sp>
      <p:sp>
        <p:nvSpPr>
          <p:cNvPr id="18" name="AutoShape 72"/>
          <p:cNvSpPr>
            <a:spLocks noChangeArrowheads="1"/>
          </p:cNvSpPr>
          <p:nvPr/>
        </p:nvSpPr>
        <p:spPr bwMode="auto">
          <a:xfrm>
            <a:off x="7132638" y="2240868"/>
            <a:ext cx="2462212" cy="446087"/>
          </a:xfrm>
          <a:prstGeom prst="chevron">
            <a:avLst>
              <a:gd name="adj" fmla="val 40129"/>
            </a:avLst>
          </a:prstGeom>
          <a:solidFill>
            <a:srgbClr val="038CDC"/>
          </a:solidFill>
          <a:ln w="6350">
            <a:noFill/>
            <a:miter lim="80000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marL="0" lvl="1" indent="-339725" algn="ctr" defTabSz="863600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14888" algn="l"/>
              </a:tabLst>
              <a:defRPr/>
            </a:pPr>
            <a:r>
              <a:rPr kumimoji="1" lang="ko-KR" altLang="en-US" sz="1050" spc="-60" dirty="0">
                <a:ln w="317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추적관리</a:t>
            </a:r>
          </a:p>
        </p:txBody>
      </p:sp>
      <p:sp>
        <p:nvSpPr>
          <p:cNvPr id="19" name="왼쪽 중괄호 18"/>
          <p:cNvSpPr/>
          <p:nvPr/>
        </p:nvSpPr>
        <p:spPr>
          <a:xfrm rot="16200000" flipH="1">
            <a:off x="2600325" y="1691593"/>
            <a:ext cx="236537" cy="2439988"/>
          </a:xfrm>
          <a:prstGeom prst="leftBrace">
            <a:avLst>
              <a:gd name="adj1" fmla="val 57666"/>
              <a:gd name="adj2" fmla="val 48330"/>
            </a:avLst>
          </a:prstGeom>
          <a:solidFill>
            <a:schemeClr val="bg1"/>
          </a:solidFill>
          <a:ln>
            <a:noFill/>
          </a:ln>
          <a:effectLst>
            <a:outerShdw dist="25400" dir="16800000" algn="r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eaLnBrk="0" latinLnBrk="0" hangingPunct="0">
              <a:defRPr/>
            </a:pPr>
            <a:endParaRPr lang="ko-KR" altLang="en-US" sz="1000" dirty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Rectangle 198"/>
          <p:cNvSpPr>
            <a:spLocks noChangeArrowheads="1"/>
          </p:cNvSpPr>
          <p:nvPr/>
        </p:nvSpPr>
        <p:spPr bwMode="gray">
          <a:xfrm>
            <a:off x="1574800" y="3044143"/>
            <a:ext cx="22367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180975" indent="-90488" algn="l" defTabSz="1042988" eaLnBrk="0" latinLnBrk="0" hangingPunct="0">
              <a:lnSpc>
                <a:spcPct val="120000"/>
              </a:lnSpc>
              <a:spcBef>
                <a:spcPts val="300"/>
              </a:spcBef>
              <a:buClr>
                <a:srgbClr val="5F5F5F"/>
              </a:buClr>
              <a:buSzPct val="100000"/>
              <a:buFont typeface="Arial" pitchFamily="34" charset="0"/>
              <a:buChar char="•"/>
            </a:pPr>
            <a:r>
              <a:rPr kumimoji="0"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프로젝트팀이 수행해야 할 프로젝트 범위에 대해 명확하게 정의</a:t>
            </a:r>
          </a:p>
        </p:txBody>
      </p:sp>
      <p:sp>
        <p:nvSpPr>
          <p:cNvPr id="21" name="왼쪽 중괄호 20"/>
          <p:cNvSpPr/>
          <p:nvPr/>
        </p:nvSpPr>
        <p:spPr>
          <a:xfrm rot="16200000" flipH="1">
            <a:off x="6917224" y="533512"/>
            <a:ext cx="261937" cy="4756150"/>
          </a:xfrm>
          <a:prstGeom prst="leftBrace">
            <a:avLst>
              <a:gd name="adj1" fmla="val 57666"/>
              <a:gd name="adj2" fmla="val 35634"/>
            </a:avLst>
          </a:prstGeom>
          <a:solidFill>
            <a:schemeClr val="bg1"/>
          </a:solidFill>
          <a:ln>
            <a:noFill/>
          </a:ln>
          <a:effectLst>
            <a:outerShdw dist="25400" dir="16800000" algn="r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eaLnBrk="0" latinLnBrk="0" hangingPunct="0">
              <a:defRPr/>
            </a:pPr>
            <a:endParaRPr lang="ko-KR" altLang="en-US" sz="1000" dirty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AutoShape 234"/>
          <p:cNvSpPr>
            <a:spLocks noChangeArrowheads="1"/>
          </p:cNvSpPr>
          <p:nvPr/>
        </p:nvSpPr>
        <p:spPr bwMode="auto">
          <a:xfrm>
            <a:off x="4670118" y="3044143"/>
            <a:ext cx="4756150" cy="1738312"/>
          </a:xfrm>
          <a:prstGeom prst="roundRect">
            <a:avLst>
              <a:gd name="adj" fmla="val 0"/>
            </a:avLst>
          </a:prstGeom>
          <a:solidFill>
            <a:srgbClr val="E2E7EA"/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0" latinLnBrk="0" hangingPunct="0">
              <a:defRPr/>
            </a:pPr>
            <a:endParaRPr lang="ko-KR" altLang="ko-KR" sz="1000" spc="-80" dirty="0">
              <a:solidFill>
                <a:srgbClr val="F1F1F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AutoShape 214"/>
          <p:cNvSpPr>
            <a:spLocks noChangeArrowheads="1"/>
          </p:cNvSpPr>
          <p:nvPr/>
        </p:nvSpPr>
        <p:spPr bwMode="auto">
          <a:xfrm>
            <a:off x="4828868" y="3609293"/>
            <a:ext cx="566738" cy="661987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algn="ctr" eaLnBrk="0" latinLnBrk="0" hangingPunct="0"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변경사항 발생</a:t>
            </a:r>
          </a:p>
        </p:txBody>
      </p:sp>
      <p:sp>
        <p:nvSpPr>
          <p:cNvPr id="24" name="AutoShape 214"/>
          <p:cNvSpPr>
            <a:spLocks noChangeArrowheads="1"/>
          </p:cNvSpPr>
          <p:nvPr/>
        </p:nvSpPr>
        <p:spPr bwMode="auto">
          <a:xfrm>
            <a:off x="5738506" y="3609293"/>
            <a:ext cx="566737" cy="661987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변경사항 검토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en-US" altLang="ko-KR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결정</a:t>
            </a:r>
          </a:p>
        </p:txBody>
      </p:sp>
      <p:sp>
        <p:nvSpPr>
          <p:cNvPr id="25" name="AutoShape 214"/>
          <p:cNvSpPr>
            <a:spLocks noChangeArrowheads="1"/>
          </p:cNvSpPr>
          <p:nvPr/>
        </p:nvSpPr>
        <p:spPr bwMode="auto">
          <a:xfrm>
            <a:off x="6648143" y="3609293"/>
            <a:ext cx="566738" cy="661987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변경요청</a:t>
            </a:r>
          </a:p>
        </p:txBody>
      </p:sp>
      <p:sp>
        <p:nvSpPr>
          <p:cNvPr id="26" name="AutoShape 214"/>
          <p:cNvSpPr>
            <a:spLocks noChangeArrowheads="1"/>
          </p:cNvSpPr>
          <p:nvPr/>
        </p:nvSpPr>
        <p:spPr bwMode="auto">
          <a:xfrm>
            <a:off x="7318068" y="3174318"/>
            <a:ext cx="2016125" cy="415925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고객사와 해결방안 협의</a:t>
            </a:r>
          </a:p>
        </p:txBody>
      </p:sp>
      <p:sp>
        <p:nvSpPr>
          <p:cNvPr id="27" name="AutoShape 214"/>
          <p:cNvSpPr>
            <a:spLocks noChangeArrowheads="1"/>
          </p:cNvSpPr>
          <p:nvPr/>
        </p:nvSpPr>
        <p:spPr bwMode="auto">
          <a:xfrm>
            <a:off x="7318068" y="3704543"/>
            <a:ext cx="2016125" cy="417512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변경된 사업수행계획서 또는 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1042988" eaLnBrk="0" latinLnBrk="0" hangingPunct="0">
              <a:lnSpc>
                <a:spcPct val="110000"/>
              </a:lnSpc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산출물 접수</a:t>
            </a:r>
          </a:p>
        </p:txBody>
      </p:sp>
      <p:sp>
        <p:nvSpPr>
          <p:cNvPr id="28" name="AutoShape 214"/>
          <p:cNvSpPr>
            <a:spLocks noChangeArrowheads="1"/>
          </p:cNvSpPr>
          <p:nvPr/>
        </p:nvSpPr>
        <p:spPr bwMode="auto">
          <a:xfrm>
            <a:off x="7318068" y="4236355"/>
            <a:ext cx="2016125" cy="415925"/>
          </a:xfrm>
          <a:prstGeom prst="roundRect">
            <a:avLst>
              <a:gd name="adj" fmla="val 3491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xtLst/>
        </p:spPr>
        <p:txBody>
          <a:bodyPr lIns="36000" tIns="36000" rIns="36000" bIns="36000" anchor="ctr"/>
          <a:lstStyle/>
          <a:p>
            <a:pPr marL="66675" indent="-66675" algn="ctr" defTabSz="1042988" eaLnBrk="0" latinLnBrk="0" hangingPunct="0">
              <a:lnSpc>
                <a:spcPct val="110000"/>
              </a:lnSpc>
              <a:buClr>
                <a:srgbClr val="4D4D4D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000" spc="-8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유지보수 반영 방안검토 </a:t>
            </a:r>
            <a:endParaRPr lang="en-US" altLang="ko-KR" sz="1000" spc="-8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 pitchFamily="2" charset="2"/>
            </a:endParaRPr>
          </a:p>
        </p:txBody>
      </p:sp>
      <p:cxnSp>
        <p:nvCxnSpPr>
          <p:cNvPr id="29" name="AutoShape 113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5395606" y="3941080"/>
            <a:ext cx="342900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13"/>
          <p:cNvCxnSpPr>
            <a:cxnSpLocks noChangeShapeType="1"/>
            <a:stCxn id="24" idx="3"/>
            <a:endCxn id="25" idx="1"/>
          </p:cNvCxnSpPr>
          <p:nvPr/>
        </p:nvCxnSpPr>
        <p:spPr bwMode="auto">
          <a:xfrm>
            <a:off x="6305243" y="3941080"/>
            <a:ext cx="342900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tangle 136" descr="3"/>
          <p:cNvSpPr>
            <a:spLocks noChangeArrowheads="1"/>
          </p:cNvSpPr>
          <p:nvPr/>
        </p:nvSpPr>
        <p:spPr bwMode="auto">
          <a:xfrm>
            <a:off x="397744" y="3680730"/>
            <a:ext cx="1811337" cy="295275"/>
          </a:xfrm>
          <a:prstGeom prst="rect">
            <a:avLst/>
          </a:prstGeom>
          <a:solidFill>
            <a:srgbClr val="7C8E9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marL="0" lvl="1" algn="ctr" defTabSz="986354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34119" algn="l"/>
              </a:tabLst>
              <a:defRPr/>
            </a:pPr>
            <a:r>
              <a:rPr lang="ko-KR" altLang="en-US" sz="1000" spc="-82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고객사  </a:t>
            </a:r>
            <a:r>
              <a:rPr lang="en-US" altLang="ko-KR" sz="1000" spc="-82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000" spc="-82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제안사 </a:t>
            </a:r>
            <a:r>
              <a:rPr lang="en-US" altLang="ko-KR" sz="1000" spc="-82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 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 rot="10800000" flipH="1">
            <a:off x="391312" y="5110119"/>
            <a:ext cx="9153367" cy="1364226"/>
          </a:xfrm>
          <a:prstGeom prst="roundRect">
            <a:avLst>
              <a:gd name="adj" fmla="val 628"/>
            </a:avLst>
          </a:prstGeom>
          <a:noFill/>
          <a:ln w="12700" algn="ctr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/>
                </a:gs>
              </a:gsLst>
              <a:lin ang="16200000" scaled="1"/>
              <a:tileRect/>
            </a:gradFill>
            <a:round/>
            <a:headEnd/>
            <a:tailEnd/>
          </a:ln>
        </p:spPr>
        <p:txBody>
          <a:bodyPr rIns="36000" anchor="ctr"/>
          <a:lstStyle/>
          <a:p>
            <a:pPr marL="92069" indent="-92069" algn="l" defTabSz="1043056" eaLnBrk="0" fontAlgn="auto" latinLnBrk="0" hangingPunct="0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140000"/>
              <a:buFont typeface="Wingdings" pitchFamily="2" charset="2"/>
              <a:buChar char="§"/>
              <a:defRPr/>
            </a:pPr>
            <a:endParaRPr kumimoji="0" lang="ko-KR" altLang="en-US" sz="1000" dirty="0">
              <a:solidFill>
                <a:srgbClr val="000000">
                  <a:lumMod val="75000"/>
                  <a:lumOff val="25000"/>
                </a:srgb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Line 204"/>
          <p:cNvSpPr>
            <a:spLocks noChangeShapeType="1"/>
          </p:cNvSpPr>
          <p:nvPr/>
        </p:nvSpPr>
        <p:spPr bwMode="gray">
          <a:xfrm>
            <a:off x="2701398" y="5699207"/>
            <a:ext cx="0" cy="692150"/>
          </a:xfrm>
          <a:prstGeom prst="line">
            <a:avLst/>
          </a:prstGeom>
          <a:noFill/>
          <a:ln w="28575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6" name="그룹 187"/>
          <p:cNvGrpSpPr>
            <a:grpSpLocks/>
          </p:cNvGrpSpPr>
          <p:nvPr/>
        </p:nvGrpSpPr>
        <p:grpSpPr bwMode="auto">
          <a:xfrm>
            <a:off x="3046415" y="4937740"/>
            <a:ext cx="3843337" cy="342900"/>
            <a:chOff x="-1953650" y="6253378"/>
            <a:chExt cx="1841606" cy="252375"/>
          </a:xfrm>
        </p:grpSpPr>
        <p:sp>
          <p:nvSpPr>
            <p:cNvPr id="37" name="직사각형 12"/>
            <p:cNvSpPr>
              <a:spLocks noChangeArrowheads="1"/>
            </p:cNvSpPr>
            <p:nvPr/>
          </p:nvSpPr>
          <p:spPr bwMode="auto">
            <a:xfrm rot="188755">
              <a:off x="-1506705" y="6292636"/>
              <a:ext cx="1310877" cy="21311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latinLnBrk="0" hangingPunct="0"/>
              <a:endParaRPr lang="ko-KR" altLang="en-US" sz="1000" b="1" dirty="0">
                <a:solidFill>
                  <a:srgbClr val="FFFF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직사각형 12"/>
            <p:cNvSpPr>
              <a:spLocks noChangeArrowheads="1"/>
            </p:cNvSpPr>
            <p:nvPr/>
          </p:nvSpPr>
          <p:spPr bwMode="auto">
            <a:xfrm>
              <a:off x="-1953650" y="6253378"/>
              <a:ext cx="1841606" cy="241158"/>
            </a:xfrm>
            <a:prstGeom prst="rect">
              <a:avLst/>
            </a:prstGeom>
            <a:solidFill>
              <a:srgbClr val="005E9E"/>
            </a:solidFill>
            <a:ln>
              <a:noFill/>
            </a:ln>
            <a:ex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B/>
              </a:sp3d>
            </a:bodyPr>
            <a:lstStyle/>
            <a:p>
              <a:pPr algn="ctr" defTabSz="1042988" eaLnBrk="0" latinLnBrk="0" hangingPunct="0">
                <a:lnSpc>
                  <a:spcPts val="11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000" spc="-80" dirty="0">
                  <a:solidFill>
                    <a:srgbClr val="FFFFF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사업 범위에 영향을 미치는 요소</a:t>
              </a:r>
            </a:p>
          </p:txBody>
        </p:sp>
      </p:grpSp>
      <p:grpSp>
        <p:nvGrpSpPr>
          <p:cNvPr id="39" name="그룹 244"/>
          <p:cNvGrpSpPr>
            <a:grpSpLocks/>
          </p:cNvGrpSpPr>
          <p:nvPr/>
        </p:nvGrpSpPr>
        <p:grpSpPr bwMode="auto">
          <a:xfrm>
            <a:off x="640823" y="5465837"/>
            <a:ext cx="1979612" cy="877509"/>
            <a:chOff x="782703" y="5996330"/>
            <a:chExt cx="3058519" cy="646661"/>
          </a:xfrm>
        </p:grpSpPr>
        <p:sp>
          <p:nvSpPr>
            <p:cNvPr id="40" name="직사각형 90"/>
            <p:cNvSpPr>
              <a:spLocks noChangeArrowheads="1"/>
            </p:cNvSpPr>
            <p:nvPr/>
          </p:nvSpPr>
          <p:spPr bwMode="auto">
            <a:xfrm>
              <a:off x="939676" y="6265123"/>
              <a:ext cx="2901546" cy="3778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 추가요구사항</a:t>
              </a:r>
            </a:p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 사업에 미치는 영향 분석 결과</a:t>
              </a:r>
            </a:p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 요구사항 수용여부</a:t>
              </a:r>
            </a:p>
          </p:txBody>
        </p:sp>
        <p:grpSp>
          <p:nvGrpSpPr>
            <p:cNvPr id="41" name="그룹 12"/>
            <p:cNvGrpSpPr>
              <a:grpSpLocks/>
            </p:cNvGrpSpPr>
            <p:nvPr/>
          </p:nvGrpSpPr>
          <p:grpSpPr bwMode="auto">
            <a:xfrm>
              <a:off x="782703" y="5996330"/>
              <a:ext cx="2995561" cy="164952"/>
              <a:chOff x="614259" y="7506041"/>
              <a:chExt cx="2723237" cy="164952"/>
            </a:xfrm>
          </p:grpSpPr>
          <p:sp>
            <p:nvSpPr>
              <p:cNvPr id="42" name="Rectangle 228"/>
              <p:cNvSpPr>
                <a:spLocks noChangeArrowheads="1"/>
              </p:cNvSpPr>
              <p:nvPr/>
            </p:nvSpPr>
            <p:spPr bwMode="auto">
              <a:xfrm rot="5400000">
                <a:off x="1909688" y="6242819"/>
                <a:ext cx="164585" cy="269103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pPr eaLnBrk="0" latinLnBrk="0" hangingPunct="0"/>
                <a:endParaRPr lang="ko-KR" altLang="en-US" sz="1000" u="sng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 bwMode="auto">
              <a:xfrm>
                <a:off x="1456217" y="7525777"/>
                <a:ext cx="896549" cy="127817"/>
              </a:xfrm>
              <a:prstGeom prst="roundRect">
                <a:avLst>
                  <a:gd name="adj" fmla="val 0"/>
                </a:avLst>
              </a:prstGeom>
              <a:noFill/>
              <a:ln w="9525" algn="ctr">
                <a:noFill/>
                <a:round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lvl="1" defTabSz="995363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defRPr/>
                </a:pPr>
                <a:r>
                  <a:rPr lang="ko-KR" altLang="en-US" sz="1000" spc="-80" dirty="0" smtClean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위험요소 </a:t>
                </a:r>
                <a:r>
                  <a:rPr lang="ko-KR" altLang="en-US" sz="1000" spc="-8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</a:t>
                </a:r>
              </a:p>
            </p:txBody>
          </p:sp>
          <p:sp>
            <p:nvSpPr>
              <p:cNvPr id="44" name="직각 삼각형 43"/>
              <p:cNvSpPr/>
              <p:nvPr/>
            </p:nvSpPr>
            <p:spPr>
              <a:xfrm>
                <a:off x="614259" y="7525928"/>
                <a:ext cx="162770" cy="138045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직각 삼각형 44"/>
              <p:cNvSpPr/>
              <p:nvPr/>
            </p:nvSpPr>
            <p:spPr>
              <a:xfrm flipH="1">
                <a:off x="3167298" y="7525928"/>
                <a:ext cx="162771" cy="138045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 rot="16200000">
                <a:off x="1972163" y="6319777"/>
                <a:ext cx="0" cy="2702431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252"/>
          <p:cNvGrpSpPr>
            <a:grpSpLocks/>
          </p:cNvGrpSpPr>
          <p:nvPr/>
        </p:nvGrpSpPr>
        <p:grpSpPr bwMode="auto">
          <a:xfrm>
            <a:off x="2852210" y="5465843"/>
            <a:ext cx="1936750" cy="685467"/>
            <a:chOff x="3943914" y="5996330"/>
            <a:chExt cx="2995561" cy="504940"/>
          </a:xfrm>
        </p:grpSpPr>
        <p:sp>
          <p:nvSpPr>
            <p:cNvPr id="48" name="직사각형 90"/>
            <p:cNvSpPr>
              <a:spLocks noChangeArrowheads="1"/>
            </p:cNvSpPr>
            <p:nvPr/>
          </p:nvSpPr>
          <p:spPr bwMode="auto">
            <a:xfrm>
              <a:off x="4101058" y="6274550"/>
              <a:ext cx="2823685" cy="22672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검토회의 </a:t>
              </a: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결과 중 </a:t>
              </a: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발생한 범위 변경 요소</a:t>
              </a:r>
              <a:endParaRPr lang="ko-KR" altLang="en-US" sz="1000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grpSp>
          <p:nvGrpSpPr>
            <p:cNvPr id="49" name="그룹 200"/>
            <p:cNvGrpSpPr>
              <a:grpSpLocks/>
            </p:cNvGrpSpPr>
            <p:nvPr/>
          </p:nvGrpSpPr>
          <p:grpSpPr bwMode="auto">
            <a:xfrm>
              <a:off x="3943914" y="5996330"/>
              <a:ext cx="2995561" cy="164887"/>
              <a:chOff x="614259" y="7506041"/>
              <a:chExt cx="2723237" cy="164887"/>
            </a:xfrm>
          </p:grpSpPr>
          <p:sp>
            <p:nvSpPr>
              <p:cNvPr id="50" name="Rectangle 228"/>
              <p:cNvSpPr>
                <a:spLocks noChangeArrowheads="1"/>
              </p:cNvSpPr>
              <p:nvPr/>
            </p:nvSpPr>
            <p:spPr bwMode="auto">
              <a:xfrm rot="5400000">
                <a:off x="1909688" y="6242819"/>
                <a:ext cx="164585" cy="269103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pPr eaLnBrk="0" latinLnBrk="0" hangingPunct="0"/>
                <a:endParaRPr lang="ko-KR" altLang="en-US" sz="1000" u="sng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 bwMode="auto">
              <a:xfrm>
                <a:off x="1469178" y="7521638"/>
                <a:ext cx="897527" cy="136032"/>
              </a:xfrm>
              <a:prstGeom prst="roundRect">
                <a:avLst>
                  <a:gd name="adj" fmla="val 0"/>
                </a:avLst>
              </a:prstGeom>
              <a:noFill/>
              <a:ln w="9525" algn="ctr">
                <a:noFill/>
                <a:round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lvl="1" defTabSz="995363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defRPr/>
                </a:pPr>
                <a:r>
                  <a:rPr lang="ko-KR" altLang="en-US" sz="1000" spc="-8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검토회의 결과</a:t>
                </a:r>
              </a:p>
            </p:txBody>
          </p:sp>
          <p:sp>
            <p:nvSpPr>
              <p:cNvPr id="52" name="직각 삼각형 51"/>
              <p:cNvSpPr/>
              <p:nvPr/>
            </p:nvSpPr>
            <p:spPr>
              <a:xfrm>
                <a:off x="614259" y="7525921"/>
                <a:ext cx="162948" cy="137991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직각 삼각형 52"/>
              <p:cNvSpPr/>
              <p:nvPr/>
            </p:nvSpPr>
            <p:spPr>
              <a:xfrm flipH="1">
                <a:off x="3170085" y="7525921"/>
                <a:ext cx="160716" cy="137991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 rot="16200000">
                <a:off x="1972530" y="6319354"/>
                <a:ext cx="0" cy="2703147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그룹 260"/>
          <p:cNvGrpSpPr>
            <a:grpSpLocks/>
          </p:cNvGrpSpPr>
          <p:nvPr/>
        </p:nvGrpSpPr>
        <p:grpSpPr bwMode="auto">
          <a:xfrm>
            <a:off x="5103285" y="5454721"/>
            <a:ext cx="1936750" cy="693638"/>
            <a:chOff x="7101287" y="5987816"/>
            <a:chExt cx="2995561" cy="511253"/>
          </a:xfrm>
        </p:grpSpPr>
        <p:sp>
          <p:nvSpPr>
            <p:cNvPr id="56" name="직사각형 90"/>
            <p:cNvSpPr>
              <a:spLocks noChangeArrowheads="1"/>
            </p:cNvSpPr>
            <p:nvPr/>
          </p:nvSpPr>
          <p:spPr bwMode="auto">
            <a:xfrm>
              <a:off x="7258431" y="6272219"/>
              <a:ext cx="2641987" cy="2268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계획 대비 실적에 차이가 있는 작업의 일정 </a:t>
              </a: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지연 </a:t>
              </a: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요소</a:t>
              </a:r>
              <a:endParaRPr lang="ko-KR" altLang="en-US" sz="1000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grpSp>
          <p:nvGrpSpPr>
            <p:cNvPr id="57" name="그룹 216"/>
            <p:cNvGrpSpPr>
              <a:grpSpLocks/>
            </p:cNvGrpSpPr>
            <p:nvPr/>
          </p:nvGrpSpPr>
          <p:grpSpPr bwMode="auto">
            <a:xfrm>
              <a:off x="7101287" y="5987816"/>
              <a:ext cx="2995561" cy="164983"/>
              <a:chOff x="614259" y="7506041"/>
              <a:chExt cx="2723237" cy="164983"/>
            </a:xfrm>
          </p:grpSpPr>
          <p:sp>
            <p:nvSpPr>
              <p:cNvPr id="58" name="Rectangle 228"/>
              <p:cNvSpPr>
                <a:spLocks noChangeArrowheads="1"/>
              </p:cNvSpPr>
              <p:nvPr/>
            </p:nvSpPr>
            <p:spPr bwMode="auto">
              <a:xfrm rot="5400000">
                <a:off x="1909688" y="6242819"/>
                <a:ext cx="164585" cy="269103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pPr eaLnBrk="0" latinLnBrk="0" hangingPunct="0"/>
                <a:endParaRPr lang="ko-KR" altLang="en-US" sz="1000" u="sng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 bwMode="auto">
              <a:xfrm>
                <a:off x="1487645" y="7525782"/>
                <a:ext cx="897527" cy="127840"/>
              </a:xfrm>
              <a:prstGeom prst="roundRect">
                <a:avLst>
                  <a:gd name="adj" fmla="val 0"/>
                </a:avLst>
              </a:prstGeom>
              <a:noFill/>
              <a:ln w="9525" algn="ctr">
                <a:noFill/>
                <a:round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lvl="1" defTabSz="995363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defRPr/>
                </a:pPr>
                <a:r>
                  <a:rPr lang="ko-KR" altLang="en-US" sz="1000" spc="-8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진척 </a:t>
                </a:r>
                <a:r>
                  <a:rPr lang="ko-KR" altLang="en-US" sz="1000" spc="-80" dirty="0" smtClean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결과분석</a:t>
                </a:r>
                <a:endParaRPr lang="ko-KR" altLang="en-US" sz="1000" spc="-8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0" name="직각 삼각형 59"/>
              <p:cNvSpPr/>
              <p:nvPr/>
            </p:nvSpPr>
            <p:spPr>
              <a:xfrm>
                <a:off x="614259" y="7525933"/>
                <a:ext cx="162948" cy="13807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1" name="직각 삼각형 60"/>
              <p:cNvSpPr/>
              <p:nvPr/>
            </p:nvSpPr>
            <p:spPr>
              <a:xfrm flipH="1">
                <a:off x="3170085" y="7525933"/>
                <a:ext cx="160716" cy="13807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62" name="직선 연결선 61"/>
              <p:cNvCxnSpPr/>
              <p:nvPr/>
            </p:nvCxnSpPr>
            <p:spPr>
              <a:xfrm rot="16200000">
                <a:off x="1972530" y="6319450"/>
                <a:ext cx="0" cy="2703147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Line 204"/>
          <p:cNvSpPr>
            <a:spLocks noChangeShapeType="1"/>
          </p:cNvSpPr>
          <p:nvPr/>
        </p:nvSpPr>
        <p:spPr bwMode="gray">
          <a:xfrm>
            <a:off x="4950885" y="5705557"/>
            <a:ext cx="0" cy="692150"/>
          </a:xfrm>
          <a:prstGeom prst="line">
            <a:avLst/>
          </a:prstGeom>
          <a:noFill/>
          <a:ln w="28575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4" name="그룹 269"/>
          <p:cNvGrpSpPr>
            <a:grpSpLocks/>
          </p:cNvGrpSpPr>
          <p:nvPr/>
        </p:nvGrpSpPr>
        <p:grpSpPr bwMode="auto">
          <a:xfrm>
            <a:off x="7352773" y="5457895"/>
            <a:ext cx="1938337" cy="690563"/>
            <a:chOff x="7101287" y="5987816"/>
            <a:chExt cx="2995561" cy="508233"/>
          </a:xfrm>
        </p:grpSpPr>
        <p:sp>
          <p:nvSpPr>
            <p:cNvPr id="65" name="직사각형 90"/>
            <p:cNvSpPr>
              <a:spLocks noChangeArrowheads="1"/>
            </p:cNvSpPr>
            <p:nvPr/>
          </p:nvSpPr>
          <p:spPr bwMode="auto">
            <a:xfrm>
              <a:off x="7258303" y="6269389"/>
              <a:ext cx="2642276" cy="22666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85725" indent="-85725" algn="l" defTabSz="1076325" eaLnBrk="0" fontAlgn="ctr" latinLnBrk="0" hangingPunct="0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보고를 통한 검토 결과 </a:t>
              </a: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시정조치 사항 </a:t>
              </a:r>
              <a:r>
                <a:rPr lang="ko-KR" altLang="en-US" sz="1000" kern="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중 </a:t>
              </a:r>
              <a:r>
                <a:rPr lang="ko-KR" altLang="en-US" sz="1000" kern="0" dirty="0" smtClean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미완료 요소</a:t>
              </a:r>
              <a:endParaRPr lang="ko-KR" altLang="en-US" sz="1000" kern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grpSp>
          <p:nvGrpSpPr>
            <p:cNvPr id="66" name="그룹 216"/>
            <p:cNvGrpSpPr>
              <a:grpSpLocks/>
            </p:cNvGrpSpPr>
            <p:nvPr/>
          </p:nvGrpSpPr>
          <p:grpSpPr bwMode="auto">
            <a:xfrm>
              <a:off x="7101287" y="5987816"/>
              <a:ext cx="2995561" cy="164738"/>
              <a:chOff x="614259" y="7506041"/>
              <a:chExt cx="2723237" cy="164738"/>
            </a:xfrm>
          </p:grpSpPr>
          <p:sp>
            <p:nvSpPr>
              <p:cNvPr id="67" name="Rectangle 228"/>
              <p:cNvSpPr>
                <a:spLocks noChangeArrowheads="1"/>
              </p:cNvSpPr>
              <p:nvPr/>
            </p:nvSpPr>
            <p:spPr bwMode="auto">
              <a:xfrm rot="5400000">
                <a:off x="1909688" y="6242819"/>
                <a:ext cx="164585" cy="269103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anchor="ctr"/>
              <a:lstStyle/>
              <a:p>
                <a:pPr eaLnBrk="0" latinLnBrk="0" hangingPunct="0"/>
                <a:endParaRPr lang="ko-KR" altLang="en-US" sz="1000" u="sng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 bwMode="auto">
              <a:xfrm>
                <a:off x="1823077" y="7521624"/>
                <a:ext cx="290975" cy="135908"/>
              </a:xfrm>
              <a:prstGeom prst="roundRect">
                <a:avLst>
                  <a:gd name="adj" fmla="val 0"/>
                </a:avLst>
              </a:prstGeom>
              <a:noFill/>
              <a:ln w="9525" algn="ctr">
                <a:noFill/>
                <a:round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lvl="1" defTabSz="995363" eaLnBrk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69696"/>
                  </a:buClr>
                  <a:defRPr/>
                </a:pPr>
                <a:r>
                  <a:rPr lang="ko-KR" altLang="en-US" sz="1000" spc="-80" dirty="0"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보고</a:t>
                </a:r>
              </a:p>
            </p:txBody>
          </p:sp>
          <p:sp>
            <p:nvSpPr>
              <p:cNvPr id="69" name="직각 삼각형 68"/>
              <p:cNvSpPr/>
              <p:nvPr/>
            </p:nvSpPr>
            <p:spPr>
              <a:xfrm>
                <a:off x="614259" y="7525903"/>
                <a:ext cx="162814" cy="137865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0" name="직각 삼각형 69"/>
              <p:cNvSpPr/>
              <p:nvPr/>
            </p:nvSpPr>
            <p:spPr>
              <a:xfrm flipH="1">
                <a:off x="3167991" y="7525903"/>
                <a:ext cx="162815" cy="137865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latinLnBrk="0" hangingPunct="0">
                  <a:defRPr/>
                </a:pPr>
                <a:endPara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71" name="직선 연결선 70"/>
              <p:cNvCxnSpPr/>
              <p:nvPr/>
            </p:nvCxnSpPr>
            <p:spPr>
              <a:xfrm rot="16200000">
                <a:off x="1972532" y="6319196"/>
                <a:ext cx="0" cy="2703165"/>
              </a:xfrm>
              <a:prstGeom prst="line">
                <a:avLst/>
              </a:prstGeom>
              <a:ln w="19050" cap="rnd">
                <a:solidFill>
                  <a:schemeClr val="bg1">
                    <a:lumMod val="6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Line 204"/>
          <p:cNvSpPr>
            <a:spLocks noChangeShapeType="1"/>
          </p:cNvSpPr>
          <p:nvPr/>
        </p:nvSpPr>
        <p:spPr bwMode="gray">
          <a:xfrm>
            <a:off x="7178675" y="5707145"/>
            <a:ext cx="0" cy="692150"/>
          </a:xfrm>
          <a:prstGeom prst="line">
            <a:avLst/>
          </a:prstGeom>
          <a:noFill/>
          <a:ln w="28575" cap="rnd">
            <a:solidFill>
              <a:srgbClr val="C0C0C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Rectangle 136" descr="3"/>
          <p:cNvSpPr>
            <a:spLocks noChangeArrowheads="1"/>
          </p:cNvSpPr>
          <p:nvPr/>
        </p:nvSpPr>
        <p:spPr bwMode="auto">
          <a:xfrm>
            <a:off x="2318619" y="3680730"/>
            <a:ext cx="2049462" cy="295275"/>
          </a:xfrm>
          <a:prstGeom prst="rect">
            <a:avLst/>
          </a:prstGeom>
          <a:solidFill>
            <a:srgbClr val="7C8E9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marL="0" lvl="1" algn="ctr" defTabSz="986354" eaLnBrk="0" latinLnBrk="0" hangingPunct="0">
              <a:lnSpc>
                <a:spcPct val="90000"/>
              </a:lnSpc>
              <a:buClr>
                <a:srgbClr val="000000"/>
              </a:buClr>
              <a:buSzPct val="80000"/>
              <a:tabLst>
                <a:tab pos="834119" algn="l"/>
              </a:tabLst>
              <a:defRPr/>
            </a:pPr>
            <a:r>
              <a:rPr lang="ko-KR" altLang="en-US" sz="1000" spc="-82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수행팀원</a:t>
            </a:r>
            <a:endParaRPr lang="en-US" altLang="ko-KR" sz="1000" spc="-82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2.8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범위관리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61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32" name="Rectangle 135"/>
          <p:cNvSpPr>
            <a:spLocks noChangeArrowheads="1"/>
          </p:cNvSpPr>
          <p:nvPr/>
        </p:nvSpPr>
        <p:spPr bwMode="auto">
          <a:xfrm>
            <a:off x="397744" y="3937905"/>
            <a:ext cx="1811337" cy="625475"/>
          </a:xfrm>
          <a:prstGeom prst="rect">
            <a:avLst/>
          </a:prstGeom>
          <a:solidFill>
            <a:srgbClr val="E2E7EA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0000" tIns="108000" rIns="90000" bIns="46800"/>
          <a:lstStyle/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검토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승인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반려</a:t>
            </a:r>
          </a:p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 파악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</a:t>
            </a:r>
          </a:p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 변경 심의</a:t>
            </a:r>
            <a:endParaRPr lang="en-US" altLang="ko-KR" sz="1000" kern="0" spc="-82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Rectangle 135"/>
          <p:cNvSpPr>
            <a:spLocks noChangeArrowheads="1"/>
          </p:cNvSpPr>
          <p:nvPr/>
        </p:nvSpPr>
        <p:spPr bwMode="auto">
          <a:xfrm>
            <a:off x="2318619" y="3937905"/>
            <a:ext cx="2049462" cy="625475"/>
          </a:xfrm>
          <a:prstGeom prst="rect">
            <a:avLst/>
          </a:prstGeom>
          <a:solidFill>
            <a:srgbClr val="E2E7EA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90000" tIns="108000" rIns="90000" bIns="46800"/>
          <a:lstStyle/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등록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승인 요청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</a:t>
            </a:r>
            <a:endParaRPr lang="en-US" altLang="ko-KR" sz="1000" kern="0" spc="-82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요구사항  조회 </a:t>
            </a:r>
            <a:r>
              <a:rPr lang="en-US" altLang="ko-KR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kern="0" spc="-82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변경 영향 평가</a:t>
            </a:r>
          </a:p>
          <a:p>
            <a:pPr marL="87748" indent="-87748" algn="l" defTabSz="1101726" eaLnBrk="0" fontAlgn="ctr" latinLnBrk="0" hangingPunct="0">
              <a:lnSpc>
                <a:spcPts val="1126"/>
              </a:lnSpc>
              <a:spcBef>
                <a:spcPts val="20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endParaRPr lang="en-US" altLang="ko-KR" sz="1000" kern="0" spc="-82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2.9.1 </a:t>
            </a:r>
            <a:r>
              <a:rPr lang="ko-KR" altLang="en-US" dirty="0" smtClean="0"/>
              <a:t>형상관리 개요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수행 중 발생할 수 있는 프로젝트 구성 항목과 기준선 등의 변경사항에 대하여 제안사는 공식적인 변경관리 절차를 통하여 관리함으로써 효율적이고 일관성 있는 산출물 관리 및 무분별한 변경을 통제하고 시스템의 무결성을 확보하기 위하여 체계적인 형상관리 활동을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형상관리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5" name="AutoShape 48"/>
          <p:cNvSpPr>
            <a:spLocks noChangeArrowheads="1"/>
          </p:cNvSpPr>
          <p:nvPr/>
        </p:nvSpPr>
        <p:spPr bwMode="auto">
          <a:xfrm>
            <a:off x="420892" y="2238710"/>
            <a:ext cx="9126000" cy="1905778"/>
          </a:xfrm>
          <a:prstGeom prst="rect">
            <a:avLst/>
          </a:prstGeom>
          <a:solidFill>
            <a:srgbClr val="FFFFFF"/>
          </a:solidFill>
          <a:ln w="19050" algn="ctr">
            <a:solidFill>
              <a:srgbClr val="E2E2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AutoShape 48"/>
          <p:cNvSpPr>
            <a:spLocks noChangeArrowheads="1"/>
          </p:cNvSpPr>
          <p:nvPr/>
        </p:nvSpPr>
        <p:spPr bwMode="auto">
          <a:xfrm>
            <a:off x="7833262" y="2238710"/>
            <a:ext cx="1691996" cy="1905778"/>
          </a:xfrm>
          <a:prstGeom prst="rect">
            <a:avLst/>
          </a:prstGeom>
          <a:solidFill>
            <a:srgbClr val="E2E2E2"/>
          </a:solidFill>
          <a:ln w="19050" algn="ctr">
            <a:solidFill>
              <a:srgbClr val="E2E2E2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Rectangle 132" descr="5차전산센터ob-10"/>
          <p:cNvSpPr>
            <a:spLocks noChangeArrowheads="1"/>
          </p:cNvSpPr>
          <p:nvPr/>
        </p:nvSpPr>
        <p:spPr bwMode="auto">
          <a:xfrm>
            <a:off x="7977268" y="2362853"/>
            <a:ext cx="1414222" cy="2469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6350" algn="ctr">
            <a:solidFill>
              <a:srgbClr val="CDD1CF"/>
            </a:solidFill>
            <a:miter lim="800000"/>
            <a:headEnd/>
            <a:tailEnd/>
          </a:ln>
          <a:effectLst>
            <a:outerShdw dist="12700" dir="5400000" algn="ctr" rotWithShape="0">
              <a:srgbClr val="E4E8E6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 출 물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gray">
          <a:xfrm>
            <a:off x="8040912" y="2683439"/>
            <a:ext cx="1560789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형상관리 계획서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 라이브러리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기준선 감사 계획서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기준선 감사 보고서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시정조치 보고서</a:t>
            </a:r>
          </a:p>
        </p:txBody>
      </p:sp>
      <p:grpSp>
        <p:nvGrpSpPr>
          <p:cNvPr id="19" name="Group 134"/>
          <p:cNvGrpSpPr>
            <a:grpSpLocks/>
          </p:cNvGrpSpPr>
          <p:nvPr/>
        </p:nvGrpSpPr>
        <p:grpSpPr bwMode="auto">
          <a:xfrm>
            <a:off x="8711386" y="3769341"/>
            <a:ext cx="647082" cy="343778"/>
            <a:chOff x="3007" y="2612"/>
            <a:chExt cx="479" cy="324"/>
          </a:xfrm>
        </p:grpSpPr>
        <p:pic>
          <p:nvPicPr>
            <p:cNvPr id="20" name="Picture 135" descr="Cd"/>
            <p:cNvPicPr>
              <a:picLocks noChangeAspect="1" noChangeArrowheads="1"/>
            </p:cNvPicPr>
            <p:nvPr/>
          </p:nvPicPr>
          <p:blipFill>
            <a:blip r:embed="rId3" cstate="print">
              <a:lum bright="-12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" y="2612"/>
              <a:ext cx="324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36" descr="Cd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" y="2689"/>
              <a:ext cx="247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 Box 24"/>
          <p:cNvSpPr txBox="1">
            <a:spLocks noChangeArrowheads="1"/>
          </p:cNvSpPr>
          <p:nvPr/>
        </p:nvSpPr>
        <p:spPr bwMode="gray">
          <a:xfrm>
            <a:off x="469020" y="2765291"/>
            <a:ext cx="1195930" cy="9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형상항목 무결성 유지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형상관리 효율성 극대화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형상관리 조직 구성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결함발생 극소화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gray">
          <a:xfrm>
            <a:off x="1758303" y="2765291"/>
            <a:ext cx="1110463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체계적인 </a:t>
            </a: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형상통제 절차 정립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공정 영향 최소화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예방 활동 위주의 검토</a:t>
            </a:r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gray">
          <a:xfrm>
            <a:off x="2981628" y="2765291"/>
            <a:ext cx="11796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시스템별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명확한 형상관리 대상 </a:t>
            </a: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식별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 항목별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 수준의 결정</a:t>
            </a: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gray">
          <a:xfrm>
            <a:off x="4271584" y="2765291"/>
            <a:ext cx="965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 </a:t>
            </a: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단계별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 항목 기준선 확정</a:t>
            </a: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gray">
          <a:xfrm>
            <a:off x="5487111" y="2765291"/>
            <a:ext cx="943333" cy="105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기준선의 변경 요청에 대한 타당성 및 승인 권한 선정</a:t>
            </a:r>
          </a:p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변경관리 절차에 따른 기준선 변경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gray">
          <a:xfrm>
            <a:off x="6668771" y="2765291"/>
            <a:ext cx="110081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0" indent="-88900" defTabSz="849313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969696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형상관리 활동의 적정성에 대한 감사 및 보고</a:t>
            </a:r>
          </a:p>
        </p:txBody>
      </p:sp>
      <p:grpSp>
        <p:nvGrpSpPr>
          <p:cNvPr id="28" name="Group 151"/>
          <p:cNvGrpSpPr>
            <a:grpSpLocks/>
          </p:cNvGrpSpPr>
          <p:nvPr/>
        </p:nvGrpSpPr>
        <p:grpSpPr bwMode="auto">
          <a:xfrm>
            <a:off x="440954" y="2345118"/>
            <a:ext cx="7392311" cy="357420"/>
            <a:chOff x="194" y="1444"/>
            <a:chExt cx="4741" cy="397"/>
          </a:xfrm>
        </p:grpSpPr>
        <p:sp>
          <p:nvSpPr>
            <p:cNvPr id="29" name="AutoShape 29"/>
            <p:cNvSpPr>
              <a:spLocks noChangeArrowheads="1"/>
            </p:cNvSpPr>
            <p:nvPr/>
          </p:nvSpPr>
          <p:spPr bwMode="gray">
            <a:xfrm>
              <a:off x="194" y="1444"/>
              <a:ext cx="813" cy="397"/>
            </a:xfrm>
            <a:prstGeom prst="homePlate">
              <a:avLst>
                <a:gd name="adj" fmla="val 21341"/>
              </a:avLst>
            </a:prstGeom>
            <a:solidFill>
              <a:srgbClr val="D3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5F5F5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Text Box 39"/>
            <p:cNvSpPr txBox="1">
              <a:spLocks noChangeArrowheads="1"/>
            </p:cNvSpPr>
            <p:nvPr/>
          </p:nvSpPr>
          <p:spPr bwMode="gray">
            <a:xfrm>
              <a:off x="328" y="1472"/>
              <a:ext cx="548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형상관리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목표와 정책 수립</a:t>
              </a: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gray">
            <a:xfrm>
              <a:off x="979" y="1444"/>
              <a:ext cx="815" cy="397"/>
            </a:xfrm>
            <a:prstGeom prst="chevron">
              <a:avLst>
                <a:gd name="adj" fmla="val 20120"/>
              </a:avLst>
            </a:prstGeom>
            <a:solidFill>
              <a:srgbClr val="9F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 Box 40"/>
            <p:cNvSpPr txBox="1">
              <a:spLocks noChangeArrowheads="1"/>
            </p:cNvSpPr>
            <p:nvPr/>
          </p:nvSpPr>
          <p:spPr bwMode="gray">
            <a:xfrm>
              <a:off x="1231" y="1557"/>
              <a:ext cx="31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규정 수립</a:t>
              </a:r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gray">
            <a:xfrm>
              <a:off x="1765" y="1444"/>
              <a:ext cx="815" cy="397"/>
            </a:xfrm>
            <a:prstGeom prst="chevron">
              <a:avLst>
                <a:gd name="adj" fmla="val 20120"/>
              </a:avLst>
            </a:prstGeom>
            <a:solidFill>
              <a:srgbClr val="71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 Box 41"/>
            <p:cNvSpPr txBox="1">
              <a:spLocks noChangeArrowheads="1"/>
            </p:cNvSpPr>
            <p:nvPr/>
          </p:nvSpPr>
          <p:spPr bwMode="gray">
            <a:xfrm>
              <a:off x="1943" y="1557"/>
              <a:ext cx="45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형상항목 설정</a:t>
              </a:r>
            </a:p>
          </p:txBody>
        </p:sp>
        <p:sp>
          <p:nvSpPr>
            <p:cNvPr id="35" name="AutoShape 35"/>
            <p:cNvSpPr>
              <a:spLocks noChangeArrowheads="1"/>
            </p:cNvSpPr>
            <p:nvPr/>
          </p:nvSpPr>
          <p:spPr bwMode="gray">
            <a:xfrm>
              <a:off x="2551" y="1444"/>
              <a:ext cx="814" cy="397"/>
            </a:xfrm>
            <a:prstGeom prst="chevron">
              <a:avLst>
                <a:gd name="adj" fmla="val 20096"/>
              </a:avLst>
            </a:prstGeom>
            <a:solidFill>
              <a:srgbClr val="2D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gray">
            <a:xfrm>
              <a:off x="2765" y="1557"/>
              <a:ext cx="38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기준선 설정</a:t>
              </a:r>
            </a:p>
          </p:txBody>
        </p:sp>
        <p:sp>
          <p:nvSpPr>
            <p:cNvPr id="37" name="AutoShape 35"/>
            <p:cNvSpPr>
              <a:spLocks noChangeArrowheads="1"/>
            </p:cNvSpPr>
            <p:nvPr/>
          </p:nvSpPr>
          <p:spPr bwMode="gray">
            <a:xfrm>
              <a:off x="3336" y="1444"/>
              <a:ext cx="814" cy="397"/>
            </a:xfrm>
            <a:prstGeom prst="chevron">
              <a:avLst>
                <a:gd name="adj" fmla="val 20096"/>
              </a:avLst>
            </a:prstGeom>
            <a:solidFill>
              <a:srgbClr val="008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8" name="Text Box 42"/>
            <p:cNvSpPr txBox="1">
              <a:spLocks noChangeArrowheads="1"/>
            </p:cNvSpPr>
            <p:nvPr/>
          </p:nvSpPr>
          <p:spPr bwMode="gray">
            <a:xfrm>
              <a:off x="3478" y="1557"/>
              <a:ext cx="52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기준선 변경관리</a:t>
              </a:r>
            </a:p>
          </p:txBody>
        </p:sp>
        <p:sp>
          <p:nvSpPr>
            <p:cNvPr id="39" name="AutoShape 35"/>
            <p:cNvSpPr>
              <a:spLocks noChangeArrowheads="1"/>
            </p:cNvSpPr>
            <p:nvPr/>
          </p:nvSpPr>
          <p:spPr bwMode="gray">
            <a:xfrm>
              <a:off x="4121" y="1444"/>
              <a:ext cx="814" cy="397"/>
            </a:xfrm>
            <a:prstGeom prst="chevron">
              <a:avLst>
                <a:gd name="adj" fmla="val 20096"/>
              </a:avLst>
            </a:prstGeom>
            <a:solidFill>
              <a:srgbClr val="006D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265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gray">
            <a:xfrm>
              <a:off x="4373" y="1557"/>
              <a:ext cx="31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형상 감사</a:t>
              </a:r>
            </a:p>
          </p:txBody>
        </p:sp>
      </p:grpSp>
      <p:pic>
        <p:nvPicPr>
          <p:cNvPr id="44" name="Picture 55" descr="예시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103603" y="2319529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AutoShape 297"/>
          <p:cNvSpPr>
            <a:spLocks noChangeArrowheads="1"/>
          </p:cNvSpPr>
          <p:nvPr/>
        </p:nvSpPr>
        <p:spPr bwMode="auto">
          <a:xfrm>
            <a:off x="396874" y="4474585"/>
            <a:ext cx="9128383" cy="1960721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lIns="90000" tIns="46800" rIns="10800" b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24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6" name="Picture 55" descr="예시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8177">
            <a:off x="9227250" y="4455131"/>
            <a:ext cx="3873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134" descr="어두운 상향 대각선"/>
          <p:cNvSpPr>
            <a:spLocks noChangeArrowheads="1"/>
          </p:cNvSpPr>
          <p:nvPr/>
        </p:nvSpPr>
        <p:spPr bwMode="auto">
          <a:xfrm>
            <a:off x="3901495" y="4851714"/>
            <a:ext cx="1483565" cy="1487245"/>
          </a:xfrm>
          <a:prstGeom prst="rect">
            <a:avLst/>
          </a:prstGeom>
          <a:pattFill prst="dkUpDiag">
            <a:fgClr>
              <a:srgbClr val="DDDDDD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변경통제위원회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(CCB)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Rectangle 14" descr="어두운 상향 대각선"/>
          <p:cNvSpPr>
            <a:spLocks noChangeArrowheads="1"/>
          </p:cNvSpPr>
          <p:nvPr/>
        </p:nvSpPr>
        <p:spPr bwMode="auto">
          <a:xfrm>
            <a:off x="609029" y="5053007"/>
            <a:ext cx="1225493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필요성 검토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Rectangle 14" descr="어두운 상향 대각선"/>
          <p:cNvSpPr>
            <a:spLocks noChangeArrowheads="1"/>
          </p:cNvSpPr>
          <p:nvPr/>
        </p:nvSpPr>
        <p:spPr bwMode="auto">
          <a:xfrm>
            <a:off x="2361655" y="5026074"/>
            <a:ext cx="1225493" cy="32295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변경영향 </a:t>
            </a:r>
            <a:b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기술자료 준비</a:t>
            </a:r>
          </a:p>
        </p:txBody>
      </p:sp>
      <p:sp>
        <p:nvSpPr>
          <p:cNvPr id="50" name="Rectangle 14" descr="어두운 상향 대각선"/>
          <p:cNvSpPr>
            <a:spLocks noChangeArrowheads="1"/>
          </p:cNvSpPr>
          <p:nvPr/>
        </p:nvSpPr>
        <p:spPr bwMode="auto">
          <a:xfrm>
            <a:off x="2361655" y="5519265"/>
            <a:ext cx="1225493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변경등급정의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Rectangle 14" descr="어두운 상향 대각선"/>
          <p:cNvSpPr>
            <a:spLocks noChangeArrowheads="1"/>
          </p:cNvSpPr>
          <p:nvPr/>
        </p:nvSpPr>
        <p:spPr bwMode="auto">
          <a:xfrm>
            <a:off x="2361655" y="5933603"/>
            <a:ext cx="1225493" cy="3413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문서기록보관</a:t>
            </a:r>
            <a:b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kumimoji="1" lang="en-US" altLang="ko-KR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관리종료</a:t>
            </a:r>
          </a:p>
        </p:txBody>
      </p:sp>
      <p:sp>
        <p:nvSpPr>
          <p:cNvPr id="52" name="Rectangle 14" descr="어두운 상향 대각선"/>
          <p:cNvSpPr>
            <a:spLocks noChangeArrowheads="1"/>
          </p:cNvSpPr>
          <p:nvPr/>
        </p:nvSpPr>
        <p:spPr bwMode="auto">
          <a:xfrm>
            <a:off x="610961" y="5520064"/>
            <a:ext cx="1225493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요청서 작성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3" name="Rectangle 14" descr="어두운 상향 대각선"/>
          <p:cNvSpPr>
            <a:spLocks noChangeArrowheads="1"/>
          </p:cNvSpPr>
          <p:nvPr/>
        </p:nvSpPr>
        <p:spPr bwMode="auto">
          <a:xfrm>
            <a:off x="610961" y="5991297"/>
            <a:ext cx="1225493" cy="2520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영향도 평가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Rectangle 14" descr="어두운 상향 대각선"/>
          <p:cNvSpPr>
            <a:spLocks noChangeArrowheads="1"/>
          </p:cNvSpPr>
          <p:nvPr/>
        </p:nvSpPr>
        <p:spPr bwMode="auto">
          <a:xfrm>
            <a:off x="4049220" y="5197027"/>
            <a:ext cx="1165790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요청서 검토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Rectangle 14" descr="어두운 상향 대각선"/>
          <p:cNvSpPr>
            <a:spLocks noChangeArrowheads="1"/>
          </p:cNvSpPr>
          <p:nvPr/>
        </p:nvSpPr>
        <p:spPr bwMode="auto">
          <a:xfrm>
            <a:off x="5733243" y="4776257"/>
            <a:ext cx="1419817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내역 반영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6" name="Rectangle 14" descr="어두운 상향 대각선"/>
          <p:cNvSpPr>
            <a:spLocks noChangeArrowheads="1"/>
          </p:cNvSpPr>
          <p:nvPr/>
        </p:nvSpPr>
        <p:spPr bwMode="auto">
          <a:xfrm>
            <a:off x="5653456" y="5286911"/>
            <a:ext cx="1584366" cy="3968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1000" kern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</a:t>
            </a:r>
            <a:r>
              <a:rPr lang="ko-KR" altLang="en-US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일정</a:t>
            </a:r>
            <a:r>
              <a:rPr lang="en-US" altLang="ko-KR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</a:t>
            </a:r>
            <a:r>
              <a:rPr lang="en-US" altLang="ko-KR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</a:t>
            </a:r>
            <a:r>
              <a:rPr lang="en-US" altLang="ko-KR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kern="0" dirty="0" smtClean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defTabSz="942975" fontAlgn="ctr" latinLnBrk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H/W, S/W, </a:t>
            </a:r>
            <a:r>
              <a:rPr lang="ko-KR" altLang="en-US" sz="10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</a:t>
            </a:r>
            <a:endParaRPr lang="ko-KR" altLang="en-US" sz="10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7" name="Rectangle 14" descr="어두운 상향 대각선"/>
          <p:cNvSpPr>
            <a:spLocks noChangeArrowheads="1"/>
          </p:cNvSpPr>
          <p:nvPr/>
        </p:nvSpPr>
        <p:spPr bwMode="auto">
          <a:xfrm>
            <a:off x="5735105" y="5882223"/>
            <a:ext cx="1419817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항목 검토</a:t>
            </a:r>
            <a:r>
              <a:rPr kumimoji="1" lang="en-US" altLang="ko-KR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</a:t>
            </a:r>
          </a:p>
        </p:txBody>
      </p:sp>
      <p:sp>
        <p:nvSpPr>
          <p:cNvPr id="58" name="Rectangle 14" descr="어두운 상향 대각선"/>
          <p:cNvSpPr>
            <a:spLocks noChangeArrowheads="1"/>
          </p:cNvSpPr>
          <p:nvPr/>
        </p:nvSpPr>
        <p:spPr bwMode="auto">
          <a:xfrm>
            <a:off x="8170915" y="4776257"/>
            <a:ext cx="1225495" cy="252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변경이력관리</a:t>
            </a:r>
          </a:p>
        </p:txBody>
      </p:sp>
      <p:sp>
        <p:nvSpPr>
          <p:cNvPr id="59" name="Rectangle 14" descr="어두운 상향 대각선"/>
          <p:cNvSpPr>
            <a:spLocks noChangeArrowheads="1"/>
          </p:cNvSpPr>
          <p:nvPr/>
        </p:nvSpPr>
        <p:spPr bwMode="auto">
          <a:xfrm>
            <a:off x="610961" y="4599302"/>
            <a:ext cx="1225493" cy="252413"/>
          </a:xfrm>
          <a:prstGeom prst="roundRect">
            <a:avLst>
              <a:gd name="adj" fmla="val 50000"/>
            </a:avLst>
          </a:prstGeom>
          <a:pattFill prst="dkUpDiag">
            <a:fgClr>
              <a:srgbClr val="FFFFFF"/>
            </a:fgClr>
            <a:bgClr>
              <a:srgbClr val="DDDDDD"/>
            </a:bgClr>
          </a:pattFill>
          <a:ln w="9525" algn="ctr">
            <a:solidFill>
              <a:srgbClr val="8C8C8C"/>
            </a:solidFill>
            <a:round/>
            <a:headEnd/>
            <a:tailEnd/>
          </a:ln>
          <a:effectLst>
            <a:outerShdw dist="35921" dir="2700000" algn="ctr" rotWithShape="0">
              <a:srgbClr val="EAEAEA"/>
            </a:outerShdw>
          </a:effectLst>
        </p:spPr>
        <p:txBody>
          <a:bodyPr lIns="0" tIns="1080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ko-KR" altLang="en-US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변경사항 발생</a:t>
            </a:r>
            <a:endParaRPr lang="ko-KR" altLang="en-US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AutoShape 294"/>
          <p:cNvSpPr>
            <a:spLocks noChangeArrowheads="1"/>
          </p:cNvSpPr>
          <p:nvPr/>
        </p:nvSpPr>
        <p:spPr bwMode="auto">
          <a:xfrm>
            <a:off x="4049144" y="5946397"/>
            <a:ext cx="1162808" cy="323850"/>
          </a:xfrm>
          <a:prstGeom prst="flowChartDecision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변경 승인</a:t>
            </a:r>
            <a:endParaRPr kumimoji="1" lang="ko-KR" altLang="en-US" sz="1000" b="0" i="0" u="none" strike="noStrike" kern="0" cap="none" spc="0" normalizeH="0" baseline="0" noProof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1" name="AutoShape 295"/>
          <p:cNvSpPr>
            <a:spLocks noChangeArrowheads="1"/>
          </p:cNvSpPr>
          <p:nvPr/>
        </p:nvSpPr>
        <p:spPr bwMode="auto">
          <a:xfrm>
            <a:off x="7402371" y="5845711"/>
            <a:ext cx="1222360" cy="323850"/>
          </a:xfrm>
          <a:prstGeom prst="flowChartDecision">
            <a:avLst/>
          </a:prstGeom>
          <a:solidFill>
            <a:srgbClr val="FFFFFF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42975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작업승인</a:t>
            </a:r>
          </a:p>
        </p:txBody>
      </p:sp>
      <p:cxnSp>
        <p:nvCxnSpPr>
          <p:cNvPr id="62" name="AutoShape 25"/>
          <p:cNvCxnSpPr>
            <a:cxnSpLocks noChangeShapeType="1"/>
            <a:stCxn id="59" idx="2"/>
            <a:endCxn id="48" idx="0"/>
          </p:cNvCxnSpPr>
          <p:nvPr/>
        </p:nvCxnSpPr>
        <p:spPr bwMode="auto">
          <a:xfrm flipH="1">
            <a:off x="1221776" y="4851715"/>
            <a:ext cx="1932" cy="201292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25"/>
          <p:cNvCxnSpPr>
            <a:cxnSpLocks noChangeShapeType="1"/>
            <a:stCxn id="53" idx="3"/>
            <a:endCxn id="49" idx="1"/>
          </p:cNvCxnSpPr>
          <p:nvPr/>
        </p:nvCxnSpPr>
        <p:spPr bwMode="auto">
          <a:xfrm flipV="1">
            <a:off x="1836454" y="5187553"/>
            <a:ext cx="525201" cy="92974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AutoShape 25"/>
          <p:cNvCxnSpPr>
            <a:cxnSpLocks noChangeShapeType="1"/>
            <a:stCxn id="48" idx="2"/>
            <a:endCxn id="52" idx="0"/>
          </p:cNvCxnSpPr>
          <p:nvPr/>
        </p:nvCxnSpPr>
        <p:spPr bwMode="auto">
          <a:xfrm rot="16200000" flipH="1">
            <a:off x="1115420" y="5411776"/>
            <a:ext cx="214644" cy="193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25"/>
          <p:cNvCxnSpPr>
            <a:cxnSpLocks noChangeShapeType="1"/>
            <a:stCxn id="52" idx="2"/>
            <a:endCxn id="53" idx="0"/>
          </p:cNvCxnSpPr>
          <p:nvPr/>
        </p:nvCxnSpPr>
        <p:spPr bwMode="auto">
          <a:xfrm>
            <a:off x="1223708" y="5772477"/>
            <a:ext cx="0" cy="21882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25"/>
          <p:cNvCxnSpPr>
            <a:cxnSpLocks noChangeShapeType="1"/>
            <a:stCxn id="49" idx="2"/>
            <a:endCxn id="50" idx="0"/>
          </p:cNvCxnSpPr>
          <p:nvPr/>
        </p:nvCxnSpPr>
        <p:spPr bwMode="auto">
          <a:xfrm>
            <a:off x="2974402" y="5349032"/>
            <a:ext cx="0" cy="170233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25"/>
          <p:cNvCxnSpPr>
            <a:cxnSpLocks noChangeShapeType="1"/>
            <a:stCxn id="50" idx="3"/>
            <a:endCxn id="54" idx="1"/>
          </p:cNvCxnSpPr>
          <p:nvPr/>
        </p:nvCxnSpPr>
        <p:spPr bwMode="auto">
          <a:xfrm flipV="1">
            <a:off x="3587148" y="5323234"/>
            <a:ext cx="462072" cy="3222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AutoShape 25"/>
          <p:cNvCxnSpPr>
            <a:cxnSpLocks noChangeShapeType="1"/>
            <a:stCxn id="54" idx="2"/>
            <a:endCxn id="60" idx="0"/>
          </p:cNvCxnSpPr>
          <p:nvPr/>
        </p:nvCxnSpPr>
        <p:spPr bwMode="auto">
          <a:xfrm flipH="1">
            <a:off x="4630548" y="5449440"/>
            <a:ext cx="1567" cy="49695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25"/>
          <p:cNvCxnSpPr>
            <a:cxnSpLocks noChangeShapeType="1"/>
            <a:stCxn id="60" idx="3"/>
            <a:endCxn id="55" idx="1"/>
          </p:cNvCxnSpPr>
          <p:nvPr/>
        </p:nvCxnSpPr>
        <p:spPr bwMode="auto">
          <a:xfrm flipV="1">
            <a:off x="5211952" y="4902464"/>
            <a:ext cx="521291" cy="120585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25"/>
          <p:cNvCxnSpPr>
            <a:cxnSpLocks noChangeShapeType="1"/>
            <a:stCxn id="61" idx="0"/>
            <a:endCxn id="55" idx="3"/>
          </p:cNvCxnSpPr>
          <p:nvPr/>
        </p:nvCxnSpPr>
        <p:spPr bwMode="auto">
          <a:xfrm rot="16200000" flipV="1">
            <a:off x="7111684" y="4943842"/>
            <a:ext cx="943247" cy="860492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25"/>
          <p:cNvCxnSpPr>
            <a:cxnSpLocks noChangeShapeType="1"/>
            <a:stCxn id="55" idx="2"/>
            <a:endCxn id="56" idx="0"/>
          </p:cNvCxnSpPr>
          <p:nvPr/>
        </p:nvCxnSpPr>
        <p:spPr bwMode="auto">
          <a:xfrm>
            <a:off x="6443153" y="5028670"/>
            <a:ext cx="2488" cy="258241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25"/>
          <p:cNvCxnSpPr>
            <a:cxnSpLocks noChangeShapeType="1"/>
            <a:stCxn id="61" idx="3"/>
            <a:endCxn id="58" idx="2"/>
          </p:cNvCxnSpPr>
          <p:nvPr/>
        </p:nvCxnSpPr>
        <p:spPr bwMode="auto">
          <a:xfrm flipV="1">
            <a:off x="8624731" y="5028670"/>
            <a:ext cx="158932" cy="978966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25"/>
          <p:cNvCxnSpPr>
            <a:cxnSpLocks noChangeShapeType="1"/>
            <a:stCxn id="57" idx="3"/>
            <a:endCxn id="61" idx="1"/>
          </p:cNvCxnSpPr>
          <p:nvPr/>
        </p:nvCxnSpPr>
        <p:spPr bwMode="auto">
          <a:xfrm flipV="1">
            <a:off x="7154922" y="6007636"/>
            <a:ext cx="247449" cy="794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25"/>
          <p:cNvCxnSpPr>
            <a:cxnSpLocks noChangeShapeType="1"/>
            <a:stCxn id="60" idx="1"/>
            <a:endCxn id="51" idx="3"/>
          </p:cNvCxnSpPr>
          <p:nvPr/>
        </p:nvCxnSpPr>
        <p:spPr bwMode="auto">
          <a:xfrm flipH="1" flipV="1">
            <a:off x="3587148" y="6104259"/>
            <a:ext cx="461996" cy="4063"/>
          </a:xfrm>
          <a:prstGeom prst="straightConnector1">
            <a:avLst/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AutoShape 25"/>
          <p:cNvCxnSpPr>
            <a:cxnSpLocks noChangeShapeType="1"/>
            <a:stCxn id="56" idx="2"/>
            <a:endCxn id="57" idx="0"/>
          </p:cNvCxnSpPr>
          <p:nvPr/>
        </p:nvCxnSpPr>
        <p:spPr bwMode="auto">
          <a:xfrm flipH="1">
            <a:off x="6445014" y="5683786"/>
            <a:ext cx="626" cy="19843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Rectangle 6"/>
          <p:cNvSpPr>
            <a:spLocks noChangeArrowheads="1"/>
          </p:cNvSpPr>
          <p:nvPr/>
        </p:nvSpPr>
        <p:spPr bwMode="auto">
          <a:xfrm>
            <a:off x="8090804" y="5732998"/>
            <a:ext cx="91372" cy="1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</a:t>
            </a:r>
            <a:endParaRPr lang="ko-KR" altLang="ko-KR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8837742" y="5882223"/>
            <a:ext cx="78548" cy="1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</a:t>
            </a:r>
            <a:endParaRPr lang="ko-KR" altLang="ko-KR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5241040" y="5933938"/>
            <a:ext cx="78548" cy="1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</a:t>
            </a:r>
            <a:endParaRPr lang="ko-KR" altLang="ko-KR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3841278" y="5933938"/>
            <a:ext cx="91372" cy="1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</a:t>
            </a:r>
            <a:endParaRPr lang="ko-KR" altLang="ko-KR" sz="100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2.9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형상관리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4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0492" y="4234249"/>
            <a:ext cx="1568771" cy="169277"/>
            <a:chOff x="380492" y="4234249"/>
            <a:chExt cx="1568771" cy="169277"/>
          </a:xfrm>
        </p:grpSpPr>
        <p:sp>
          <p:nvSpPr>
            <p:cNvPr id="43" name="AutoShape 163"/>
            <p:cNvSpPr>
              <a:spLocks noChangeArrowheads="1"/>
            </p:cNvSpPr>
            <p:nvPr/>
          </p:nvSpPr>
          <p:spPr bwMode="auto">
            <a:xfrm>
              <a:off x="596329" y="4234249"/>
              <a:ext cx="135293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SzPct val="80000"/>
                <a:buFont typeface="Wingdings" panose="05000000000000000000" pitchFamily="2" charset="2"/>
                <a:buNone/>
              </a:pPr>
              <a:r>
                <a:rPr kumimoji="0" lang="ko-KR" altLang="en-US" sz="11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형상</a:t>
              </a:r>
              <a:r>
                <a:rPr kumimoji="0" lang="ko-KR" altLang="ko-KR" sz="11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변경</a:t>
              </a:r>
              <a:r>
                <a:rPr kumimoji="0" lang="ko-KR" altLang="en-US" sz="11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요청 처리</a:t>
              </a:r>
              <a:r>
                <a:rPr kumimoji="0" lang="ko-KR" altLang="ko-KR" sz="11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kumimoji="0" lang="ko-KR" altLang="ko-KR" sz="11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절차</a:t>
              </a:r>
            </a:p>
          </p:txBody>
        </p:sp>
        <p:grpSp>
          <p:nvGrpSpPr>
            <p:cNvPr id="82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492" y="4257092"/>
              <a:ext cx="144463" cy="144463"/>
              <a:chOff x="476" y="1697"/>
              <a:chExt cx="91" cy="91"/>
            </a:xfrm>
          </p:grpSpPr>
          <p:grpSp>
            <p:nvGrpSpPr>
              <p:cNvPr id="85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87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88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86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62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2.9.2 </a:t>
            </a:r>
            <a:r>
              <a:rPr lang="ko-KR" altLang="en-US" dirty="0" smtClean="0"/>
              <a:t>형상관리 절차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41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식별된 변경 항목에 대해서 개발 및 이행 단계 별 정의된 절차에 따라 형상관리를 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형상관리 절차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8" name="AutoShape 158" descr="oj-02"/>
          <p:cNvSpPr>
            <a:spLocks noChangeArrowheads="1"/>
          </p:cNvSpPr>
          <p:nvPr/>
        </p:nvSpPr>
        <p:spPr bwMode="auto">
          <a:xfrm>
            <a:off x="293688" y="2432677"/>
            <a:ext cx="1182687" cy="244475"/>
          </a:xfrm>
          <a:prstGeom prst="roundRect">
            <a:avLst>
              <a:gd name="adj" fmla="val 5000"/>
            </a:avLst>
          </a:prstGeom>
          <a:solidFill>
            <a:srgbClr val="005E9E"/>
          </a:solidFill>
          <a:ln w="9525" algn="ctr">
            <a:solidFill>
              <a:srgbClr val="2077AC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>
            <a:lvl1pPr marL="342900" indent="-3429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1588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lvl="1" algn="ctr" eaLnBrk="1" fontAlgn="ctr" latinLnBrk="0" hangingPunct="1"/>
            <a:r>
              <a:rPr kumimoji="0" lang="ko-KR" altLang="en-US" sz="10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변경관리 대상</a:t>
            </a:r>
          </a:p>
        </p:txBody>
      </p:sp>
      <p:sp>
        <p:nvSpPr>
          <p:cNvPr id="19" name="AutoShape 159"/>
          <p:cNvSpPr>
            <a:spLocks noChangeArrowheads="1"/>
          </p:cNvSpPr>
          <p:nvPr/>
        </p:nvSpPr>
        <p:spPr bwMode="auto">
          <a:xfrm>
            <a:off x="246063" y="2364414"/>
            <a:ext cx="1358900" cy="4057650"/>
          </a:xfrm>
          <a:prstGeom prst="roundRect">
            <a:avLst>
              <a:gd name="adj" fmla="val 1500"/>
            </a:avLst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0" name="Group 485"/>
          <p:cNvGrpSpPr>
            <a:grpSpLocks/>
          </p:cNvGrpSpPr>
          <p:nvPr/>
        </p:nvGrpSpPr>
        <p:grpSpPr bwMode="auto">
          <a:xfrm>
            <a:off x="466725" y="2748589"/>
            <a:ext cx="835025" cy="860425"/>
            <a:chOff x="368" y="1837"/>
            <a:chExt cx="560" cy="576"/>
          </a:xfrm>
        </p:grpSpPr>
        <p:pic>
          <p:nvPicPr>
            <p:cNvPr id="21" name="Picture 480" descr="oj-3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837"/>
              <a:ext cx="5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484"/>
            <p:cNvSpPr>
              <a:spLocks noChangeArrowheads="1"/>
            </p:cNvSpPr>
            <p:nvPr/>
          </p:nvSpPr>
          <p:spPr bwMode="auto">
            <a:xfrm>
              <a:off x="461" y="2015"/>
              <a:ext cx="3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일정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범위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자원</a:t>
              </a:r>
            </a:p>
          </p:txBody>
        </p:sp>
      </p:grpSp>
      <p:grpSp>
        <p:nvGrpSpPr>
          <p:cNvPr id="23" name="Group 486"/>
          <p:cNvGrpSpPr>
            <a:grpSpLocks/>
          </p:cNvGrpSpPr>
          <p:nvPr/>
        </p:nvGrpSpPr>
        <p:grpSpPr bwMode="auto">
          <a:xfrm>
            <a:off x="466725" y="3669339"/>
            <a:ext cx="835025" cy="860425"/>
            <a:chOff x="368" y="1837"/>
            <a:chExt cx="560" cy="576"/>
          </a:xfrm>
        </p:grpSpPr>
        <p:pic>
          <p:nvPicPr>
            <p:cNvPr id="24" name="Picture 487" descr="oj-3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837"/>
              <a:ext cx="5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488"/>
            <p:cNvSpPr>
              <a:spLocks noChangeArrowheads="1"/>
            </p:cNvSpPr>
            <p:nvPr/>
          </p:nvSpPr>
          <p:spPr bwMode="auto">
            <a:xfrm>
              <a:off x="461" y="2015"/>
              <a:ext cx="3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H/W</a:t>
              </a:r>
            </a:p>
            <a:p>
              <a:pPr algn="ctr" eaLnBrk="1" latinLnBrk="0" hangingPunct="1"/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S/W</a:t>
              </a:r>
            </a:p>
          </p:txBody>
        </p:sp>
      </p:grpSp>
      <p:grpSp>
        <p:nvGrpSpPr>
          <p:cNvPr id="26" name="Group 489"/>
          <p:cNvGrpSpPr>
            <a:grpSpLocks/>
          </p:cNvGrpSpPr>
          <p:nvPr/>
        </p:nvGrpSpPr>
        <p:grpSpPr bwMode="auto">
          <a:xfrm>
            <a:off x="466725" y="4618664"/>
            <a:ext cx="835025" cy="860425"/>
            <a:chOff x="368" y="1837"/>
            <a:chExt cx="560" cy="576"/>
          </a:xfrm>
        </p:grpSpPr>
        <p:pic>
          <p:nvPicPr>
            <p:cNvPr id="27" name="Picture 490" descr="oj-3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837"/>
              <a:ext cx="5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491"/>
            <p:cNvSpPr>
              <a:spLocks noChangeArrowheads="1"/>
            </p:cNvSpPr>
            <p:nvPr/>
          </p:nvSpPr>
          <p:spPr bwMode="auto">
            <a:xfrm>
              <a:off x="461" y="1963"/>
              <a:ext cx="374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어플리 케이션</a:t>
              </a:r>
              <a:b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소스</a:t>
              </a:r>
            </a:p>
          </p:txBody>
        </p:sp>
      </p:grpSp>
      <p:grpSp>
        <p:nvGrpSpPr>
          <p:cNvPr id="29" name="Group 492"/>
          <p:cNvGrpSpPr>
            <a:grpSpLocks/>
          </p:cNvGrpSpPr>
          <p:nvPr/>
        </p:nvGrpSpPr>
        <p:grpSpPr bwMode="auto">
          <a:xfrm>
            <a:off x="466725" y="5567989"/>
            <a:ext cx="835025" cy="860425"/>
            <a:chOff x="368" y="1837"/>
            <a:chExt cx="560" cy="576"/>
          </a:xfrm>
        </p:grpSpPr>
        <p:pic>
          <p:nvPicPr>
            <p:cNvPr id="30" name="Picture 493" descr="oj-3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837"/>
              <a:ext cx="5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494"/>
            <p:cNvSpPr>
              <a:spLocks noChangeArrowheads="1"/>
            </p:cNvSpPr>
            <p:nvPr/>
          </p:nvSpPr>
          <p:spPr bwMode="auto">
            <a:xfrm>
              <a:off x="461" y="2014"/>
              <a:ext cx="3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사업수행</a:t>
              </a:r>
            </a:p>
            <a:p>
              <a:pPr algn="ctr" eaLnBrk="1" latinLnBrk="0" hangingPunct="1"/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절차</a:t>
              </a:r>
              <a:r>
                <a:rPr lang="en-US" altLang="ko-KR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문서</a:t>
              </a:r>
            </a:p>
          </p:txBody>
        </p:sp>
      </p:grpSp>
      <p:sp>
        <p:nvSpPr>
          <p:cNvPr id="32" name="AutoShape 335"/>
          <p:cNvSpPr>
            <a:spLocks noChangeArrowheads="1"/>
          </p:cNvSpPr>
          <p:nvPr/>
        </p:nvSpPr>
        <p:spPr bwMode="auto">
          <a:xfrm>
            <a:off x="1784648" y="2364414"/>
            <a:ext cx="7843898" cy="4064000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lIns="90000" tIns="46800" rIns="10800" b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AutoShape 335"/>
          <p:cNvSpPr>
            <a:spLocks noChangeArrowheads="1"/>
          </p:cNvSpPr>
          <p:nvPr/>
        </p:nvSpPr>
        <p:spPr bwMode="auto">
          <a:xfrm>
            <a:off x="1976431" y="4552267"/>
            <a:ext cx="7494421" cy="1790700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lIns="90000" tIns="46800" rIns="10800" b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Rectangle 14" descr="어두운 상향 대각선"/>
          <p:cNvSpPr>
            <a:spLocks noChangeArrowheads="1"/>
          </p:cNvSpPr>
          <p:nvPr/>
        </p:nvSpPr>
        <p:spPr bwMode="auto">
          <a:xfrm>
            <a:off x="8057975" y="5477137"/>
            <a:ext cx="1338510" cy="2524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>
              <a:lnSpc>
                <a:spcPct val="90000"/>
              </a:lnSpc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변경통제위원회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상설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5" name="Group 445"/>
          <p:cNvGrpSpPr>
            <a:grpSpLocks/>
          </p:cNvGrpSpPr>
          <p:nvPr/>
        </p:nvGrpSpPr>
        <p:grpSpPr bwMode="auto">
          <a:xfrm>
            <a:off x="3448477" y="5235837"/>
            <a:ext cx="1564022" cy="114300"/>
            <a:chOff x="3710" y="3339"/>
            <a:chExt cx="499" cy="46"/>
          </a:xfrm>
        </p:grpSpPr>
        <p:sp>
          <p:nvSpPr>
            <p:cNvPr id="36" name="Line 443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Line 444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" name="Group 446"/>
          <p:cNvGrpSpPr>
            <a:grpSpLocks/>
          </p:cNvGrpSpPr>
          <p:nvPr/>
        </p:nvGrpSpPr>
        <p:grpSpPr bwMode="auto">
          <a:xfrm>
            <a:off x="3448477" y="5977199"/>
            <a:ext cx="1564022" cy="114300"/>
            <a:chOff x="3710" y="3339"/>
            <a:chExt cx="499" cy="46"/>
          </a:xfrm>
        </p:grpSpPr>
        <p:sp>
          <p:nvSpPr>
            <p:cNvPr id="39" name="Line 447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Line 448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41" name="AutoShape 25"/>
          <p:cNvCxnSpPr>
            <a:cxnSpLocks noChangeShapeType="1"/>
            <a:endCxn id="34" idx="0"/>
          </p:cNvCxnSpPr>
          <p:nvPr/>
        </p:nvCxnSpPr>
        <p:spPr bwMode="auto">
          <a:xfrm>
            <a:off x="7383611" y="5272349"/>
            <a:ext cx="1343619" cy="204788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25"/>
          <p:cNvCxnSpPr>
            <a:cxnSpLocks noChangeShapeType="1"/>
            <a:endCxn id="34" idx="2"/>
          </p:cNvCxnSpPr>
          <p:nvPr/>
        </p:nvCxnSpPr>
        <p:spPr bwMode="auto">
          <a:xfrm flipV="1">
            <a:off x="7383611" y="5729549"/>
            <a:ext cx="1343619" cy="284163"/>
          </a:xfrm>
          <a:prstGeom prst="bentConnector2">
            <a:avLst/>
          </a:prstGeom>
          <a:noFill/>
          <a:ln w="9525">
            <a:solidFill>
              <a:srgbClr val="808080"/>
            </a:solidFill>
            <a:miter lim="800000"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8214029" y="5013063"/>
            <a:ext cx="793486" cy="2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변경요청</a:t>
            </a: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결과</a:t>
            </a:r>
          </a:p>
        </p:txBody>
      </p:sp>
      <p:sp>
        <p:nvSpPr>
          <p:cNvPr id="44" name="Rectangle 20"/>
          <p:cNvSpPr>
            <a:spLocks noChangeArrowheads="1"/>
          </p:cNvSpPr>
          <p:nvPr/>
        </p:nvSpPr>
        <p:spPr bwMode="auto">
          <a:xfrm>
            <a:off x="8224671" y="6064157"/>
            <a:ext cx="820738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승인</a:t>
            </a: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기각 등</a:t>
            </a:r>
          </a:p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 사항</a:t>
            </a:r>
          </a:p>
        </p:txBody>
      </p:sp>
      <p:sp>
        <p:nvSpPr>
          <p:cNvPr id="45" name="Rectangle 134" descr="어두운 상향 대각선"/>
          <p:cNvSpPr>
            <a:spLocks noChangeArrowheads="1"/>
          </p:cNvSpPr>
          <p:nvPr/>
        </p:nvSpPr>
        <p:spPr bwMode="auto">
          <a:xfrm>
            <a:off x="5067808" y="4756412"/>
            <a:ext cx="2901808" cy="1563687"/>
          </a:xfrm>
          <a:prstGeom prst="rect">
            <a:avLst/>
          </a:prstGeom>
          <a:pattFill prst="dkUpDiag">
            <a:fgClr>
              <a:srgbClr val="DDDDDD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kumimoji="0" lang="ko-KR" altLang="en-US" sz="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AutoShape 81" descr="oj-01"/>
          <p:cNvSpPr>
            <a:spLocks noChangeArrowheads="1"/>
          </p:cNvSpPr>
          <p:nvPr/>
        </p:nvSpPr>
        <p:spPr bwMode="auto">
          <a:xfrm>
            <a:off x="5417762" y="4662749"/>
            <a:ext cx="2201900" cy="203200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609EC4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/>
            <a:r>
              <a:rPr kumimoji="0"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형상관리도구</a:t>
            </a:r>
          </a:p>
        </p:txBody>
      </p:sp>
      <p:sp>
        <p:nvSpPr>
          <p:cNvPr id="47" name="Rectangle 14" descr="어두운 상향 대각선"/>
          <p:cNvSpPr>
            <a:spLocks noChangeArrowheads="1"/>
          </p:cNvSpPr>
          <p:nvPr/>
        </p:nvSpPr>
        <p:spPr bwMode="auto">
          <a:xfrm>
            <a:off x="5284933" y="5019937"/>
            <a:ext cx="786758" cy="1192212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 w="12700" algn="ctr">
            <a:solidFill>
              <a:srgbClr val="609EC4"/>
            </a:solidFill>
            <a:round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형상</a:t>
            </a:r>
            <a:endParaRPr lang="en-US" altLang="ko-KR" sz="9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latinLnBrk="0" hangingPunct="1"/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관리</a:t>
            </a:r>
            <a:endParaRPr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latinLnBrk="0" hangingPunct="1"/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서버</a:t>
            </a:r>
          </a:p>
        </p:txBody>
      </p:sp>
      <p:grpSp>
        <p:nvGrpSpPr>
          <p:cNvPr id="48" name="Group 434"/>
          <p:cNvGrpSpPr>
            <a:grpSpLocks/>
          </p:cNvGrpSpPr>
          <p:nvPr/>
        </p:nvGrpSpPr>
        <p:grpSpPr bwMode="auto">
          <a:xfrm>
            <a:off x="6638770" y="5059624"/>
            <a:ext cx="1144375" cy="374650"/>
            <a:chOff x="6646" y="1649"/>
            <a:chExt cx="295" cy="295"/>
          </a:xfrm>
        </p:grpSpPr>
        <p:pic>
          <p:nvPicPr>
            <p:cNvPr id="49" name="Picture 435" descr="Untitled-2-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" y="1649"/>
              <a:ext cx="2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F458"/>
            <p:cNvSpPr txBox="1">
              <a:spLocks noChangeAspect="1" noChangeArrowheads="1"/>
            </p:cNvSpPr>
            <p:nvPr/>
          </p:nvSpPr>
          <p:spPr bwMode="auto">
            <a:xfrm>
              <a:off x="6729" y="1689"/>
              <a:ext cx="13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변경항목</a:t>
              </a:r>
            </a:p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라이브러리</a:t>
              </a:r>
            </a:p>
          </p:txBody>
        </p:sp>
      </p:grpSp>
      <p:grpSp>
        <p:nvGrpSpPr>
          <p:cNvPr id="51" name="Group 437"/>
          <p:cNvGrpSpPr>
            <a:grpSpLocks/>
          </p:cNvGrpSpPr>
          <p:nvPr/>
        </p:nvGrpSpPr>
        <p:grpSpPr bwMode="auto">
          <a:xfrm>
            <a:off x="6638770" y="5800987"/>
            <a:ext cx="1144375" cy="374650"/>
            <a:chOff x="6646" y="1649"/>
            <a:chExt cx="295" cy="295"/>
          </a:xfrm>
        </p:grpSpPr>
        <p:pic>
          <p:nvPicPr>
            <p:cNvPr id="52" name="Picture 438" descr="Untitled-2-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" y="1649"/>
              <a:ext cx="2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F458"/>
            <p:cNvSpPr txBox="1">
              <a:spLocks noChangeAspect="1" noChangeArrowheads="1"/>
            </p:cNvSpPr>
            <p:nvPr/>
          </p:nvSpPr>
          <p:spPr bwMode="auto">
            <a:xfrm>
              <a:off x="6741" y="1689"/>
              <a:ext cx="10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변경항목</a:t>
              </a:r>
            </a:p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이력</a:t>
              </a:r>
            </a:p>
          </p:txBody>
        </p:sp>
      </p:grpSp>
      <p:grpSp>
        <p:nvGrpSpPr>
          <p:cNvPr id="54" name="Group 454"/>
          <p:cNvGrpSpPr>
            <a:grpSpLocks/>
          </p:cNvGrpSpPr>
          <p:nvPr/>
        </p:nvGrpSpPr>
        <p:grpSpPr bwMode="auto">
          <a:xfrm>
            <a:off x="6079353" y="5210437"/>
            <a:ext cx="579852" cy="73025"/>
            <a:chOff x="3710" y="3339"/>
            <a:chExt cx="499" cy="46"/>
          </a:xfrm>
        </p:grpSpPr>
        <p:sp>
          <p:nvSpPr>
            <p:cNvPr id="55" name="Line 455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6" name="Line 456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7" name="Group 457"/>
          <p:cNvGrpSpPr>
            <a:grpSpLocks/>
          </p:cNvGrpSpPr>
          <p:nvPr/>
        </p:nvGrpSpPr>
        <p:grpSpPr bwMode="auto">
          <a:xfrm>
            <a:off x="6079353" y="5951799"/>
            <a:ext cx="579852" cy="73025"/>
            <a:chOff x="3710" y="3339"/>
            <a:chExt cx="499" cy="46"/>
          </a:xfrm>
        </p:grpSpPr>
        <p:sp>
          <p:nvSpPr>
            <p:cNvPr id="58" name="Line 458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9" name="Line 459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0" name="Rectangle 14" descr="어두운 상향 대각선"/>
          <p:cNvSpPr>
            <a:spLocks noChangeArrowheads="1"/>
          </p:cNvSpPr>
          <p:nvPr/>
        </p:nvSpPr>
        <p:spPr bwMode="auto">
          <a:xfrm>
            <a:off x="2109967" y="5145349"/>
            <a:ext cx="1338510" cy="2524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변경요청자</a:t>
            </a:r>
          </a:p>
        </p:txBody>
      </p:sp>
      <p:sp>
        <p:nvSpPr>
          <p:cNvPr id="61" name="Rectangle 14" descr="어두운 상향 대각선"/>
          <p:cNvSpPr>
            <a:spLocks noChangeArrowheads="1"/>
          </p:cNvSpPr>
          <p:nvPr/>
        </p:nvSpPr>
        <p:spPr bwMode="auto">
          <a:xfrm>
            <a:off x="2109967" y="5886712"/>
            <a:ext cx="1338510" cy="2524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개발자</a:t>
            </a:r>
          </a:p>
        </p:txBody>
      </p:sp>
      <p:sp>
        <p:nvSpPr>
          <p:cNvPr id="62" name="Rectangle 20"/>
          <p:cNvSpPr>
            <a:spLocks noChangeArrowheads="1"/>
          </p:cNvSpPr>
          <p:nvPr/>
        </p:nvSpPr>
        <p:spPr bwMode="auto">
          <a:xfrm>
            <a:off x="3866508" y="5096137"/>
            <a:ext cx="791883" cy="12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3990942" y="5382411"/>
            <a:ext cx="666849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의사결정사항</a:t>
            </a:r>
          </a:p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변경 결과</a:t>
            </a:r>
          </a:p>
        </p:txBody>
      </p:sp>
      <p:sp>
        <p:nvSpPr>
          <p:cNvPr id="64" name="Rectangle 20"/>
          <p:cNvSpPr>
            <a:spLocks noChangeArrowheads="1"/>
          </p:cNvSpPr>
          <p:nvPr/>
        </p:nvSpPr>
        <p:spPr bwMode="auto">
          <a:xfrm>
            <a:off x="4028937" y="6123773"/>
            <a:ext cx="588303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Check-Out</a:t>
            </a:r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3448477" y="5809607"/>
            <a:ext cx="1593951" cy="12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 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Check-In</a:t>
            </a:r>
            <a:endParaRPr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995698" y="4554819"/>
            <a:ext cx="716864" cy="248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42975" fontAlgn="ctr" latinLnBrk="0">
              <a:lnSpc>
                <a:spcPct val="90000"/>
              </a:lnSpc>
              <a:defRPr/>
            </a:pPr>
            <a:r>
              <a:rPr lang="ko-KR" altLang="en-US" sz="11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 단계</a:t>
            </a:r>
            <a:endParaRPr lang="ko-KR" altLang="en-US" sz="11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AutoShape 335"/>
          <p:cNvSpPr>
            <a:spLocks noChangeArrowheads="1"/>
          </p:cNvSpPr>
          <p:nvPr/>
        </p:nvSpPr>
        <p:spPr bwMode="auto">
          <a:xfrm>
            <a:off x="1976431" y="2509467"/>
            <a:ext cx="7494421" cy="1790700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DDDDDD"/>
            </a:outerShdw>
          </a:effectLst>
        </p:spPr>
        <p:txBody>
          <a:bodyPr lIns="90000" tIns="46800" rIns="10800" b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8" name="Group 445"/>
          <p:cNvGrpSpPr>
            <a:grpSpLocks/>
          </p:cNvGrpSpPr>
          <p:nvPr/>
        </p:nvGrpSpPr>
        <p:grpSpPr bwMode="auto">
          <a:xfrm>
            <a:off x="3448477" y="3193037"/>
            <a:ext cx="1564022" cy="114300"/>
            <a:chOff x="3710" y="3339"/>
            <a:chExt cx="499" cy="46"/>
          </a:xfrm>
        </p:grpSpPr>
        <p:sp>
          <p:nvSpPr>
            <p:cNvPr id="69" name="Line 443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Line 444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1" name="Group 446"/>
          <p:cNvGrpSpPr>
            <a:grpSpLocks/>
          </p:cNvGrpSpPr>
          <p:nvPr/>
        </p:nvGrpSpPr>
        <p:grpSpPr bwMode="auto">
          <a:xfrm>
            <a:off x="3448477" y="3934399"/>
            <a:ext cx="1564022" cy="114300"/>
            <a:chOff x="3710" y="3339"/>
            <a:chExt cx="499" cy="46"/>
          </a:xfrm>
        </p:grpSpPr>
        <p:sp>
          <p:nvSpPr>
            <p:cNvPr id="72" name="Line 447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Line 448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74" name="Rectangle 134" descr="어두운 상향 대각선"/>
          <p:cNvSpPr>
            <a:spLocks noChangeArrowheads="1"/>
          </p:cNvSpPr>
          <p:nvPr/>
        </p:nvSpPr>
        <p:spPr bwMode="auto">
          <a:xfrm>
            <a:off x="5067808" y="2700912"/>
            <a:ext cx="2901808" cy="1563687"/>
          </a:xfrm>
          <a:prstGeom prst="rect">
            <a:avLst/>
          </a:prstGeom>
          <a:pattFill prst="dkUpDiag">
            <a:fgClr>
              <a:srgbClr val="DDDDDD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kumimoji="0" lang="ko-KR" altLang="en-US" sz="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AutoShape 81" descr="oj-01"/>
          <p:cNvSpPr>
            <a:spLocks noChangeArrowheads="1"/>
          </p:cNvSpPr>
          <p:nvPr/>
        </p:nvSpPr>
        <p:spPr bwMode="auto">
          <a:xfrm>
            <a:off x="5417762" y="2607249"/>
            <a:ext cx="2201900" cy="203200"/>
          </a:xfrm>
          <a:prstGeom prst="roundRect">
            <a:avLst>
              <a:gd name="adj" fmla="val 50000"/>
            </a:avLst>
          </a:prstGeom>
          <a:solidFill>
            <a:srgbClr val="038CDC"/>
          </a:solidFill>
          <a:ln w="9525" algn="ctr">
            <a:solidFill>
              <a:srgbClr val="609EC4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/>
            <a:r>
              <a:rPr kumimoji="0" lang="ko-KR" altLang="en-US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형상관리도구</a:t>
            </a:r>
            <a:r>
              <a:rPr kumimoji="0" lang="en-US" altLang="ko-KR" sz="10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(SVN)</a:t>
            </a:r>
            <a:endParaRPr kumimoji="0" lang="ko-KR" altLang="en-US" sz="1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Rectangle 14" descr="어두운 상향 대각선"/>
          <p:cNvSpPr>
            <a:spLocks noChangeArrowheads="1"/>
          </p:cNvSpPr>
          <p:nvPr/>
        </p:nvSpPr>
        <p:spPr bwMode="auto">
          <a:xfrm>
            <a:off x="5284933" y="2964437"/>
            <a:ext cx="786758" cy="1192212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 w="12700" algn="ctr">
            <a:solidFill>
              <a:srgbClr val="609EC4"/>
            </a:solidFill>
            <a:round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/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형상</a:t>
            </a:r>
            <a:endParaRPr lang="en-US" altLang="ko-KR" sz="900" dirty="0" smtClean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latinLnBrk="0" hangingPunct="1"/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관리</a:t>
            </a:r>
            <a:endParaRPr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  <a:p>
            <a:pPr algn="ctr" eaLnBrk="1" latinLnBrk="0" hangingPunct="1"/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t>서버</a:t>
            </a:r>
          </a:p>
        </p:txBody>
      </p:sp>
      <p:grpSp>
        <p:nvGrpSpPr>
          <p:cNvPr id="77" name="Group 434"/>
          <p:cNvGrpSpPr>
            <a:grpSpLocks/>
          </p:cNvGrpSpPr>
          <p:nvPr/>
        </p:nvGrpSpPr>
        <p:grpSpPr bwMode="auto">
          <a:xfrm>
            <a:off x="6638770" y="3004124"/>
            <a:ext cx="1144375" cy="374650"/>
            <a:chOff x="6646" y="1649"/>
            <a:chExt cx="295" cy="295"/>
          </a:xfrm>
        </p:grpSpPr>
        <p:pic>
          <p:nvPicPr>
            <p:cNvPr id="78" name="Picture 435" descr="Untitled-2-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" y="1649"/>
              <a:ext cx="2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458"/>
            <p:cNvSpPr txBox="1">
              <a:spLocks noChangeAspect="1" noChangeArrowheads="1"/>
            </p:cNvSpPr>
            <p:nvPr/>
          </p:nvSpPr>
          <p:spPr bwMode="auto">
            <a:xfrm>
              <a:off x="6729" y="1689"/>
              <a:ext cx="13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변경항목</a:t>
              </a:r>
            </a:p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라이브러리</a:t>
              </a:r>
            </a:p>
          </p:txBody>
        </p:sp>
      </p:grpSp>
      <p:grpSp>
        <p:nvGrpSpPr>
          <p:cNvPr id="80" name="Group 437"/>
          <p:cNvGrpSpPr>
            <a:grpSpLocks/>
          </p:cNvGrpSpPr>
          <p:nvPr/>
        </p:nvGrpSpPr>
        <p:grpSpPr bwMode="auto">
          <a:xfrm>
            <a:off x="6638770" y="3745487"/>
            <a:ext cx="1144375" cy="374650"/>
            <a:chOff x="6646" y="1649"/>
            <a:chExt cx="295" cy="295"/>
          </a:xfrm>
        </p:grpSpPr>
        <p:pic>
          <p:nvPicPr>
            <p:cNvPr id="81" name="Picture 438" descr="Untitled-2-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" y="1649"/>
              <a:ext cx="2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458"/>
            <p:cNvSpPr txBox="1">
              <a:spLocks noChangeAspect="1" noChangeArrowheads="1"/>
            </p:cNvSpPr>
            <p:nvPr/>
          </p:nvSpPr>
          <p:spPr bwMode="auto">
            <a:xfrm>
              <a:off x="6741" y="1689"/>
              <a:ext cx="10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93763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defTabSz="8937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변경항목</a:t>
              </a:r>
            </a:p>
            <a:p>
              <a:pPr algn="ctr" latinLnBrk="0"/>
              <a:r>
                <a:rPr kumimoji="0" lang="ko-KR" altLang="ko-KR" sz="900" dirty="0"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이력</a:t>
              </a:r>
            </a:p>
          </p:txBody>
        </p:sp>
      </p:grpSp>
      <p:grpSp>
        <p:nvGrpSpPr>
          <p:cNvPr id="83" name="Group 454"/>
          <p:cNvGrpSpPr>
            <a:grpSpLocks/>
          </p:cNvGrpSpPr>
          <p:nvPr/>
        </p:nvGrpSpPr>
        <p:grpSpPr bwMode="auto">
          <a:xfrm>
            <a:off x="6079353" y="3154937"/>
            <a:ext cx="579852" cy="73025"/>
            <a:chOff x="3710" y="3339"/>
            <a:chExt cx="499" cy="46"/>
          </a:xfrm>
        </p:grpSpPr>
        <p:sp>
          <p:nvSpPr>
            <p:cNvPr id="84" name="Line 455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5" name="Line 456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86" name="Group 457"/>
          <p:cNvGrpSpPr>
            <a:grpSpLocks/>
          </p:cNvGrpSpPr>
          <p:nvPr/>
        </p:nvGrpSpPr>
        <p:grpSpPr bwMode="auto">
          <a:xfrm>
            <a:off x="6079353" y="3896299"/>
            <a:ext cx="579852" cy="73025"/>
            <a:chOff x="3710" y="3339"/>
            <a:chExt cx="499" cy="46"/>
          </a:xfrm>
        </p:grpSpPr>
        <p:sp>
          <p:nvSpPr>
            <p:cNvPr id="87" name="Line 458"/>
            <p:cNvSpPr>
              <a:spLocks noChangeShapeType="1"/>
            </p:cNvSpPr>
            <p:nvPr/>
          </p:nvSpPr>
          <p:spPr bwMode="auto">
            <a:xfrm>
              <a:off x="3710" y="3339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Line 459"/>
            <p:cNvSpPr>
              <a:spLocks noChangeShapeType="1"/>
            </p:cNvSpPr>
            <p:nvPr/>
          </p:nvSpPr>
          <p:spPr bwMode="auto">
            <a:xfrm flipH="1">
              <a:off x="3710" y="3385"/>
              <a:ext cx="49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2000" tIns="36000" rIns="72000" bIns="36000"/>
            <a:lstStyle/>
            <a:p>
              <a:pPr algn="ctr"/>
              <a:endParaRPr lang="ko-KR" altLang="en-US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9" name="Rectangle 14" descr="어두운 상향 대각선"/>
          <p:cNvSpPr>
            <a:spLocks noChangeArrowheads="1"/>
          </p:cNvSpPr>
          <p:nvPr/>
        </p:nvSpPr>
        <p:spPr bwMode="auto">
          <a:xfrm>
            <a:off x="2109967" y="3102549"/>
            <a:ext cx="1338510" cy="2524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변경요청자</a:t>
            </a:r>
          </a:p>
        </p:txBody>
      </p:sp>
      <p:sp>
        <p:nvSpPr>
          <p:cNvPr id="90" name="Rectangle 14" descr="어두운 상향 대각선"/>
          <p:cNvSpPr>
            <a:spLocks noChangeArrowheads="1"/>
          </p:cNvSpPr>
          <p:nvPr/>
        </p:nvSpPr>
        <p:spPr bwMode="auto">
          <a:xfrm>
            <a:off x="2109967" y="3843912"/>
            <a:ext cx="1338510" cy="2524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808080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latinLnBrk="0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개발자</a:t>
            </a:r>
          </a:p>
        </p:txBody>
      </p:sp>
      <p:sp>
        <p:nvSpPr>
          <p:cNvPr id="91" name="Rectangle 20"/>
          <p:cNvSpPr>
            <a:spLocks noChangeArrowheads="1"/>
          </p:cNvSpPr>
          <p:nvPr/>
        </p:nvSpPr>
        <p:spPr bwMode="auto">
          <a:xfrm>
            <a:off x="3866508" y="3053337"/>
            <a:ext cx="791883" cy="12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 요청</a:t>
            </a:r>
            <a:endParaRPr lang="ko-KR" altLang="en-US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2" name="Rectangle 20"/>
          <p:cNvSpPr>
            <a:spLocks noChangeArrowheads="1"/>
          </p:cNvSpPr>
          <p:nvPr/>
        </p:nvSpPr>
        <p:spPr bwMode="auto">
          <a:xfrm>
            <a:off x="3930754" y="3339611"/>
            <a:ext cx="666849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의사결정사항</a:t>
            </a:r>
          </a:p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변경 결과</a:t>
            </a:r>
          </a:p>
        </p:txBody>
      </p:sp>
      <p:sp>
        <p:nvSpPr>
          <p:cNvPr id="93" name="Rectangle 20"/>
          <p:cNvSpPr>
            <a:spLocks noChangeArrowheads="1"/>
          </p:cNvSpPr>
          <p:nvPr/>
        </p:nvSpPr>
        <p:spPr bwMode="auto">
          <a:xfrm>
            <a:off x="3969945" y="4080973"/>
            <a:ext cx="588303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en-US" altLang="ko-KR" sz="90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Check-Out</a:t>
            </a:r>
          </a:p>
        </p:txBody>
      </p:sp>
      <p:sp>
        <p:nvSpPr>
          <p:cNvPr id="94" name="Rectangle 20"/>
          <p:cNvSpPr>
            <a:spLocks noChangeArrowheads="1"/>
          </p:cNvSpPr>
          <p:nvPr/>
        </p:nvSpPr>
        <p:spPr bwMode="auto">
          <a:xfrm>
            <a:off x="3448477" y="3766807"/>
            <a:ext cx="1593951" cy="12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42975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algn="ctr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ctr" hangingPunct="1">
              <a:lnSpc>
                <a:spcPct val="90000"/>
              </a:lnSpc>
            </a:pPr>
            <a:r>
              <a:rPr lang="ko-KR" altLang="en-US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 </a:t>
            </a:r>
            <a:r>
              <a:rPr lang="en-US" altLang="ko-KR" sz="900" dirty="0" smtClean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Check-In</a:t>
            </a:r>
            <a:endParaRPr lang="en-US" altLang="ko-KR" sz="900" dirty="0"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92290" y="2512019"/>
            <a:ext cx="720069" cy="2489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42975" fontAlgn="ctr" latinLnBrk="0">
              <a:lnSpc>
                <a:spcPct val="90000"/>
              </a:lnSpc>
              <a:defRPr/>
            </a:pPr>
            <a:r>
              <a:rPr lang="ko-KR" altLang="en-US" sz="1100" kern="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단계</a:t>
            </a:r>
            <a:endParaRPr lang="ko-KR" altLang="en-US" sz="1100" kern="0" dirty="0">
              <a:ln>
                <a:solidFill>
                  <a:srgbClr val="969696">
                    <a:alpha val="0"/>
                  </a:srgbClr>
                </a:solidFill>
              </a:ln>
              <a:solidFill>
                <a:srgbClr val="33333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9575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2.9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형상관리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9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2480" y="2132932"/>
            <a:ext cx="1031454" cy="169277"/>
            <a:chOff x="272480" y="2132932"/>
            <a:chExt cx="1031454" cy="169277"/>
          </a:xfrm>
        </p:grpSpPr>
        <p:sp>
          <p:nvSpPr>
            <p:cNvPr id="16" name="AutoShape 163"/>
            <p:cNvSpPr>
              <a:spLocks noChangeArrowheads="1"/>
            </p:cNvSpPr>
            <p:nvPr/>
          </p:nvSpPr>
          <p:spPr bwMode="auto">
            <a:xfrm>
              <a:off x="499227" y="2132932"/>
              <a:ext cx="804707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180975" indent="-180975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latinLnBrk="0">
                <a:buSzPct val="80000"/>
              </a:pPr>
              <a:r>
                <a:rPr kumimoji="0" lang="ko-KR" altLang="ko-KR" sz="1100" dirty="0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rPr>
                <a:t>변경항목 식별</a:t>
              </a:r>
            </a:p>
          </p:txBody>
        </p:sp>
        <p:grpSp>
          <p:nvGrpSpPr>
            <p:cNvPr id="97" name="Group 172">
              <a:extLst>
                <a:ext uri="{FF2B5EF4-FFF2-40B4-BE49-F238E27FC236}">
                  <a16:creationId xmlns:a16="http://schemas.microsoft.com/office/drawing/2014/main" id="{509A09E3-DC14-4B6A-BE1A-710DFEED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480" y="2152234"/>
              <a:ext cx="144463" cy="144463"/>
              <a:chOff x="476" y="1697"/>
              <a:chExt cx="91" cy="91"/>
            </a:xfrm>
          </p:grpSpPr>
          <p:grpSp>
            <p:nvGrpSpPr>
              <p:cNvPr id="100" name="Group 171">
                <a:extLst>
                  <a:ext uri="{FF2B5EF4-FFF2-40B4-BE49-F238E27FC236}">
                    <a16:creationId xmlns:a16="http://schemas.microsoft.com/office/drawing/2014/main" id="{3CC7008B-320B-4516-83A9-0D61F99F7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6" y="1697"/>
                <a:ext cx="91" cy="91"/>
                <a:chOff x="476" y="1697"/>
                <a:chExt cx="91" cy="91"/>
              </a:xfrm>
            </p:grpSpPr>
            <p:sp>
              <p:nvSpPr>
                <p:cNvPr id="102" name="Oval 64">
                  <a:extLst>
                    <a:ext uri="{FF2B5EF4-FFF2-40B4-BE49-F238E27FC236}">
                      <a16:creationId xmlns:a16="http://schemas.microsoft.com/office/drawing/2014/main" id="{ABC7F0AA-21AC-4217-AED1-55A73FFF5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" y="1697"/>
                  <a:ext cx="91" cy="91"/>
                </a:xfrm>
                <a:prstGeom prst="ellipse">
                  <a:avLst/>
                </a:prstGeom>
                <a:solidFill>
                  <a:srgbClr val="BD003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03" name="Arc 170">
                  <a:extLst>
                    <a:ext uri="{FF2B5EF4-FFF2-40B4-BE49-F238E27FC236}">
                      <a16:creationId xmlns:a16="http://schemas.microsoft.com/office/drawing/2014/main" id="{A6930676-5702-426A-BAFB-78B9A7E57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1697"/>
                  <a:ext cx="91" cy="45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43200"/>
                    <a:gd name="T1" fmla="*/ 21601 h 21601"/>
                    <a:gd name="T2" fmla="*/ 43200 w 43200"/>
                    <a:gd name="T3" fmla="*/ 21600 h 21601"/>
                    <a:gd name="T4" fmla="*/ 21600 w 43200"/>
                    <a:gd name="T5" fmla="*/ 21600 h 21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1601" fill="none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</a:path>
                    <a:path w="43200" h="21601" stroke="0" extrusionOk="0">
                      <a:moveTo>
                        <a:pt x="0" y="21600"/>
                      </a:move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101" name="AutoShape 155">
                <a:extLst>
                  <a:ext uri="{FF2B5EF4-FFF2-40B4-BE49-F238E27FC236}">
                    <a16:creationId xmlns:a16="http://schemas.microsoft.com/office/drawing/2014/main" id="{F43F8682-B92A-48D6-BD75-DB686C9F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" y="1723"/>
                <a:ext cx="46" cy="40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63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2.10.1 </a:t>
            </a:r>
            <a:r>
              <a:rPr lang="ko-KR" altLang="en-US" dirty="0" smtClean="0"/>
              <a:t>변화관리 개요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343834"/>
            <a:ext cx="9226885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개발에 따른 변화과정에서 발생할 수 있는 위험 요소를 사전 예방하기 위해 체계적으로 변화관리 계획을 수립하여 프로젝트를 수행합니다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변화관리 방안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pSp>
        <p:nvGrpSpPr>
          <p:cNvPr id="73" name="그룹 72"/>
          <p:cNvGrpSpPr/>
          <p:nvPr/>
        </p:nvGrpSpPr>
        <p:grpSpPr>
          <a:xfrm>
            <a:off x="380492" y="2209506"/>
            <a:ext cx="9145588" cy="4243830"/>
            <a:chOff x="415925" y="2205430"/>
            <a:chExt cx="9145588" cy="4320000"/>
          </a:xfrm>
        </p:grpSpPr>
        <p:grpSp>
          <p:nvGrpSpPr>
            <p:cNvPr id="14" name="Group 120"/>
            <p:cNvGrpSpPr>
              <a:grpSpLocks/>
            </p:cNvGrpSpPr>
            <p:nvPr/>
          </p:nvGrpSpPr>
          <p:grpSpPr bwMode="auto">
            <a:xfrm>
              <a:off x="415925" y="2205430"/>
              <a:ext cx="4428099" cy="4320000"/>
              <a:chOff x="3176" y="1321"/>
              <a:chExt cx="2938" cy="2789"/>
            </a:xfrm>
          </p:grpSpPr>
          <p:grpSp>
            <p:nvGrpSpPr>
              <p:cNvPr id="15" name="Group 121"/>
              <p:cNvGrpSpPr>
                <a:grpSpLocks/>
              </p:cNvGrpSpPr>
              <p:nvPr/>
            </p:nvGrpSpPr>
            <p:grpSpPr bwMode="auto">
              <a:xfrm>
                <a:off x="3176" y="1321"/>
                <a:ext cx="2938" cy="2789"/>
                <a:chOff x="3176" y="1321"/>
                <a:chExt cx="2938" cy="2789"/>
              </a:xfrm>
            </p:grpSpPr>
            <p:pic>
              <p:nvPicPr>
                <p:cNvPr id="17" name="Picture 122" descr="도형-하늘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6" y="1321"/>
                  <a:ext cx="2938" cy="1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Rectangle 123"/>
                <p:cNvSpPr>
                  <a:spLocks noChangeArrowheads="1"/>
                </p:cNvSpPr>
                <p:nvPr/>
              </p:nvSpPr>
              <p:spPr bwMode="auto">
                <a:xfrm>
                  <a:off x="3181" y="1475"/>
                  <a:ext cx="2929" cy="2635"/>
                </a:xfrm>
                <a:prstGeom prst="rect">
                  <a:avLst/>
                </a:prstGeom>
                <a:noFill/>
                <a:ln w="9525" algn="ctr">
                  <a:solidFill>
                    <a:srgbClr val="98D2F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latinLnBrk="1" hangingPunct="1"/>
                  <a:endParaRPr lang="ko-KR" altLang="en-US" sz="11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16" name="Rectangle 124"/>
              <p:cNvSpPr>
                <a:spLocks noChangeArrowheads="1"/>
              </p:cNvSpPr>
              <p:nvPr/>
            </p:nvSpPr>
            <p:spPr bwMode="auto">
              <a:xfrm>
                <a:off x="4353" y="1345"/>
                <a:ext cx="585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11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변화관리의 정의</a:t>
                </a:r>
              </a:p>
            </p:txBody>
          </p:sp>
        </p:grpSp>
        <p:grpSp>
          <p:nvGrpSpPr>
            <p:cNvPr id="19" name="Group 116"/>
            <p:cNvGrpSpPr>
              <a:grpSpLocks/>
            </p:cNvGrpSpPr>
            <p:nvPr/>
          </p:nvGrpSpPr>
          <p:grpSpPr bwMode="auto">
            <a:xfrm>
              <a:off x="5041900" y="2205430"/>
              <a:ext cx="4519613" cy="4320000"/>
              <a:chOff x="126" y="1321"/>
              <a:chExt cx="2938" cy="2789"/>
            </a:xfrm>
          </p:grpSpPr>
          <p:sp>
            <p:nvSpPr>
              <p:cNvPr id="20" name="Rectangle 117"/>
              <p:cNvSpPr>
                <a:spLocks noChangeArrowheads="1"/>
              </p:cNvSpPr>
              <p:nvPr/>
            </p:nvSpPr>
            <p:spPr bwMode="auto">
              <a:xfrm>
                <a:off x="129" y="1475"/>
                <a:ext cx="2929" cy="2635"/>
              </a:xfrm>
              <a:prstGeom prst="rect">
                <a:avLst/>
              </a:prstGeom>
              <a:noFill/>
              <a:ln w="9525" algn="ctr">
                <a:solidFill>
                  <a:srgbClr val="3A99D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endParaRPr lang="ko-KR" altLang="en-US" sz="1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1" name="Picture 118" descr="도형-진파랑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" y="1321"/>
                <a:ext cx="2938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119"/>
              <p:cNvSpPr>
                <a:spLocks noChangeArrowheads="1"/>
              </p:cNvSpPr>
              <p:nvPr/>
            </p:nvSpPr>
            <p:spPr bwMode="auto">
              <a:xfrm>
                <a:off x="1268" y="1345"/>
                <a:ext cx="651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11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변화관리의 필요성</a:t>
                </a:r>
              </a:p>
            </p:txBody>
          </p:sp>
        </p:grpSp>
        <p:grpSp>
          <p:nvGrpSpPr>
            <p:cNvPr id="23" name="Group 145"/>
            <p:cNvGrpSpPr>
              <a:grpSpLocks/>
            </p:cNvGrpSpPr>
            <p:nvPr/>
          </p:nvGrpSpPr>
          <p:grpSpPr bwMode="auto">
            <a:xfrm>
              <a:off x="5114925" y="2520170"/>
              <a:ext cx="4413960" cy="3998912"/>
              <a:chOff x="3222" y="1565"/>
              <a:chExt cx="2841" cy="2519"/>
            </a:xfrm>
          </p:grpSpPr>
          <p:pic>
            <p:nvPicPr>
              <p:cNvPr id="24" name="Picture 140" descr="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27" t="4861" r="43315" b="8472"/>
              <a:stretch>
                <a:fillRect/>
              </a:stretch>
            </p:blipFill>
            <p:spPr bwMode="auto">
              <a:xfrm>
                <a:off x="3594" y="1578"/>
                <a:ext cx="1958" cy="2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" name="Group 139"/>
              <p:cNvGrpSpPr>
                <a:grpSpLocks/>
              </p:cNvGrpSpPr>
              <p:nvPr/>
            </p:nvGrpSpPr>
            <p:grpSpPr bwMode="auto">
              <a:xfrm>
                <a:off x="3229" y="1565"/>
                <a:ext cx="2795" cy="655"/>
                <a:chOff x="3219" y="1560"/>
                <a:chExt cx="2795" cy="655"/>
              </a:xfrm>
            </p:grpSpPr>
            <p:grpSp>
              <p:nvGrpSpPr>
                <p:cNvPr id="35" name="Group 137"/>
                <p:cNvGrpSpPr>
                  <a:grpSpLocks/>
                </p:cNvGrpSpPr>
                <p:nvPr/>
              </p:nvGrpSpPr>
              <p:grpSpPr bwMode="auto">
                <a:xfrm>
                  <a:off x="3318" y="1803"/>
                  <a:ext cx="2696" cy="412"/>
                  <a:chOff x="3298" y="1836"/>
                  <a:chExt cx="2725" cy="412"/>
                </a:xfrm>
              </p:grpSpPr>
              <p:grpSp>
                <p:nvGrpSpPr>
                  <p:cNvPr id="40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3298" y="1836"/>
                    <a:ext cx="2725" cy="412"/>
                    <a:chOff x="3298" y="1836"/>
                    <a:chExt cx="1591" cy="535"/>
                  </a:xfrm>
                </p:grpSpPr>
                <p:sp>
                  <p:nvSpPr>
                    <p:cNvPr id="43" name="AutoShap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98" y="1856"/>
                      <a:ext cx="1591" cy="515"/>
                    </a:xfrm>
                    <a:prstGeom prst="roundRect">
                      <a:avLst>
                        <a:gd name="adj" fmla="val 2333"/>
                      </a:avLst>
                    </a:prstGeom>
                    <a:solidFill>
                      <a:srgbClr val="75CA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80321" tIns="40160" rIns="80321" bIns="40160" anchor="ctr"/>
                    <a:lstStyle>
                      <a:lvl1pPr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eaLnBrk="1" hangingPunct="1"/>
                      <a:endPara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p:txBody>
                </p:sp>
                <p:sp>
                  <p:nvSpPr>
                    <p:cNvPr id="44" name="AutoShap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01" y="1836"/>
                      <a:ext cx="1587" cy="507"/>
                    </a:xfrm>
                    <a:prstGeom prst="roundRect">
                      <a:avLst>
                        <a:gd name="adj" fmla="val 2333"/>
                      </a:avLst>
                    </a:prstGeom>
                    <a:solidFill>
                      <a:schemeClr val="bg1"/>
                    </a:solidFill>
                    <a:ln w="9525">
                      <a:solidFill>
                        <a:srgbClr val="C0C0C0"/>
                      </a:solidFill>
                      <a:round/>
                      <a:headEnd/>
                      <a:tailEnd/>
                    </a:ln>
                  </p:spPr>
                  <p:txBody>
                    <a:bodyPr wrap="none" lIns="80321" tIns="40160" rIns="80321" bIns="40160" anchor="ctr"/>
                    <a:lstStyle>
                      <a:lvl1pPr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defTabSz="803275"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032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300" b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eaLnBrk="1" hangingPunct="1"/>
                      <a:endPara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41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3327" y="1857"/>
                    <a:ext cx="25" cy="28"/>
                  </a:xfrm>
                  <a:prstGeom prst="ellipse">
                    <a:avLst/>
                  </a:prstGeom>
                  <a:solidFill>
                    <a:srgbClr val="E4E4E4"/>
                  </a:solidFill>
                  <a:ln w="9525" algn="ctr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 wrap="none" lIns="80321" tIns="40160" rIns="80321" bIns="40160" anchor="ctr"/>
                  <a:lstStyle>
                    <a:lvl1pPr defTabSz="803275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defTabSz="803275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defTabSz="803275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defTabSz="803275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defTabSz="803275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defTabSz="8032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defTabSz="8032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defTabSz="8032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defTabSz="8032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9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000000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42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41" y="1863"/>
                    <a:ext cx="2591" cy="3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 anchor="ctr"/>
                  <a:lstStyle>
                    <a:lvl1pPr marL="76200" indent="-76200" defTabSz="76835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defTabSz="76835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defTabSz="76835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defTabSz="76835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defTabSz="76835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defTabSz="7683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defTabSz="7683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defTabSz="7683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defTabSz="7683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algn="l" eaLnBrk="1" hangingPunct="1">
                      <a:spcBef>
                        <a:spcPct val="20000"/>
                      </a:spcBef>
                      <a:buClr>
                        <a:srgbClr val="969696"/>
                      </a:buClr>
                      <a:buSzPct val="80000"/>
                      <a:buFont typeface="Wingdings" pitchFamily="2" charset="2"/>
                      <a:buChar char="§"/>
                    </a:pPr>
                    <a:r>
                      <a: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사업이 종료된 후 조직의 공감대 형성과 원활한 개선 모델의 정착 </a:t>
                    </a: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지원을</a:t>
                    </a:r>
                    <a:r>
                      <a:rPr lang="en-US" altLang="ko-KR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/>
                    </a:r>
                    <a:br>
                      <a:rPr lang="en-US" altLang="ko-KR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</a:b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위해</a:t>
                    </a:r>
                    <a:r>
                      <a:rPr lang="en-US" altLang="ko-KR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 </a:t>
                    </a: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통합적인 </a:t>
                    </a:r>
                    <a:r>
                      <a: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관점에서 변화를 </a:t>
                    </a: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계획하고 </a:t>
                    </a:r>
                    <a:r>
                      <a: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관리함으로써 변화의 정착과정에서 발생하는 </a:t>
                    </a:r>
                    <a:r>
                      <a: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ahoma" pitchFamily="34" charset="0"/>
                      </a:rPr>
                      <a:t>위험 </a:t>
                    </a: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Tahoma" pitchFamily="34" charset="0"/>
                      </a:rPr>
                      <a:t>요소를</a:t>
                    </a:r>
                    <a:r>
                      <a:rPr lang="ko-KR" altLang="en-US" sz="900" b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 </a:t>
                    </a:r>
                    <a:r>
                      <a:rPr lang="ko-KR" altLang="en-US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사전 예방하여 전환기의 혼란을 최소화하기 위함</a:t>
                    </a:r>
                    <a:r>
                      <a:rPr lang="en-US" altLang="ko-KR" sz="900" b="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.</a:t>
                    </a:r>
                  </a:p>
                </p:txBody>
              </p:sp>
            </p:grpSp>
            <p:grpSp>
              <p:nvGrpSpPr>
                <p:cNvPr id="36" name="Group 136"/>
                <p:cNvGrpSpPr>
                  <a:grpSpLocks/>
                </p:cNvGrpSpPr>
                <p:nvPr/>
              </p:nvGrpSpPr>
              <p:grpSpPr bwMode="auto">
                <a:xfrm>
                  <a:off x="3219" y="1560"/>
                  <a:ext cx="1177" cy="211"/>
                  <a:chOff x="3199" y="1593"/>
                  <a:chExt cx="1177" cy="211"/>
                </a:xfrm>
              </p:grpSpPr>
              <p:sp>
                <p:nvSpPr>
                  <p:cNvPr id="37" name="Rectangle 33" descr="그림23 사본"/>
                  <p:cNvSpPr>
                    <a:spLocks noChangeArrowheads="1"/>
                  </p:cNvSpPr>
                  <p:nvPr/>
                </p:nvSpPr>
                <p:spPr bwMode="auto">
                  <a:xfrm>
                    <a:off x="3281" y="1646"/>
                    <a:ext cx="266" cy="1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r>
                      <a:rPr lang="en-US" altLang="ko-KR" sz="160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067CCC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Why</a:t>
                    </a:r>
                    <a:endParaRPr lang="ko-KR" altLang="en-US" sz="16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067CCC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pic>
                <p:nvPicPr>
                  <p:cNvPr id="38" name="Picture 129" descr="Photoshop 1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99" y="1593"/>
                    <a:ext cx="98" cy="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" name="Rectangle 33" descr="그림23 사본"/>
                  <p:cNvSpPr>
                    <a:spLocks noChangeArrowheads="1"/>
                  </p:cNvSpPr>
                  <p:nvPr/>
                </p:nvSpPr>
                <p:spPr bwMode="auto">
                  <a:xfrm>
                    <a:off x="3541" y="1694"/>
                    <a:ext cx="835" cy="1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defTabSz="774700"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defTabSz="7747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eaLnBrk="1" hangingPunct="1"/>
                    <a:r>
                      <a:rPr lang="en-US" altLang="ko-KR" sz="110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_ </a:t>
                    </a:r>
                    <a:r>
                      <a:rPr lang="en-US" altLang="en-US" sz="1100" dirty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변화관리가 필요할까?</a:t>
                    </a:r>
                  </a:p>
                </p:txBody>
              </p:sp>
            </p:grpSp>
          </p:grpSp>
          <p:grpSp>
            <p:nvGrpSpPr>
              <p:cNvPr id="26" name="Group 144"/>
              <p:cNvGrpSpPr>
                <a:grpSpLocks/>
              </p:cNvGrpSpPr>
              <p:nvPr/>
            </p:nvGrpSpPr>
            <p:grpSpPr bwMode="auto">
              <a:xfrm>
                <a:off x="3747" y="2567"/>
                <a:ext cx="1745" cy="1358"/>
                <a:chOff x="3747" y="2567"/>
                <a:chExt cx="1745" cy="1358"/>
              </a:xfrm>
            </p:grpSpPr>
            <p:sp>
              <p:nvSpPr>
                <p:cNvPr id="29" name="Rectangle 9"/>
                <p:cNvSpPr>
                  <a:spLocks noChangeArrowheads="1"/>
                </p:cNvSpPr>
                <p:nvPr/>
              </p:nvSpPr>
              <p:spPr bwMode="blackWhite">
                <a:xfrm>
                  <a:off x="4900" y="2779"/>
                  <a:ext cx="592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변화관리의 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필요성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" name="Rectangle 11"/>
                <p:cNvSpPr>
                  <a:spLocks noChangeArrowheads="1"/>
                </p:cNvSpPr>
                <p:nvPr/>
              </p:nvSpPr>
              <p:spPr bwMode="blackWhite">
                <a:xfrm>
                  <a:off x="4753" y="3414"/>
                  <a:ext cx="571" cy="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변화의</a:t>
                  </a:r>
                  <a:r>
                    <a:rPr lang="en-US" altLang="ko-KR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/>
                  </a:r>
                  <a:br>
                    <a:rPr lang="en-US" altLang="ko-KR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</a:br>
                  <a:r>
                    <a:rPr lang="ko-KR" altLang="en-US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이해관계자</a:t>
                  </a:r>
                  <a:endParaRPr lang="en-US" altLang="ko-KR" sz="10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 eaLnBrk="1" hangingPunct="1">
                    <a:buSzPct val="120000"/>
                  </a:pPr>
                  <a:r>
                    <a:rPr lang="ko-KR" altLang="en-US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확인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1" name="Rectangle 11"/>
                <p:cNvSpPr>
                  <a:spLocks noChangeArrowheads="1"/>
                </p:cNvSpPr>
                <p:nvPr/>
              </p:nvSpPr>
              <p:spPr bwMode="blackWhite">
                <a:xfrm>
                  <a:off x="4151" y="3629"/>
                  <a:ext cx="561" cy="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구성원에</a:t>
                  </a:r>
                  <a:r>
                    <a:rPr lang="en-US" altLang="ko-KR" sz="100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 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대한 변화전략 수립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2" name="Rectangle 11"/>
                <p:cNvSpPr>
                  <a:spLocks noChangeArrowheads="1"/>
                </p:cNvSpPr>
                <p:nvPr/>
              </p:nvSpPr>
              <p:spPr bwMode="blackWhite">
                <a:xfrm>
                  <a:off x="3747" y="3235"/>
                  <a:ext cx="488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관리전략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적용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3" name="Rectangle 11"/>
                <p:cNvSpPr>
                  <a:spLocks noChangeArrowheads="1"/>
                </p:cNvSpPr>
                <p:nvPr/>
              </p:nvSpPr>
              <p:spPr bwMode="blackWhite">
                <a:xfrm>
                  <a:off x="3894" y="2656"/>
                  <a:ext cx="488" cy="1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모니터링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 eaLnBrk="1" hangingPunct="1">
                    <a:buSzPct val="120000"/>
                  </a:pPr>
                  <a:r>
                    <a:rPr lang="en-US" altLang="ko-KR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/</a:t>
                  </a: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성과측정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4" name="Rectangle 11"/>
                <p:cNvSpPr>
                  <a:spLocks noChangeArrowheads="1"/>
                </p:cNvSpPr>
                <p:nvPr/>
              </p:nvSpPr>
              <p:spPr bwMode="blackWhite">
                <a:xfrm>
                  <a:off x="4516" y="2567"/>
                  <a:ext cx="488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137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13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buSzPct val="120000"/>
                  </a:pPr>
                  <a:r>
                    <a:rPr lang="ko-KR" altLang="en-US" sz="10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피드백</a:t>
                  </a:r>
                  <a:endParaRPr lang="en-US" altLang="ko-KR" sz="10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pic>
            <p:nvPicPr>
              <p:cNvPr id="27" name="Picture 141" descr="땡땡이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404"/>
              <a:stretch>
                <a:fillRect/>
              </a:stretch>
            </p:blipFill>
            <p:spPr bwMode="auto">
              <a:xfrm>
                <a:off x="3222" y="2236"/>
                <a:ext cx="716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43" descr="비지니스-회의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9" y="3583"/>
                <a:ext cx="744" cy="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" name="Group 188"/>
            <p:cNvGrpSpPr>
              <a:grpSpLocks/>
            </p:cNvGrpSpPr>
            <p:nvPr/>
          </p:nvGrpSpPr>
          <p:grpSpPr bwMode="auto">
            <a:xfrm>
              <a:off x="435838" y="2488420"/>
              <a:ext cx="4328250" cy="3905250"/>
              <a:chOff x="188" y="1545"/>
              <a:chExt cx="2813" cy="2460"/>
            </a:xfrm>
          </p:grpSpPr>
          <p:pic>
            <p:nvPicPr>
              <p:cNvPr id="46" name="Picture 187" descr="건물배경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642"/>
              <a:stretch>
                <a:fillRect/>
              </a:stretch>
            </p:blipFill>
            <p:spPr bwMode="auto">
              <a:xfrm rot="-459144">
                <a:off x="2343" y="1545"/>
                <a:ext cx="618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59" descr="넙쩍 화살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841" y="2237"/>
                <a:ext cx="150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359" descr="넙쩍 화살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841" y="2908"/>
                <a:ext cx="150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9" name="Group 184"/>
              <p:cNvGrpSpPr>
                <a:grpSpLocks/>
              </p:cNvGrpSpPr>
              <p:nvPr/>
            </p:nvGrpSpPr>
            <p:grpSpPr bwMode="auto">
              <a:xfrm>
                <a:off x="188" y="3635"/>
                <a:ext cx="2813" cy="370"/>
                <a:chOff x="188" y="3680"/>
                <a:chExt cx="2813" cy="370"/>
              </a:xfrm>
            </p:grpSpPr>
            <p:grpSp>
              <p:nvGrpSpPr>
                <p:cNvPr id="69" name="Group 182"/>
                <p:cNvGrpSpPr>
                  <a:grpSpLocks/>
                </p:cNvGrpSpPr>
                <p:nvPr/>
              </p:nvGrpSpPr>
              <p:grpSpPr bwMode="auto">
                <a:xfrm>
                  <a:off x="188" y="3680"/>
                  <a:ext cx="2813" cy="370"/>
                  <a:chOff x="175" y="3696"/>
                  <a:chExt cx="2813" cy="370"/>
                </a:xfrm>
              </p:grpSpPr>
              <p:pic>
                <p:nvPicPr>
                  <p:cNvPr id="71" name="Picture 148" descr="밑-진블루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687"/>
                  <a:stretch>
                    <a:fillRect/>
                  </a:stretch>
                </p:blipFill>
                <p:spPr bwMode="auto">
                  <a:xfrm flipV="1">
                    <a:off x="175" y="3696"/>
                    <a:ext cx="2219" cy="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2" name="Picture 149" descr="밑-진블루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722"/>
                  <a:stretch>
                    <a:fillRect/>
                  </a:stretch>
                </p:blipFill>
                <p:spPr bwMode="auto">
                  <a:xfrm flipV="1">
                    <a:off x="1337" y="3696"/>
                    <a:ext cx="1651" cy="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70" name="Rectangle 150"/>
                <p:cNvSpPr>
                  <a:spLocks noChangeArrowheads="1"/>
                </p:cNvSpPr>
                <p:nvPr/>
              </p:nvSpPr>
              <p:spPr bwMode="auto">
                <a:xfrm>
                  <a:off x="983" y="3869"/>
                  <a:ext cx="1223" cy="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7747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7747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7747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7747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774700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7747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7747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7747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7747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12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체계적 변화관리 계획 수립 필요</a:t>
                  </a:r>
                </a:p>
              </p:txBody>
            </p:sp>
          </p:grpSp>
          <p:grpSp>
            <p:nvGrpSpPr>
              <p:cNvPr id="50" name="Group 179"/>
              <p:cNvGrpSpPr>
                <a:grpSpLocks/>
              </p:cNvGrpSpPr>
              <p:nvPr/>
            </p:nvGrpSpPr>
            <p:grpSpPr bwMode="auto">
              <a:xfrm>
                <a:off x="202" y="1744"/>
                <a:ext cx="2787" cy="457"/>
                <a:chOff x="210" y="1586"/>
                <a:chExt cx="2787" cy="457"/>
              </a:xfrm>
            </p:grpSpPr>
            <p:sp>
              <p:nvSpPr>
                <p:cNvPr id="64" name="Text Box 68"/>
                <p:cNvSpPr txBox="1">
                  <a:spLocks noChangeArrowheads="1"/>
                </p:cNvSpPr>
                <p:nvPr/>
              </p:nvSpPr>
              <p:spPr bwMode="gray">
                <a:xfrm>
                  <a:off x="474" y="1628"/>
                  <a:ext cx="651" cy="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변화관리 개념정의</a:t>
                  </a:r>
                </a:p>
              </p:txBody>
            </p:sp>
            <p:sp>
              <p:nvSpPr>
                <p:cNvPr id="65" name="AutoShape 206"/>
                <p:cNvSpPr>
                  <a:spLocks noChangeArrowheads="1"/>
                </p:cNvSpPr>
                <p:nvPr/>
              </p:nvSpPr>
              <p:spPr bwMode="gray">
                <a:xfrm>
                  <a:off x="391" y="1760"/>
                  <a:ext cx="2606" cy="152"/>
                </a:xfrm>
                <a:prstGeom prst="roundRect">
                  <a:avLst>
                    <a:gd name="adj" fmla="val 5838"/>
                  </a:avLst>
                </a:prstGeom>
                <a:gradFill rotWithShape="1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en-US" altLang="ko-KR" sz="11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6" name="Rectangle 207"/>
                <p:cNvSpPr>
                  <a:spLocks noChangeArrowheads="1"/>
                </p:cNvSpPr>
                <p:nvPr/>
              </p:nvSpPr>
              <p:spPr bwMode="gray">
                <a:xfrm>
                  <a:off x="398" y="1762"/>
                  <a:ext cx="2597" cy="16"/>
                </a:xfrm>
                <a:prstGeom prst="rect">
                  <a:avLst/>
                </a:prstGeom>
                <a:solidFill>
                  <a:srgbClr val="4CB0E2"/>
                </a:solidFill>
                <a:ln w="9525" algn="ctr">
                  <a:solidFill>
                    <a:srgbClr val="5BC1FF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>
                  <a:lvl1pPr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/>
                  <a:endParaRPr lang="en-US" altLang="ko-KR" sz="17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67" name="Picture 209" descr="손연필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 rot="3600000" flipH="1">
                  <a:off x="215" y="1581"/>
                  <a:ext cx="208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자유형 46"/>
                <p:cNvSpPr>
                  <a:spLocks noChangeArrowheads="1"/>
                </p:cNvSpPr>
                <p:nvPr/>
              </p:nvSpPr>
              <p:spPr bwMode="gray">
                <a:xfrm>
                  <a:off x="473" y="1826"/>
                  <a:ext cx="2442" cy="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110000"/>
                    </a:lnSpc>
                    <a:spcAft>
                      <a:spcPct val="30000"/>
                    </a:spcAft>
                    <a:buClr>
                      <a:srgbClr val="969696"/>
                    </a:buClr>
                    <a:buSzPct val="80000"/>
                    <a:buFont typeface="Wingdings" pitchFamily="2" charset="2"/>
                    <a:buNone/>
                  </a:pPr>
                  <a:r>
                    <a:rPr lang="ko-KR" altLang="ko-KR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변화과정에서 발생하는 </a:t>
                  </a:r>
                  <a:r>
                    <a:rPr lang="ko-KR" altLang="en-US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위험 요소를</a:t>
                  </a: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 </a:t>
                  </a:r>
                  <a:r>
                    <a:rPr lang="ko-KR" altLang="ko-KR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미리 예견하여 </a:t>
                  </a: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이에</a:t>
                  </a:r>
                  <a:r>
                    <a:rPr lang="en-US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 </a:t>
                  </a: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대한</a:t>
                  </a:r>
                  <a:r>
                    <a:rPr lang="en-US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/>
                  </a:r>
                  <a:br>
                    <a:rPr lang="en-US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</a:b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체계적</a:t>
                  </a:r>
                  <a:r>
                    <a:rPr lang="ko-KR" altLang="ko-KR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/구조적/유기적인 변화관리 기법</a:t>
                  </a:r>
                </a:p>
              </p:txBody>
            </p:sp>
          </p:grpSp>
          <p:grpSp>
            <p:nvGrpSpPr>
              <p:cNvPr id="51" name="Group 178"/>
              <p:cNvGrpSpPr>
                <a:grpSpLocks/>
              </p:cNvGrpSpPr>
              <p:nvPr/>
            </p:nvGrpSpPr>
            <p:grpSpPr bwMode="auto">
              <a:xfrm>
                <a:off x="202" y="2416"/>
                <a:ext cx="2787" cy="457"/>
                <a:chOff x="210" y="2240"/>
                <a:chExt cx="2787" cy="457"/>
              </a:xfrm>
            </p:grpSpPr>
            <p:sp>
              <p:nvSpPr>
                <p:cNvPr id="59" name="Text Box 68"/>
                <p:cNvSpPr txBox="1">
                  <a:spLocks noChangeArrowheads="1"/>
                </p:cNvSpPr>
                <p:nvPr/>
              </p:nvSpPr>
              <p:spPr bwMode="gray">
                <a:xfrm>
                  <a:off x="477" y="2282"/>
                  <a:ext cx="495" cy="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변화관리 목표</a:t>
                  </a:r>
                </a:p>
              </p:txBody>
            </p:sp>
            <p:sp>
              <p:nvSpPr>
                <p:cNvPr id="60" name="AutoShape 206"/>
                <p:cNvSpPr>
                  <a:spLocks noChangeArrowheads="1"/>
                </p:cNvSpPr>
                <p:nvPr/>
              </p:nvSpPr>
              <p:spPr bwMode="gray">
                <a:xfrm>
                  <a:off x="391" y="2414"/>
                  <a:ext cx="2606" cy="152"/>
                </a:xfrm>
                <a:prstGeom prst="roundRect">
                  <a:avLst>
                    <a:gd name="adj" fmla="val 5838"/>
                  </a:avLst>
                </a:prstGeom>
                <a:gradFill rotWithShape="1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en-US" altLang="ko-KR" sz="11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1" name="Rectangle 207"/>
                <p:cNvSpPr>
                  <a:spLocks noChangeArrowheads="1"/>
                </p:cNvSpPr>
                <p:nvPr/>
              </p:nvSpPr>
              <p:spPr bwMode="gray">
                <a:xfrm>
                  <a:off x="398" y="2416"/>
                  <a:ext cx="2597" cy="16"/>
                </a:xfrm>
                <a:prstGeom prst="rect">
                  <a:avLst/>
                </a:prstGeom>
                <a:solidFill>
                  <a:srgbClr val="4CB0E2"/>
                </a:solidFill>
                <a:ln w="9525" algn="ctr">
                  <a:solidFill>
                    <a:srgbClr val="5BC1FF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>
                  <a:lvl1pPr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/>
                  <a:endParaRPr lang="en-US" altLang="ko-KR" sz="17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62" name="Picture 209" descr="손연필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 rot="3600000" flipH="1">
                  <a:off x="215" y="2235"/>
                  <a:ext cx="208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자유형 46"/>
                <p:cNvSpPr>
                  <a:spLocks noChangeArrowheads="1"/>
                </p:cNvSpPr>
                <p:nvPr/>
              </p:nvSpPr>
              <p:spPr bwMode="gray">
                <a:xfrm>
                  <a:off x="473" y="2480"/>
                  <a:ext cx="2442" cy="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110000"/>
                    </a:lnSpc>
                    <a:spcAft>
                      <a:spcPct val="30000"/>
                    </a:spcAft>
                    <a:buClr>
                      <a:srgbClr val="969696"/>
                    </a:buClr>
                    <a:buSzPct val="80000"/>
                    <a:buFont typeface="Wingdings" pitchFamily="2" charset="2"/>
                    <a:buNone/>
                  </a:pPr>
                  <a:r>
                    <a:rPr lang="ko-KR" altLang="ko-KR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성공적인 변화관리의 핵심은 변화의 정착 과정에서 발생하는 </a:t>
                  </a:r>
                  <a:r>
                    <a:rPr lang="ko-KR" altLang="en-US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위험 요소를</a:t>
                  </a: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 </a:t>
                  </a:r>
                  <a:r>
                    <a:rPr lang="ko-KR" altLang="ko-KR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사전 예방하여 전환기의 혼란을 최소화하는데 </a:t>
                  </a:r>
                  <a:r>
                    <a:rPr lang="ko-KR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있음</a:t>
                  </a:r>
                  <a:endParaRPr lang="ko-KR" altLang="ko-KR" sz="10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ahoma" pitchFamily="34" charset="0"/>
                  </a:endParaRPr>
                </a:p>
              </p:txBody>
            </p:sp>
          </p:grpSp>
          <p:pic>
            <p:nvPicPr>
              <p:cNvPr id="52" name="Picture 359" descr="넙쩍 화살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841" y="3475"/>
                <a:ext cx="150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3" name="Group 177"/>
              <p:cNvGrpSpPr>
                <a:grpSpLocks/>
              </p:cNvGrpSpPr>
              <p:nvPr/>
            </p:nvGrpSpPr>
            <p:grpSpPr bwMode="auto">
              <a:xfrm>
                <a:off x="202" y="3089"/>
                <a:ext cx="2787" cy="344"/>
                <a:chOff x="210" y="2920"/>
                <a:chExt cx="2787" cy="344"/>
              </a:xfrm>
            </p:grpSpPr>
            <p:sp>
              <p:nvSpPr>
                <p:cNvPr id="54" name="Text Box 68"/>
                <p:cNvSpPr txBox="1">
                  <a:spLocks noChangeArrowheads="1"/>
                </p:cNvSpPr>
                <p:nvPr/>
              </p:nvSpPr>
              <p:spPr bwMode="gray">
                <a:xfrm>
                  <a:off x="477" y="2962"/>
                  <a:ext cx="495" cy="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99536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99536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변화관리 사상</a:t>
                  </a:r>
                </a:p>
              </p:txBody>
            </p:sp>
            <p:sp>
              <p:nvSpPr>
                <p:cNvPr id="55" name="AutoShape 206"/>
                <p:cNvSpPr>
                  <a:spLocks noChangeArrowheads="1"/>
                </p:cNvSpPr>
                <p:nvPr/>
              </p:nvSpPr>
              <p:spPr bwMode="gray">
                <a:xfrm>
                  <a:off x="391" y="3094"/>
                  <a:ext cx="2606" cy="152"/>
                </a:xfrm>
                <a:prstGeom prst="roundRect">
                  <a:avLst>
                    <a:gd name="adj" fmla="val 5838"/>
                  </a:avLst>
                </a:prstGeom>
                <a:gradFill rotWithShape="1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85825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8582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en-US" altLang="ko-KR" sz="11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6" name="Rectangle 207"/>
                <p:cNvSpPr>
                  <a:spLocks noChangeArrowheads="1"/>
                </p:cNvSpPr>
                <p:nvPr/>
              </p:nvSpPr>
              <p:spPr bwMode="gray">
                <a:xfrm>
                  <a:off x="398" y="3096"/>
                  <a:ext cx="2597" cy="16"/>
                </a:xfrm>
                <a:prstGeom prst="rect">
                  <a:avLst/>
                </a:prstGeom>
                <a:solidFill>
                  <a:srgbClr val="4CB0E2"/>
                </a:solidFill>
                <a:ln w="9525" algn="ctr">
                  <a:solidFill>
                    <a:srgbClr val="5BC1FF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>
                  <a:lvl1pPr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74713"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74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eaLnBrk="1" hangingPunct="1"/>
                  <a:endParaRPr lang="en-US" altLang="ko-KR" sz="17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57" name="Picture 209" descr="손연필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 rot="3600000" flipH="1">
                  <a:off x="215" y="2915"/>
                  <a:ext cx="208" cy="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" name="자유형 46"/>
                <p:cNvSpPr>
                  <a:spLocks noChangeArrowheads="1"/>
                </p:cNvSpPr>
                <p:nvPr/>
              </p:nvSpPr>
              <p:spPr bwMode="gray">
                <a:xfrm>
                  <a:off x="473" y="3160"/>
                  <a:ext cx="2442" cy="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849313"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8493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715963" algn="l"/>
                    </a:tabLst>
                    <a:defRPr kumimoji="1" sz="13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l" eaLnBrk="1" hangingPunct="1">
                    <a:lnSpc>
                      <a:spcPct val="110000"/>
                    </a:lnSpc>
                    <a:spcAft>
                      <a:spcPct val="30000"/>
                    </a:spcAft>
                    <a:buClr>
                      <a:srgbClr val="969696"/>
                    </a:buClr>
                    <a:buSzPct val="80000"/>
                    <a:buFont typeface="Wingdings" pitchFamily="2" charset="2"/>
                    <a:buNone/>
                  </a:pPr>
                  <a:r>
                    <a:rPr lang="ko-KR" altLang="en-US" sz="1000" b="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 </a:t>
                  </a:r>
                  <a:r>
                    <a:rPr lang="en-US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“</a:t>
                  </a:r>
                  <a:r>
                    <a:rPr lang="ko-KR" altLang="en-US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적정한 관리를 통해, 변화를 예측 할 수 있다.</a:t>
                  </a:r>
                  <a:r>
                    <a:rPr lang="en-US" altLang="ko-KR" sz="1000" b="0" dirty="0" smtClean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srgbClr val="333333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Tahoma" pitchFamily="34" charset="0"/>
                    </a:rPr>
                    <a:t>”</a:t>
                  </a:r>
                  <a:endParaRPr lang="ko-KR" altLang="en-US" sz="1000" b="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Tahoma" pitchFamily="34" charset="0"/>
                  </a:endParaRPr>
                </a:p>
              </p:txBody>
            </p:sp>
          </p:grpSp>
        </p:grpSp>
      </p:grpSp>
      <p:sp>
        <p:nvSpPr>
          <p:cNvPr id="74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6757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2.10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7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64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2.10.2 </a:t>
            </a:r>
            <a:r>
              <a:rPr lang="ko-KR" altLang="en-US" dirty="0" smtClean="0"/>
              <a:t>변화관리 주요 활동</a:t>
            </a:r>
            <a:endParaRPr lang="ko-KR" altLang="en-US" dirty="0"/>
          </a:p>
        </p:txBody>
      </p:sp>
      <p:sp>
        <p:nvSpPr>
          <p:cNvPr id="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6" y="1242569"/>
            <a:ext cx="9433048" cy="406265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제안사는 요구사항 등으로부터 주요 변화 포인트를 도출해서 변화에 대한 영향도를 파악하고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따른 범위관리 및 지속적인 모니터링을 수행함으로써 조직 내 안정적인 변화 유도 및 이를 통한 성과 극대화를 추진합니다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변화관리 주요 활동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14" name="AutoShape 151"/>
          <p:cNvSpPr>
            <a:spLocks noChangeArrowheads="1"/>
          </p:cNvSpPr>
          <p:nvPr/>
        </p:nvSpPr>
        <p:spPr bwMode="auto">
          <a:xfrm flipH="1">
            <a:off x="389046" y="4312977"/>
            <a:ext cx="9145588" cy="1924050"/>
          </a:xfrm>
          <a:prstGeom prst="roundRect">
            <a:avLst>
              <a:gd name="adj" fmla="val 5000"/>
            </a:avLst>
          </a:prstGeom>
          <a:gradFill rotWithShape="1">
            <a:gsLst>
              <a:gs pos="0">
                <a:srgbClr val="FFFFFF">
                  <a:alpha val="75000"/>
                </a:srgbClr>
              </a:gs>
              <a:gs pos="100000">
                <a:srgbClr val="EAEAEA"/>
              </a:gs>
            </a:gsLst>
            <a:lin ang="1890000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AutoShape 265"/>
          <p:cNvSpPr>
            <a:spLocks noChangeArrowheads="1"/>
          </p:cNvSpPr>
          <p:nvPr/>
        </p:nvSpPr>
        <p:spPr bwMode="auto">
          <a:xfrm rot="5400000" flipH="1" flipV="1">
            <a:off x="4082366" y="5180546"/>
            <a:ext cx="1792288" cy="177800"/>
          </a:xfrm>
          <a:custGeom>
            <a:avLst/>
            <a:gdLst>
              <a:gd name="T0" fmla="*/ 2147483647 w 21600"/>
              <a:gd name="T1" fmla="*/ 49583348 h 21600"/>
              <a:gd name="T2" fmla="*/ 2147483647 w 21600"/>
              <a:gd name="T3" fmla="*/ 99166630 h 21600"/>
              <a:gd name="T4" fmla="*/ 2147483647 w 21600"/>
              <a:gd name="T5" fmla="*/ 49583348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37 w 21600"/>
              <a:gd name="T13" fmla="*/ 4537 h 21600"/>
              <a:gd name="T14" fmla="*/ 17063 w 21600"/>
              <a:gd name="T15" fmla="*/ 1706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74" y="21600"/>
                </a:lnTo>
                <a:lnTo>
                  <a:pt x="16126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4D4D4D">
                  <a:alpha val="59000"/>
                </a:srgbClr>
              </a:gs>
              <a:gs pos="100000">
                <a:srgbClr val="BBBBBB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AutoShape 197"/>
          <p:cNvSpPr>
            <a:spLocks noChangeArrowheads="1"/>
          </p:cNvSpPr>
          <p:nvPr/>
        </p:nvSpPr>
        <p:spPr bwMode="auto">
          <a:xfrm flipH="1">
            <a:off x="389046" y="4373302"/>
            <a:ext cx="4500563" cy="1792288"/>
          </a:xfrm>
          <a:prstGeom prst="roundRect">
            <a:avLst>
              <a:gd name="adj" fmla="val 1500"/>
            </a:avLst>
          </a:prstGeom>
          <a:noFill/>
          <a:ln w="12700" algn="ctr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n>
                <a:solidFill>
                  <a:srgbClr val="969696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AutoShape 173" descr="oj-01"/>
          <p:cNvSpPr>
            <a:spLocks noChangeArrowheads="1"/>
          </p:cNvSpPr>
          <p:nvPr/>
        </p:nvSpPr>
        <p:spPr bwMode="auto">
          <a:xfrm>
            <a:off x="679560" y="4220902"/>
            <a:ext cx="3854450" cy="254000"/>
          </a:xfrm>
          <a:prstGeom prst="roundRect">
            <a:avLst>
              <a:gd name="adj" fmla="val 50000"/>
            </a:avLst>
          </a:prstGeom>
          <a:solidFill>
            <a:srgbClr val="005E9E"/>
          </a:solidFill>
          <a:ln w="9525" algn="ctr">
            <a:solidFill>
              <a:srgbClr val="609EC4"/>
            </a:solidFill>
            <a:round/>
            <a:headEnd/>
            <a:tailEnd/>
          </a:ln>
          <a:effectLst>
            <a:outerShdw algn="ctr" rotWithShape="0">
              <a:srgbClr val="789FCE"/>
            </a:outerShdw>
          </a:effectLst>
        </p:spPr>
        <p:txBody>
          <a:bodyPr lIns="0" tIns="0" rIns="0" bIns="0" anchor="ctr"/>
          <a:lstStyle/>
          <a:p>
            <a:pPr algn="ctr" defTabSz="942975" fontAlgn="ctr" latinLnBrk="0">
              <a:defRPr/>
            </a:pPr>
            <a:r>
              <a:rPr kumimoji="0" lang="ko-KR" altLang="ko-KR" sz="10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요구사항 </a:t>
            </a:r>
            <a:r>
              <a:rPr kumimoji="0" lang="ko-KR" altLang="ko-KR" sz="10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등에 대한 변화 포인트 선정</a:t>
            </a:r>
          </a:p>
        </p:txBody>
      </p:sp>
      <p:grpSp>
        <p:nvGrpSpPr>
          <p:cNvPr id="18" name="Group 267"/>
          <p:cNvGrpSpPr>
            <a:grpSpLocks/>
          </p:cNvGrpSpPr>
          <p:nvPr/>
        </p:nvGrpSpPr>
        <p:grpSpPr bwMode="auto">
          <a:xfrm>
            <a:off x="741472" y="4722552"/>
            <a:ext cx="3730625" cy="1371600"/>
            <a:chOff x="334" y="2909"/>
            <a:chExt cx="2650" cy="975"/>
          </a:xfrm>
        </p:grpSpPr>
        <p:sp>
          <p:nvSpPr>
            <p:cNvPr id="19" name="AutoShape 214"/>
            <p:cNvSpPr>
              <a:spLocks noChangeArrowheads="1"/>
            </p:cNvSpPr>
            <p:nvPr/>
          </p:nvSpPr>
          <p:spPr bwMode="auto">
            <a:xfrm>
              <a:off x="334" y="3301"/>
              <a:ext cx="792" cy="193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609EC4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en-US" altLang="ko-KR" sz="9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TO-BE </a:t>
              </a:r>
              <a:r>
                <a:rPr lang="en-US" altLang="ko-KR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Process</a:t>
              </a:r>
            </a:p>
          </p:txBody>
        </p:sp>
        <p:sp>
          <p:nvSpPr>
            <p:cNvPr id="20" name="AutoShape 214"/>
            <p:cNvSpPr>
              <a:spLocks noChangeArrowheads="1"/>
            </p:cNvSpPr>
            <p:nvPr/>
          </p:nvSpPr>
          <p:spPr bwMode="auto">
            <a:xfrm>
              <a:off x="2194" y="3301"/>
              <a:ext cx="790" cy="193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609EC4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en-US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기술요건</a:t>
              </a:r>
              <a:endParaRPr lang="en-US" altLang="ko-KR" sz="9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</p:txBody>
        </p:sp>
        <p:sp>
          <p:nvSpPr>
            <p:cNvPr id="21" name="AutoShape 214"/>
            <p:cNvSpPr>
              <a:spLocks noChangeArrowheads="1"/>
            </p:cNvSpPr>
            <p:nvPr/>
          </p:nvSpPr>
          <p:spPr bwMode="auto">
            <a:xfrm>
              <a:off x="1263" y="2909"/>
              <a:ext cx="792" cy="192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609EC4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en-US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시스템 구축 목표</a:t>
              </a:r>
              <a:endParaRPr lang="en-US" altLang="ko-KR" sz="9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</p:txBody>
        </p:sp>
        <p:sp>
          <p:nvSpPr>
            <p:cNvPr id="22" name="AutoShape 214"/>
            <p:cNvSpPr>
              <a:spLocks noChangeArrowheads="1"/>
            </p:cNvSpPr>
            <p:nvPr/>
          </p:nvSpPr>
          <p:spPr bwMode="auto">
            <a:xfrm>
              <a:off x="1263" y="3691"/>
              <a:ext cx="792" cy="193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609EC4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en-US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상세 기능요건</a:t>
              </a:r>
              <a:endParaRPr lang="en-US" altLang="ko-KR" sz="9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</p:txBody>
        </p:sp>
        <p:grpSp>
          <p:nvGrpSpPr>
            <p:cNvPr id="23" name="Group 227"/>
            <p:cNvGrpSpPr>
              <a:grpSpLocks/>
            </p:cNvGrpSpPr>
            <p:nvPr/>
          </p:nvGrpSpPr>
          <p:grpSpPr bwMode="auto">
            <a:xfrm>
              <a:off x="1357" y="3204"/>
              <a:ext cx="604" cy="386"/>
              <a:chOff x="3347" y="2251"/>
              <a:chExt cx="363" cy="232"/>
            </a:xfrm>
          </p:grpSpPr>
          <p:pic>
            <p:nvPicPr>
              <p:cNvPr id="32" name="Picture 228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347" y="2251"/>
                <a:ext cx="363" cy="23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33" name="Rectangle 20"/>
              <p:cNvSpPr>
                <a:spLocks noChangeArrowheads="1"/>
              </p:cNvSpPr>
              <p:nvPr/>
            </p:nvSpPr>
            <p:spPr bwMode="auto">
              <a:xfrm>
                <a:off x="3418" y="2330"/>
                <a:ext cx="175" cy="10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42975" fontAlgn="ctr" latinLnBrk="0">
                  <a:lnSpc>
                    <a:spcPct val="90000"/>
                  </a:lnSpc>
                  <a:defRPr/>
                </a:pPr>
                <a:r>
                  <a:rPr lang="ko-KR" altLang="en-US" sz="9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변화사항</a:t>
                </a:r>
                <a:br>
                  <a:rPr lang="ko-KR" altLang="en-US" sz="9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9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Pool</a:t>
                </a:r>
              </a:p>
            </p:txBody>
          </p:sp>
        </p:grpSp>
        <p:cxnSp>
          <p:nvCxnSpPr>
            <p:cNvPr id="24" name="AutoShape 25"/>
            <p:cNvCxnSpPr>
              <a:cxnSpLocks noChangeShapeType="1"/>
            </p:cNvCxnSpPr>
            <p:nvPr/>
          </p:nvCxnSpPr>
          <p:spPr bwMode="auto">
            <a:xfrm rot="10800000">
              <a:off x="1961" y="3397"/>
              <a:ext cx="233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</p:spPr>
        </p:cxnSp>
        <p:cxnSp>
          <p:nvCxnSpPr>
            <p:cNvPr id="25" name="AutoShape 25"/>
            <p:cNvCxnSpPr>
              <a:cxnSpLocks noChangeShapeType="1"/>
              <a:stCxn id="19" idx="3"/>
            </p:cNvCxnSpPr>
            <p:nvPr/>
          </p:nvCxnSpPr>
          <p:spPr bwMode="auto">
            <a:xfrm>
              <a:off x="1126" y="3397"/>
              <a:ext cx="231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</p:spPr>
        </p:cxnSp>
        <p:cxnSp>
          <p:nvCxnSpPr>
            <p:cNvPr id="26" name="AutoShape 25"/>
            <p:cNvCxnSpPr>
              <a:cxnSpLocks noChangeShapeType="1"/>
              <a:stCxn id="21" idx="2"/>
            </p:cNvCxnSpPr>
            <p:nvPr/>
          </p:nvCxnSpPr>
          <p:spPr bwMode="auto">
            <a:xfrm rot="5400000">
              <a:off x="1607" y="3153"/>
              <a:ext cx="103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</p:spPr>
        </p:cxnSp>
        <p:cxnSp>
          <p:nvCxnSpPr>
            <p:cNvPr id="27" name="AutoShape 25"/>
            <p:cNvCxnSpPr>
              <a:cxnSpLocks noChangeShapeType="1"/>
              <a:stCxn id="22" idx="0"/>
            </p:cNvCxnSpPr>
            <p:nvPr/>
          </p:nvCxnSpPr>
          <p:spPr bwMode="auto">
            <a:xfrm rot="-5400000">
              <a:off x="1608" y="3641"/>
              <a:ext cx="101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</p:spPr>
        </p:cxnSp>
        <p:sp>
          <p:nvSpPr>
            <p:cNvPr id="28" name="AutoShape 73"/>
            <p:cNvSpPr>
              <a:spLocks noChangeArrowheads="1"/>
            </p:cNvSpPr>
            <p:nvPr/>
          </p:nvSpPr>
          <p:spPr bwMode="auto">
            <a:xfrm rot="1800000">
              <a:off x="2090" y="3067"/>
              <a:ext cx="409" cy="132"/>
            </a:xfrm>
            <a:prstGeom prst="leftRightArrow">
              <a:avLst>
                <a:gd name="adj1" fmla="val 59093"/>
                <a:gd name="adj2" fmla="val 37124"/>
              </a:avLst>
            </a:prstGeom>
            <a:solidFill>
              <a:srgbClr val="ABDDFB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AutoShape 73"/>
            <p:cNvSpPr>
              <a:spLocks noChangeArrowheads="1"/>
            </p:cNvSpPr>
            <p:nvPr/>
          </p:nvSpPr>
          <p:spPr bwMode="auto">
            <a:xfrm rot="1800000">
              <a:off x="837" y="3604"/>
              <a:ext cx="409" cy="132"/>
            </a:xfrm>
            <a:prstGeom prst="leftRightArrow">
              <a:avLst>
                <a:gd name="adj1" fmla="val 59093"/>
                <a:gd name="adj2" fmla="val 37124"/>
              </a:avLst>
            </a:prstGeom>
            <a:solidFill>
              <a:srgbClr val="ABDDFB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AutoShape 73"/>
            <p:cNvSpPr>
              <a:spLocks noChangeArrowheads="1"/>
            </p:cNvSpPr>
            <p:nvPr/>
          </p:nvSpPr>
          <p:spPr bwMode="auto">
            <a:xfrm rot="19800000" flipH="1">
              <a:off x="2090" y="3604"/>
              <a:ext cx="409" cy="132"/>
            </a:xfrm>
            <a:prstGeom prst="leftRightArrow">
              <a:avLst>
                <a:gd name="adj1" fmla="val 59093"/>
                <a:gd name="adj2" fmla="val 37124"/>
              </a:avLst>
            </a:prstGeom>
            <a:solidFill>
              <a:srgbClr val="ABDDFB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AutoShape 73"/>
            <p:cNvSpPr>
              <a:spLocks noChangeArrowheads="1"/>
            </p:cNvSpPr>
            <p:nvPr/>
          </p:nvSpPr>
          <p:spPr bwMode="auto">
            <a:xfrm rot="19800000" flipH="1">
              <a:off x="837" y="3067"/>
              <a:ext cx="409" cy="132"/>
            </a:xfrm>
            <a:prstGeom prst="leftRightArrow">
              <a:avLst>
                <a:gd name="adj1" fmla="val 59093"/>
                <a:gd name="adj2" fmla="val 37124"/>
              </a:avLst>
            </a:prstGeom>
            <a:solidFill>
              <a:srgbClr val="ABDDFB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4" name="Group 266"/>
          <p:cNvGrpSpPr>
            <a:grpSpLocks/>
          </p:cNvGrpSpPr>
          <p:nvPr/>
        </p:nvGrpSpPr>
        <p:grpSpPr bwMode="auto">
          <a:xfrm>
            <a:off x="5286485" y="4436802"/>
            <a:ext cx="4041775" cy="1728788"/>
            <a:chOff x="3369" y="2840"/>
            <a:chExt cx="2546" cy="1089"/>
          </a:xfrm>
        </p:grpSpPr>
        <p:sp>
          <p:nvSpPr>
            <p:cNvPr id="35" name="AutoShape 214"/>
            <p:cNvSpPr>
              <a:spLocks noChangeArrowheads="1"/>
            </p:cNvSpPr>
            <p:nvPr/>
          </p:nvSpPr>
          <p:spPr bwMode="auto">
            <a:xfrm>
              <a:off x="4776" y="3466"/>
              <a:ext cx="499" cy="421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929292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범위관리</a:t>
              </a:r>
            </a:p>
          </p:txBody>
        </p:sp>
        <p:sp>
          <p:nvSpPr>
            <p:cNvPr id="36" name="AutoShape 214"/>
            <p:cNvSpPr>
              <a:spLocks noChangeArrowheads="1"/>
            </p:cNvSpPr>
            <p:nvPr/>
          </p:nvSpPr>
          <p:spPr bwMode="auto">
            <a:xfrm>
              <a:off x="4776" y="2883"/>
              <a:ext cx="499" cy="421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929292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ko-KR" sz="8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변화관리</a:t>
              </a:r>
              <a:endParaRPr lang="en-US" altLang="ko-KR" sz="8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  <a:p>
              <a:pPr algn="ctr" latinLnBrk="0">
                <a:defRPr/>
              </a:pPr>
              <a:r>
                <a:rPr lang="ko-KR" altLang="ko-KR" sz="8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활동영역</a:t>
              </a:r>
              <a:endParaRPr lang="en-US" altLang="ko-KR" sz="8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  <a:p>
              <a:pPr algn="ctr" latinLnBrk="0">
                <a:defRPr/>
              </a:pPr>
              <a:r>
                <a:rPr lang="ko-KR" altLang="ko-KR" sz="8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정의</a:t>
              </a:r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charset="0"/>
              </a:endParaRPr>
            </a:p>
          </p:txBody>
        </p:sp>
        <p:sp>
          <p:nvSpPr>
            <p:cNvPr id="37" name="AutoShape 214"/>
            <p:cNvSpPr>
              <a:spLocks noChangeArrowheads="1"/>
            </p:cNvSpPr>
            <p:nvPr/>
          </p:nvSpPr>
          <p:spPr bwMode="auto">
            <a:xfrm>
              <a:off x="5524" y="2886"/>
              <a:ext cx="391" cy="1006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929292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활동결과</a:t>
              </a:r>
            </a:p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모니터링</a:t>
              </a:r>
            </a:p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및</a:t>
              </a:r>
            </a:p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변화관리</a:t>
              </a:r>
            </a:p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범위 모니터링</a:t>
              </a:r>
            </a:p>
          </p:txBody>
        </p:sp>
        <p:sp>
          <p:nvSpPr>
            <p:cNvPr id="38" name="AutoShape 72"/>
            <p:cNvSpPr>
              <a:spLocks noChangeArrowheads="1"/>
            </p:cNvSpPr>
            <p:nvPr/>
          </p:nvSpPr>
          <p:spPr bwMode="auto">
            <a:xfrm>
              <a:off x="3895" y="3204"/>
              <a:ext cx="268" cy="334"/>
            </a:xfrm>
            <a:prstGeom prst="rightArrow">
              <a:avLst>
                <a:gd name="adj1" fmla="val 62926"/>
                <a:gd name="adj2" fmla="val 51264"/>
              </a:avLst>
            </a:prstGeom>
            <a:gradFill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AutoShape 214"/>
            <p:cNvSpPr>
              <a:spLocks noChangeArrowheads="1"/>
            </p:cNvSpPr>
            <p:nvPr/>
          </p:nvSpPr>
          <p:spPr bwMode="auto">
            <a:xfrm>
              <a:off x="3369" y="2883"/>
              <a:ext cx="499" cy="421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929292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현업업무수행의 중요도,</a:t>
              </a:r>
            </a:p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수행빈도를 고려한 Filtering</a:t>
              </a:r>
            </a:p>
          </p:txBody>
        </p:sp>
        <p:sp>
          <p:nvSpPr>
            <p:cNvPr id="40" name="AutoShape 214"/>
            <p:cNvSpPr>
              <a:spLocks noChangeArrowheads="1"/>
            </p:cNvSpPr>
            <p:nvPr/>
          </p:nvSpPr>
          <p:spPr bwMode="auto">
            <a:xfrm>
              <a:off x="3369" y="3466"/>
              <a:ext cx="499" cy="421"/>
            </a:xfrm>
            <a:prstGeom prst="roundRect">
              <a:avLst>
                <a:gd name="adj" fmla="val 5000"/>
              </a:avLst>
            </a:prstGeom>
            <a:solidFill>
              <a:schemeClr val="bg1"/>
            </a:solidFill>
            <a:ln w="12700" algn="ctr">
              <a:solidFill>
                <a:srgbClr val="929292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/>
              </a:outerShdw>
            </a:effectLst>
          </p:spPr>
          <p:txBody>
            <a:bodyPr lIns="0" tIns="0" rIns="0" bIns="0" anchor="ctr"/>
            <a:lstStyle/>
            <a:p>
              <a:pPr algn="ctr" latinLnBrk="0">
                <a:defRPr/>
              </a:pPr>
              <a:r>
                <a:rPr lang="ko-KR" altLang="ko-KR" sz="8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rPr>
                <a:t>업무 영역 별 기능 구조화</a:t>
              </a:r>
            </a:p>
          </p:txBody>
        </p:sp>
        <p:sp>
          <p:nvSpPr>
            <p:cNvPr id="41" name="AutoShape 72"/>
            <p:cNvSpPr>
              <a:spLocks noChangeArrowheads="1"/>
            </p:cNvSpPr>
            <p:nvPr/>
          </p:nvSpPr>
          <p:spPr bwMode="auto">
            <a:xfrm>
              <a:off x="4458" y="3204"/>
              <a:ext cx="268" cy="334"/>
            </a:xfrm>
            <a:prstGeom prst="rightArrow">
              <a:avLst>
                <a:gd name="adj1" fmla="val 62926"/>
                <a:gd name="adj2" fmla="val 51264"/>
              </a:avLst>
            </a:prstGeom>
            <a:gradFill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893763" fontAlgn="ctr" latinLnBrk="0"/>
              <a:endPara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Group 251"/>
            <p:cNvGrpSpPr>
              <a:grpSpLocks/>
            </p:cNvGrpSpPr>
            <p:nvPr/>
          </p:nvGrpSpPr>
          <p:grpSpPr bwMode="auto">
            <a:xfrm>
              <a:off x="4037" y="2840"/>
              <a:ext cx="510" cy="506"/>
              <a:chOff x="3415" y="2205"/>
              <a:chExt cx="753" cy="747"/>
            </a:xfrm>
          </p:grpSpPr>
          <p:pic>
            <p:nvPicPr>
              <p:cNvPr id="50" name="Picture 252" descr="oj-3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15" y="2205"/>
                <a:ext cx="753" cy="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Rectangle 253"/>
              <p:cNvSpPr>
                <a:spLocks noChangeArrowheads="1"/>
              </p:cNvSpPr>
              <p:nvPr/>
            </p:nvSpPr>
            <p:spPr bwMode="auto">
              <a:xfrm>
                <a:off x="3548" y="2371"/>
                <a:ext cx="532" cy="386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9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charset="0"/>
                  </a:rPr>
                  <a:t>주요</a:t>
                </a:r>
                <a:endParaRPr lang="en-US" altLang="ko-KR" sz="9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</a:endParaRPr>
              </a:p>
              <a:p>
                <a:pPr algn="ctr" latinLnBrk="0"/>
                <a:r>
                  <a:rPr lang="ko-KR" altLang="en-US" sz="9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charset="0"/>
                  </a:rPr>
                  <a:t>변화 포인트 </a:t>
                </a:r>
                <a:endParaRPr lang="en-US" altLang="ko-KR" sz="9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</a:endParaRPr>
              </a:p>
              <a:p>
                <a:pPr algn="ctr" latinLnBrk="0"/>
                <a:r>
                  <a:rPr lang="ko-KR" altLang="en-US" sz="9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charset="0"/>
                  </a:rPr>
                  <a:t>도출</a:t>
                </a:r>
                <a:endParaRPr lang="ko-KR" altLang="en-US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</a:endParaRPr>
              </a:p>
            </p:txBody>
          </p:sp>
        </p:grpSp>
        <p:grpSp>
          <p:nvGrpSpPr>
            <p:cNvPr id="43" name="Group 254"/>
            <p:cNvGrpSpPr>
              <a:grpSpLocks/>
            </p:cNvGrpSpPr>
            <p:nvPr/>
          </p:nvGrpSpPr>
          <p:grpSpPr bwMode="auto">
            <a:xfrm>
              <a:off x="4037" y="3423"/>
              <a:ext cx="510" cy="506"/>
              <a:chOff x="3415" y="2205"/>
              <a:chExt cx="753" cy="747"/>
            </a:xfrm>
          </p:grpSpPr>
          <p:pic>
            <p:nvPicPr>
              <p:cNvPr id="48" name="Picture 255" descr="oj-3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15" y="2205"/>
                <a:ext cx="753" cy="7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" name="Rectangle 256"/>
              <p:cNvSpPr>
                <a:spLocks noChangeArrowheads="1"/>
              </p:cNvSpPr>
              <p:nvPr/>
            </p:nvSpPr>
            <p:spPr bwMode="auto">
              <a:xfrm>
                <a:off x="3650" y="2435"/>
                <a:ext cx="286" cy="25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9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charset="0"/>
                  </a:rPr>
                  <a:t>영향도</a:t>
                </a:r>
                <a:endParaRPr lang="en-US" altLang="ko-KR" sz="900" dirty="0" smtClean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</a:endParaRPr>
              </a:p>
              <a:p>
                <a:pPr algn="ctr" latinLnBrk="0"/>
                <a:r>
                  <a:rPr lang="ko-KR" altLang="en-US" sz="900" dirty="0" smtClean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srgbClr val="333333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Arial" charset="0"/>
                  </a:rPr>
                  <a:t>분석</a:t>
                </a:r>
                <a:endParaRPr lang="ko-KR" altLang="en-US" sz="900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Arial" charset="0"/>
                </a:endParaRPr>
              </a:p>
            </p:txBody>
          </p:sp>
        </p:grpSp>
        <p:cxnSp>
          <p:nvCxnSpPr>
            <p:cNvPr id="44" name="AutoShape 25"/>
            <p:cNvCxnSpPr>
              <a:cxnSpLocks noChangeShapeType="1"/>
            </p:cNvCxnSpPr>
            <p:nvPr/>
          </p:nvCxnSpPr>
          <p:spPr bwMode="auto">
            <a:xfrm rot="5400000">
              <a:off x="3538" y="3385"/>
              <a:ext cx="162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 type="none" w="med" len="sm"/>
              <a:tailEnd type="triangle" w="med" len="sm"/>
            </a:ln>
          </p:spPr>
        </p:cxnSp>
        <p:grpSp>
          <p:nvGrpSpPr>
            <p:cNvPr id="45" name="Group 264"/>
            <p:cNvGrpSpPr>
              <a:grpSpLocks/>
            </p:cNvGrpSpPr>
            <p:nvPr/>
          </p:nvGrpSpPr>
          <p:grpSpPr bwMode="auto">
            <a:xfrm rot="-4500000">
              <a:off x="5272" y="3290"/>
              <a:ext cx="254" cy="238"/>
              <a:chOff x="5275" y="3351"/>
              <a:chExt cx="321" cy="300"/>
            </a:xfrm>
          </p:grpSpPr>
          <p:sp>
            <p:nvSpPr>
              <p:cNvPr id="46" name="Freeform 74"/>
              <p:cNvSpPr>
                <a:spLocks/>
              </p:cNvSpPr>
              <p:nvPr/>
            </p:nvSpPr>
            <p:spPr bwMode="auto">
              <a:xfrm rot="10426056" flipH="1" flipV="1">
                <a:off x="5275" y="3407"/>
                <a:ext cx="163" cy="244"/>
              </a:xfrm>
              <a:custGeom>
                <a:avLst/>
                <a:gdLst>
                  <a:gd name="T0" fmla="*/ 9035661 w 640"/>
                  <a:gd name="T1" fmla="*/ 1781383 h 816"/>
                  <a:gd name="T2" fmla="*/ 9035661 w 640"/>
                  <a:gd name="T3" fmla="*/ 17168328 h 816"/>
                  <a:gd name="T4" fmla="*/ 9035661 w 640"/>
                  <a:gd name="T5" fmla="*/ 17168328 h 816"/>
                  <a:gd name="T6" fmla="*/ 9035661 w 640"/>
                  <a:gd name="T7" fmla="*/ 17168328 h 816"/>
                  <a:gd name="T8" fmla="*/ 9035661 w 640"/>
                  <a:gd name="T9" fmla="*/ 17168328 h 816"/>
                  <a:gd name="T10" fmla="*/ 9035661 w 640"/>
                  <a:gd name="T11" fmla="*/ 17168328 h 816"/>
                  <a:gd name="T12" fmla="*/ 9035661 w 640"/>
                  <a:gd name="T13" fmla="*/ 17168328 h 816"/>
                  <a:gd name="T14" fmla="*/ 9035661 w 640"/>
                  <a:gd name="T15" fmla="*/ 1781383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0"/>
                  <a:gd name="T25" fmla="*/ 0 h 816"/>
                  <a:gd name="T26" fmla="*/ 640 w 640"/>
                  <a:gd name="T27" fmla="*/ 816 h 8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solidFill>
                <a:srgbClr val="ABDDFB"/>
              </a:solidFill>
              <a:ln w="9525" cap="flat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ko-KR" altLang="en-US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Freeform 74"/>
              <p:cNvSpPr>
                <a:spLocks/>
              </p:cNvSpPr>
              <p:nvPr/>
            </p:nvSpPr>
            <p:spPr bwMode="auto">
              <a:xfrm rot="-900000" flipH="1" flipV="1">
                <a:off x="5433" y="3351"/>
                <a:ext cx="163" cy="244"/>
              </a:xfrm>
              <a:custGeom>
                <a:avLst/>
                <a:gdLst>
                  <a:gd name="T0" fmla="*/ 9035661 w 640"/>
                  <a:gd name="T1" fmla="*/ 1781383 h 816"/>
                  <a:gd name="T2" fmla="*/ 9035661 w 640"/>
                  <a:gd name="T3" fmla="*/ 17168328 h 816"/>
                  <a:gd name="T4" fmla="*/ 9035661 w 640"/>
                  <a:gd name="T5" fmla="*/ 17168328 h 816"/>
                  <a:gd name="T6" fmla="*/ 9035661 w 640"/>
                  <a:gd name="T7" fmla="*/ 17168328 h 816"/>
                  <a:gd name="T8" fmla="*/ 9035661 w 640"/>
                  <a:gd name="T9" fmla="*/ 17168328 h 816"/>
                  <a:gd name="T10" fmla="*/ 9035661 w 640"/>
                  <a:gd name="T11" fmla="*/ 17168328 h 816"/>
                  <a:gd name="T12" fmla="*/ 9035661 w 640"/>
                  <a:gd name="T13" fmla="*/ 17168328 h 816"/>
                  <a:gd name="T14" fmla="*/ 9035661 w 640"/>
                  <a:gd name="T15" fmla="*/ 1781383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0"/>
                  <a:gd name="T25" fmla="*/ 0 h 816"/>
                  <a:gd name="T26" fmla="*/ 640 w 640"/>
                  <a:gd name="T27" fmla="*/ 816 h 8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solidFill>
                <a:srgbClr val="ABDDFB"/>
              </a:solidFill>
              <a:ln w="9525" cap="flat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endParaRPr lang="ko-KR" altLang="en-US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직사각형 54"/>
          <p:cNvSpPr>
            <a:spLocks noChangeArrowheads="1"/>
          </p:cNvSpPr>
          <p:nvPr/>
        </p:nvSpPr>
        <p:spPr bwMode="auto">
          <a:xfrm>
            <a:off x="823467" y="4509827"/>
            <a:ext cx="3236463" cy="107722"/>
          </a:xfrm>
          <a:prstGeom prst="rect">
            <a:avLst/>
          </a:prstGeom>
          <a:noFill/>
          <a:ln w="9525" algn="ctr">
            <a:noFill/>
            <a:round/>
            <a:headEnd/>
            <a:tailEnd type="triangle" w="sm" len="med"/>
          </a:ln>
        </p:spPr>
        <p:txBody>
          <a:bodyPr wrap="none" lIns="0" tIns="0" rIns="0" bIns="0">
            <a:spAutoFit/>
          </a:bodyPr>
          <a:lstStyle/>
          <a:p>
            <a:pPr defTabSz="900113">
              <a:buClr>
                <a:srgbClr val="646464"/>
              </a:buClr>
              <a:buFont typeface="Rix모던고딕 L" pitchFamily="18" charset="-127"/>
              <a:buNone/>
            </a:pPr>
            <a:r>
              <a:rPr lang="ko-KR" altLang="ko-KR" sz="7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 목표, </a:t>
            </a:r>
            <a:r>
              <a:rPr lang="en-US" altLang="ko-KR" sz="7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TO-BE</a:t>
            </a:r>
            <a:r>
              <a:rPr lang="ko-KR" altLang="ko-KR" sz="700" dirty="0" smtClean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ko-KR" sz="7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Process, 기술요건, 상세 기능요건 등을 취합하여 변화사항 Pool을 구성</a:t>
            </a:r>
          </a:p>
        </p:txBody>
      </p:sp>
      <p:sp>
        <p:nvSpPr>
          <p:cNvPr id="53" name="LcS7"/>
          <p:cNvSpPr>
            <a:spLocks noChangeArrowheads="1"/>
          </p:cNvSpPr>
          <p:nvPr/>
        </p:nvSpPr>
        <p:spPr bwMode="auto">
          <a:xfrm rot="10800000">
            <a:off x="7485172" y="3897052"/>
            <a:ext cx="882650" cy="576263"/>
          </a:xfrm>
          <a:prstGeom prst="upArrow">
            <a:avLst>
              <a:gd name="adj1" fmla="val 68713"/>
              <a:gd name="adj2" fmla="val 34157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6350" algn="ctr">
            <a:noFill/>
            <a:miter lim="800000"/>
            <a:headEnd/>
            <a:tailEnd/>
          </a:ln>
        </p:spPr>
        <p:txBody>
          <a:bodyPr rot="10800000" vert="eaVert" lIns="0" tIns="0" rIns="0" bIns="0" anchor="ctr"/>
          <a:lstStyle/>
          <a:p>
            <a:pPr algn="ctr"/>
            <a:endParaRPr lang="ko-KR" altLang="en-US" sz="100" b="1" dirty="0">
              <a:ln>
                <a:solidFill>
                  <a:srgbClr val="969696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4" name="Group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217046"/>
              </p:ext>
            </p:extLst>
          </p:nvPr>
        </p:nvGraphicFramePr>
        <p:xfrm>
          <a:off x="389046" y="2245030"/>
          <a:ext cx="9142415" cy="1608945"/>
        </p:xfrm>
        <a:graphic>
          <a:graphicData uri="http://schemas.openxmlformats.org/drawingml/2006/table">
            <a:tbl>
              <a:tblPr/>
              <a:tblGrid>
                <a:gridCol w="1165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1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절차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굴림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8425" marR="0" lvl="0" indent="-9842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47474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solidFill>
                            <a:srgbClr val="969696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굴림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주요활동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수행 목표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이해 관계자별 추진 방향성 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조직 구성 및 역할 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본 프로젝트 추진 단계별 주요 활동계획 수립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활동별 상세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Task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프로젝트 내∙외부 담당자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관련부서 식별 및 역할 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소요 예산 산정 및 상세 일정 수립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변화관리 활동에 필요한 자료 작성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커뮤니케이션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이벤트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 및 대내∙외 홍보 활동 수행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설문 조사 등을 통한 활동 결과 모니터링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82073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solidFill>
                              <a:srgbClr val="969696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굴림" charset="-127"/>
                        </a:rPr>
                        <a:t>고려사항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고객의 문화적 요소를 반영한 변화관리 활동 계획 고려 필요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목표 및 예산을 고려하여 실행 가능한 변화관리 활동을 정의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필요 시 고객 내 홍보부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총무팀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인사팀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등 유관 부서와 협업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외주 용역 대상의 경우 관련 업체 섭외 및 선정 필요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 수행 후 의견 수렴 및 반영을 위한 모니터링 프로세스의 사전 정의</a:t>
                      </a:r>
                    </a:p>
                    <a:p>
                      <a:pPr marL="88900" marR="0" lvl="0" indent="-8890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77777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내∙외부 매체 및 시설의 적절한 활용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" name="AutoShape 473"/>
          <p:cNvSpPr>
            <a:spLocks noChangeArrowheads="1"/>
          </p:cNvSpPr>
          <p:nvPr/>
        </p:nvSpPr>
        <p:spPr bwMode="auto">
          <a:xfrm>
            <a:off x="1560624" y="2246926"/>
            <a:ext cx="7972423" cy="502173"/>
          </a:xfrm>
          <a:prstGeom prst="roundRect">
            <a:avLst>
              <a:gd name="adj" fmla="val 1000"/>
            </a:avLst>
          </a:prstGeom>
          <a:gradFill rotWithShape="1">
            <a:gsLst>
              <a:gs pos="0">
                <a:srgbClr val="D3EDFD"/>
              </a:gs>
              <a:gs pos="100000">
                <a:srgbClr val="038CDC"/>
              </a:gs>
            </a:gsLst>
            <a:lin ang="0" scaled="1"/>
          </a:gradFill>
          <a:ln w="6350" algn="ctr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862919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050" dirty="0">
              <a:ln>
                <a:solidFill>
                  <a:srgbClr val="969696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6" name="Group 122"/>
          <p:cNvGrpSpPr>
            <a:grpSpLocks/>
          </p:cNvGrpSpPr>
          <p:nvPr/>
        </p:nvGrpSpPr>
        <p:grpSpPr bwMode="auto">
          <a:xfrm>
            <a:off x="6704620" y="2262802"/>
            <a:ext cx="228600" cy="461962"/>
            <a:chOff x="3162" y="1240"/>
            <a:chExt cx="144" cy="291"/>
          </a:xfrm>
        </p:grpSpPr>
        <p:grpSp>
          <p:nvGrpSpPr>
            <p:cNvPr id="57" name="Group 477"/>
            <p:cNvGrpSpPr>
              <a:grpSpLocks/>
            </p:cNvGrpSpPr>
            <p:nvPr/>
          </p:nvGrpSpPr>
          <p:grpSpPr bwMode="auto">
            <a:xfrm>
              <a:off x="3162" y="1240"/>
              <a:ext cx="109" cy="291"/>
              <a:chOff x="-359" y="2213"/>
              <a:chExt cx="91" cy="181"/>
            </a:xfrm>
          </p:grpSpPr>
          <p:pic>
            <p:nvPicPr>
              <p:cNvPr id="59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8" name="Picture 586" descr="그림6"/>
            <p:cNvPicPr>
              <a:picLocks noChangeAspect="1" noChangeArrowheads="1"/>
            </p:cNvPicPr>
            <p:nvPr/>
          </p:nvPicPr>
          <p:blipFill>
            <a:blip r:embed="rId5">
              <a:lum bright="100000"/>
              <a:grayscl/>
            </a:blip>
            <a:srcRect l="2585"/>
            <a:stretch>
              <a:fillRect/>
            </a:stretch>
          </p:blipFill>
          <p:spPr bwMode="auto">
            <a:xfrm>
              <a:off x="3230" y="1349"/>
              <a:ext cx="76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타원 328" descr="넓은 상향 대각선"/>
          <p:cNvSpPr>
            <a:spLocks noChangeArrowheads="1"/>
          </p:cNvSpPr>
          <p:nvPr/>
        </p:nvSpPr>
        <p:spPr bwMode="auto">
          <a:xfrm>
            <a:off x="7313888" y="2408351"/>
            <a:ext cx="1771319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876300"/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 pitchFamily="18" charset="-127"/>
              </a:rPr>
              <a:t>변화관리 활동 수행 및 모니터링</a:t>
            </a:r>
          </a:p>
        </p:txBody>
      </p:sp>
      <p:sp>
        <p:nvSpPr>
          <p:cNvPr id="62" name="타원 328" descr="넓은 상향 대각선"/>
          <p:cNvSpPr>
            <a:spLocks noChangeArrowheads="1"/>
          </p:cNvSpPr>
          <p:nvPr/>
        </p:nvSpPr>
        <p:spPr bwMode="auto">
          <a:xfrm>
            <a:off x="2325382" y="2408351"/>
            <a:ext cx="1070806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876300"/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 pitchFamily="18" charset="-127"/>
              </a:rPr>
              <a:t>변화관리 계획 수립</a:t>
            </a:r>
          </a:p>
        </p:txBody>
      </p:sp>
      <p:sp>
        <p:nvSpPr>
          <p:cNvPr id="63" name="타원 328" descr="넓은 상향 대각선"/>
          <p:cNvSpPr>
            <a:spLocks noChangeArrowheads="1"/>
          </p:cNvSpPr>
          <p:nvPr/>
        </p:nvSpPr>
        <p:spPr bwMode="auto">
          <a:xfrm>
            <a:off x="4828268" y="2408351"/>
            <a:ext cx="1359347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876300"/>
            <a:r>
              <a:rPr kumimoji="0" lang="ko-KR" altLang="en-US" sz="11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ix고딕 L" pitchFamily="18" charset="-127"/>
              </a:rPr>
              <a:t>변화관리 상세 활동 기획</a:t>
            </a:r>
          </a:p>
        </p:txBody>
      </p:sp>
      <p:grpSp>
        <p:nvGrpSpPr>
          <p:cNvPr id="64" name="Group 130"/>
          <p:cNvGrpSpPr>
            <a:grpSpLocks/>
          </p:cNvGrpSpPr>
          <p:nvPr/>
        </p:nvGrpSpPr>
        <p:grpSpPr bwMode="auto">
          <a:xfrm>
            <a:off x="4052900" y="2262802"/>
            <a:ext cx="228600" cy="461962"/>
            <a:chOff x="1981" y="1240"/>
            <a:chExt cx="144" cy="291"/>
          </a:xfrm>
        </p:grpSpPr>
        <p:grpSp>
          <p:nvGrpSpPr>
            <p:cNvPr id="65" name="Group 477"/>
            <p:cNvGrpSpPr>
              <a:grpSpLocks/>
            </p:cNvGrpSpPr>
            <p:nvPr/>
          </p:nvGrpSpPr>
          <p:grpSpPr bwMode="auto">
            <a:xfrm>
              <a:off x="1981" y="1240"/>
              <a:ext cx="109" cy="291"/>
              <a:chOff x="-359" y="2213"/>
              <a:chExt cx="91" cy="181"/>
            </a:xfrm>
          </p:grpSpPr>
          <p:pic>
            <p:nvPicPr>
              <p:cNvPr id="67" name="Picture 478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479" descr="악세사리"/>
              <p:cNvPicPr preferRelativeResize="0">
                <a:picLocks noChangeArrowheads="1"/>
              </p:cNvPicPr>
              <p:nvPr/>
            </p:nvPicPr>
            <p:blipFill>
              <a:blip r:embed="rId4">
                <a:lum bright="24000"/>
              </a:blip>
              <a:srcRect t="13817" b="19212"/>
              <a:stretch>
                <a:fillRect/>
              </a:stretch>
            </p:blipFill>
            <p:spPr bwMode="gray">
              <a:xfrm rot="10800000">
                <a:off x="-359" y="2213"/>
                <a:ext cx="91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6" name="Picture 586" descr="그림6"/>
            <p:cNvPicPr>
              <a:picLocks noChangeAspect="1" noChangeArrowheads="1"/>
            </p:cNvPicPr>
            <p:nvPr/>
          </p:nvPicPr>
          <p:blipFill>
            <a:blip r:embed="rId5">
              <a:lum bright="100000"/>
              <a:grayscl/>
            </a:blip>
            <a:srcRect l="2585"/>
            <a:stretch>
              <a:fillRect/>
            </a:stretch>
          </p:blipFill>
          <p:spPr bwMode="auto">
            <a:xfrm>
              <a:off x="2049" y="1349"/>
              <a:ext cx="76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" name="직사각형 54"/>
          <p:cNvSpPr>
            <a:spLocks noChangeArrowheads="1"/>
          </p:cNvSpPr>
          <p:nvPr/>
        </p:nvSpPr>
        <p:spPr bwMode="auto">
          <a:xfrm>
            <a:off x="344488" y="6356776"/>
            <a:ext cx="4119718" cy="123111"/>
          </a:xfrm>
          <a:prstGeom prst="rect">
            <a:avLst/>
          </a:prstGeom>
          <a:noFill/>
          <a:ln w="9525" algn="ctr">
            <a:noFill/>
            <a:round/>
            <a:headEnd/>
            <a:tailEnd type="triangle" w="sm" len="med"/>
          </a:ln>
        </p:spPr>
        <p:txBody>
          <a:bodyPr wrap="none" lIns="0" tIns="0" rIns="0" bIns="0">
            <a:spAutoFit/>
          </a:bodyPr>
          <a:lstStyle/>
          <a:p>
            <a:pPr marL="133350" indent="-133350" defTabSz="900113">
              <a:buClr>
                <a:srgbClr val="646464"/>
              </a:buClr>
              <a:buFont typeface="Rix모던고딕 L" pitchFamily="18" charset="-127"/>
              <a:buChar char="※"/>
            </a:pPr>
            <a:r>
              <a:rPr lang="ko-KR" altLang="ko-KR" sz="800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변화관리 주요활동 내용 및 변화포인트 선정, 영향도 분석 등은 고객과의 협의를 통하여 조정됩니다.</a:t>
            </a:r>
          </a:p>
        </p:txBody>
      </p:sp>
      <p:sp>
        <p:nvSpPr>
          <p:cNvPr id="70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96757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2.10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변화관리 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547466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개발 및 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3" name="Rt5">
            <a:extLst>
              <a:ext uri="{FF2B5EF4-FFF2-40B4-BE49-F238E27FC236}">
                <a16:creationId xmlns:a16="http://schemas.microsoft.com/office/drawing/2014/main" id="{D1977CA0-3642-4E5B-9CD2-41CAA38CC5A2}"/>
              </a:ext>
            </a:extLst>
          </p:cNvPr>
          <p:cNvSpPr txBox="1">
            <a:spLocks/>
          </p:cNvSpPr>
          <p:nvPr/>
        </p:nvSpPr>
        <p:spPr bwMode="auto">
          <a:xfrm>
            <a:off x="188839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400" spc="-70" baseline="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65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투입인력 총괄표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투입인력 총괄표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sp>
        <p:nvSpPr>
          <p:cNvPr id="20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07932"/>
              </p:ext>
            </p:extLst>
          </p:nvPr>
        </p:nvGraphicFramePr>
        <p:xfrm>
          <a:off x="242333" y="2086359"/>
          <a:ext cx="9421335" cy="440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794234526"/>
                    </a:ext>
                  </a:extLst>
                </a:gridCol>
                <a:gridCol w="563892">
                  <a:extLst>
                    <a:ext uri="{9D8B030D-6E8A-4147-A177-3AD203B41FA5}">
                      <a16:colId xmlns:a16="http://schemas.microsoft.com/office/drawing/2014/main" val="2580659411"/>
                    </a:ext>
                  </a:extLst>
                </a:gridCol>
                <a:gridCol w="631067">
                  <a:extLst>
                    <a:ext uri="{9D8B030D-6E8A-4147-A177-3AD203B41FA5}">
                      <a16:colId xmlns:a16="http://schemas.microsoft.com/office/drawing/2014/main" val="47475408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11402361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39968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80959702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6470462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762319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58820222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1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성명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생년월일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소속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직위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분야경력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담당업무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보유기술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자격증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기술등급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투입예정일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투입예정</a:t>
                      </a:r>
                      <a:endParaRPr lang="en-US" altLang="ko-KR" sz="1000" b="0" kern="1200" spc="-81" dirty="0" smtClean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기간</a:t>
                      </a:r>
                      <a:r>
                        <a:rPr lang="en-US" altLang="ko-KR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(M/M)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상주여부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프리랜서여부</a:t>
                      </a:r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88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최인녕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77.09.23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Consultant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의심거래 모니터링 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200699"/>
                  </a:ext>
                </a:extLst>
              </a:tr>
              <a:tr h="244685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오혁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76.08.08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PwC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이사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en-US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72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해외지점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환거래은행관리</a:t>
                      </a:r>
                      <a:endParaRPr lang="ko-KR" altLang="ko-KR" sz="900" b="0" kern="1200" spc="-81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3.50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775250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오예진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90.05.19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Consultant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ML/TF 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위험관리 전략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이나라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91.12.23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에이블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Consultant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ML/TF 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 모델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노영화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75.10.28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16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Coordinator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비상주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7250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구성도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82.08.31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선임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PMO 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지원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2019.12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6.00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83514"/>
                  </a:ext>
                </a:extLst>
              </a:tr>
              <a:tr h="2408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데이터구축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박대용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82.11.15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천장호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72.12.24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공통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원천데이터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,KYC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Y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조혜영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74.12.26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 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Y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임상규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73.01.31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CTR,RA(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거래패턴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Y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88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chemeClr val="bg1">
                                <a:alpha val="2000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업무구축</a:t>
                      </a:r>
                      <a:endParaRPr lang="ko-KR" altLang="en-US" sz="9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이경화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78.09.03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업무구축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이상권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82.03.03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무역거래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공통기능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관리화면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박진국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78.10.22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 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Y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이근태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91.04.07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사원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KYC,WLF,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성과관리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10.00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김신욱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80.05.24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CTR,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보고서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리포팅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정현석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77.05.09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책임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15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RA(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거래패턴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8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kern="1200" spc="-81" dirty="0">
                        <a:ln>
                          <a:solidFill>
                            <a:schemeClr val="bg1">
                              <a:alpha val="2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육지영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82.11.08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LG</a:t>
                      </a:r>
                      <a:r>
                        <a:rPr kumimoji="0" lang="ko-KR" altLang="en-US" sz="900" b="0" i="0" u="none" strike="noStrike" kern="1200" cap="none" spc="-81" normalizeH="0" baseline="0" noProof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히다찌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선임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9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개월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웹디자인</a:t>
                      </a:r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,KYE,</a:t>
                      </a: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교육관리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2019.09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7.00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81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상주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900" b="0" i="0" u="none" strike="noStrike" kern="100" cap="none" spc="-100" normalizeH="0" baseline="0" noProof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N</a:t>
                      </a:r>
                      <a:endParaRPr lang="ko-KR" altLang="en-US" sz="900" b="0" kern="1200" spc="-81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7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  <p:sp>
        <p:nvSpPr>
          <p:cNvPr id="19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5" y="1355087"/>
            <a:ext cx="9427193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196.4M/M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전문인력이 투입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고객요구사항의 충실한 반영과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수준의 기술력을 집중하여 최적의 시스템을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9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투입인력 계획 </a:t>
            </a:r>
            <a:r>
              <a:rPr lang="en-US" altLang="ko-KR" dirty="0" smtClean="0"/>
              <a:t>(</a:t>
            </a:r>
            <a:r>
              <a:rPr lang="en-US" altLang="ko-KR" dirty="0" smtClean="0"/>
              <a:t>1/2)</a:t>
            </a:r>
            <a:endParaRPr lang="ko-KR" altLang="en-US" dirty="0"/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인력 투입 계획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66386"/>
              </p:ext>
            </p:extLst>
          </p:nvPr>
        </p:nvGraphicFramePr>
        <p:xfrm>
          <a:off x="236476" y="2078845"/>
          <a:ext cx="9433044" cy="4410505"/>
        </p:xfrm>
        <a:graphic>
          <a:graphicData uri="http://schemas.openxmlformats.org/drawingml/2006/table">
            <a:tbl>
              <a:tblPr/>
              <a:tblGrid>
                <a:gridCol w="62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24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07953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팀</a:t>
                      </a: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업무구분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등급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소계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컨설팅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테스트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이행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안정화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M1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M2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M3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M4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M5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M6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M7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M8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M9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M10</a:t>
                      </a:r>
                      <a:endParaRPr kumimoji="1" 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19">
                <a:tc rowSpan="5"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PMO</a:t>
                      </a: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총괄</a:t>
                      </a:r>
                      <a:r>
                        <a:rPr kumimoji="1" 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서혁준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사업관리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품질관리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QA)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심아란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876545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Advisory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조성훈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126774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8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　</a:t>
                      </a:r>
                      <a:r>
                        <a:rPr kumimoji="1" lang="ko-KR" altLang="en-US" sz="8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소계</a:t>
                      </a:r>
                      <a:endParaRPr kumimoji="1" lang="ko-KR" altLang="en-US" sz="8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21.50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19">
                <a:tc rowSpan="8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기술지원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기술지원 총괄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(TA)</a:t>
                      </a:r>
                      <a:endParaRPr kumimoji="1" lang="en-US" altLang="ko-KR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이상훈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000187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AA/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솔루션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서정민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96389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성능테스트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999410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DA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하승수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80445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계정계 개발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/Watchlist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 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849622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계정계 개발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/Watchlist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TBD 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19379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구축지원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부산은행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434911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8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　</a:t>
                      </a:r>
                      <a:r>
                        <a:rPr kumimoji="1" lang="ko-KR" altLang="en-US" sz="8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소계</a:t>
                      </a:r>
                      <a:endParaRPr kumimoji="1" lang="ko-KR" altLang="en-US" sz="8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44.50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6.75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7365"/>
                  </a:ext>
                </a:extLst>
              </a:tr>
              <a:tr h="190219">
                <a:tc rowSpan="8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컨설팅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컨설팅 업무 총괄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이창주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Advisory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박병진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0.40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267795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고객확인</a:t>
                      </a:r>
                      <a:r>
                        <a:rPr kumimoji="1" lang="ko-KR" altLang="en-US" sz="8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프로세스 구축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김성현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075007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고객프로파일</a:t>
                      </a:r>
                      <a:r>
                        <a:rPr kumimoji="1" lang="ko-KR" altLang="en-US" sz="8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구축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이호윤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258636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고객 위험평가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고액현금모니터링 구축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남윤호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474162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요주의 리스트 필터링 구축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조성아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149609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의심거래 모니터링 구축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최인녕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55652"/>
                  </a:ext>
                </a:extLst>
              </a:tr>
              <a:tr h="190219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해외지점관리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내부통제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환거래은행관리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오혁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84355"/>
                  </a:ext>
                </a:extLst>
              </a:tr>
            </a:tbl>
          </a:graphicData>
        </a:graphic>
      </p:graphicFrame>
      <p:sp>
        <p:nvSpPr>
          <p:cNvPr id="15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5" y="1355087"/>
            <a:ext cx="9433049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196.4M/M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전문인력이 투입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고객요구사항의 충실한 반영과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수준의 기술력을 집중하여 최적의 시스템을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8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3">
            <a:extLst>
              <a:ext uri="{FF2B5EF4-FFF2-40B4-BE49-F238E27FC236}">
                <a16:creationId xmlns:a16="http://schemas.microsoft.com/office/drawing/2014/main" id="{C1CCFF57-CDCE-471A-845A-2EFA017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6" y="835200"/>
            <a:ext cx="9433048" cy="200055"/>
          </a:xfrm>
        </p:spPr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투입인력 계획 </a:t>
            </a:r>
            <a:r>
              <a:rPr lang="en-US" altLang="ko-KR" dirty="0" smtClean="0"/>
              <a:t>(</a:t>
            </a:r>
            <a:r>
              <a:rPr lang="en-US" altLang="ko-KR" dirty="0" smtClean="0"/>
              <a:t>2/2)</a:t>
            </a:r>
            <a:endParaRPr lang="ko-KR" altLang="en-US" dirty="0"/>
          </a:p>
        </p:txBody>
      </p:sp>
      <p:grpSp>
        <p:nvGrpSpPr>
          <p:cNvPr id="6" name="Rt3">
            <a:extLst>
              <a:ext uri="{FF2B5EF4-FFF2-40B4-BE49-F238E27FC236}">
                <a16:creationId xmlns:a16="http://schemas.microsoft.com/office/drawing/2014/main" id="{DF2A4D68-48F5-4F85-BAF4-58896BE5ACE2}"/>
              </a:ext>
            </a:extLst>
          </p:cNvPr>
          <p:cNvGrpSpPr/>
          <p:nvPr/>
        </p:nvGrpSpPr>
        <p:grpSpPr>
          <a:xfrm>
            <a:off x="236476" y="1772816"/>
            <a:ext cx="9433048" cy="216024"/>
            <a:chOff x="236476" y="1628800"/>
            <a:chExt cx="9433048" cy="2160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7A3B6-5E4B-4776-A4EE-1D9CFD127956}"/>
                </a:ext>
              </a:extLst>
            </p:cNvPr>
            <p:cNvSpPr/>
            <p:nvPr/>
          </p:nvSpPr>
          <p:spPr>
            <a:xfrm>
              <a:off x="236476" y="1628800"/>
              <a:ext cx="9433048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>
                <a:defRPr/>
              </a:pPr>
              <a:r>
                <a:rPr lang="ko-KR" altLang="en-US" sz="1100" dirty="0" smtClean="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인력 투입 계획</a:t>
              </a:r>
              <a:endParaRPr lang="ko-KR" altLang="en-US" sz="11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A5B82-A6A7-4157-8DDA-4FA19F83954A}"/>
                </a:ext>
              </a:extLst>
            </p:cNvPr>
            <p:cNvGrpSpPr/>
            <p:nvPr/>
          </p:nvGrpSpPr>
          <p:grpSpPr>
            <a:xfrm>
              <a:off x="236476" y="1628862"/>
              <a:ext cx="215901" cy="215900"/>
              <a:chOff x="720291" y="2322364"/>
              <a:chExt cx="215901" cy="215900"/>
            </a:xfrm>
          </p:grpSpPr>
          <p:sp>
            <p:nvSpPr>
              <p:cNvPr id="9" name="AutoShape 1602">
                <a:extLst>
                  <a:ext uri="{FF2B5EF4-FFF2-40B4-BE49-F238E27FC236}">
                    <a16:creationId xmlns:a16="http://schemas.microsoft.com/office/drawing/2014/main" id="{599C1B19-8B39-4A16-8382-E6FD9A23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291" y="2322364"/>
                <a:ext cx="215900" cy="215900"/>
              </a:xfrm>
              <a:prstGeom prst="roundRect">
                <a:avLst>
                  <a:gd name="adj" fmla="val 0"/>
                </a:avLst>
              </a:prstGeom>
              <a:solidFill>
                <a:srgbClr val="BD003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ko-KR" sz="1463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1603">
                <a:extLst>
                  <a:ext uri="{FF2B5EF4-FFF2-40B4-BE49-F238E27FC236}">
                    <a16:creationId xmlns:a16="http://schemas.microsoft.com/office/drawing/2014/main" id="{996E7A9C-E8EB-46B9-B837-8713A9E45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9829" y="2322364"/>
                <a:ext cx="106363" cy="185738"/>
              </a:xfrm>
              <a:custGeom>
                <a:avLst/>
                <a:gdLst>
                  <a:gd name="T0" fmla="*/ 78 w 90"/>
                  <a:gd name="T1" fmla="*/ 137 h 158"/>
                  <a:gd name="T2" fmla="*/ 0 w 90"/>
                  <a:gd name="T3" fmla="*/ 84 h 158"/>
                  <a:gd name="T4" fmla="*/ 0 w 90"/>
                  <a:gd name="T5" fmla="*/ 0 h 158"/>
                  <a:gd name="T6" fmla="*/ 78 w 90"/>
                  <a:gd name="T7" fmla="*/ 0 h 158"/>
                  <a:gd name="T8" fmla="*/ 78 w 90"/>
                  <a:gd name="T9" fmla="*/ 137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" h="158">
                    <a:moveTo>
                      <a:pt x="90" y="158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90" y="158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AutoShape 1604">
                <a:extLst>
                  <a:ext uri="{FF2B5EF4-FFF2-40B4-BE49-F238E27FC236}">
                    <a16:creationId xmlns:a16="http://schemas.microsoft.com/office/drawing/2014/main" id="{CB9540EE-E693-4533-98F1-8F729464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266" y="2376339"/>
                <a:ext cx="107950" cy="107950"/>
              </a:xfrm>
              <a:prstGeom prst="chevron">
                <a:avLst>
                  <a:gd name="adj" fmla="val 42667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A6B4BA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6941" dir="2700000" algn="ctr" rotWithShape="0">
                        <a:srgbClr val="B5C5CC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ctr" defTabSz="125958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고도 B" panose="02000503000000020004" pitchFamily="2" charset="-127"/>
                  <a:ea typeface="고도 B" panose="02000503000000020004" pitchFamily="2" charset="-127"/>
                  <a:cs typeface="+mn-cs"/>
                </a:endParaRPr>
              </a:p>
            </p:txBody>
          </p:sp>
        </p:grp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78101"/>
              </p:ext>
            </p:extLst>
          </p:nvPr>
        </p:nvGraphicFramePr>
        <p:xfrm>
          <a:off x="237598" y="2080181"/>
          <a:ext cx="9431926" cy="4409158"/>
        </p:xfrm>
        <a:graphic>
          <a:graphicData uri="http://schemas.openxmlformats.org/drawingml/2006/table">
            <a:tbl>
              <a:tblPr/>
              <a:tblGrid>
                <a:gridCol w="62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31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27515"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팀</a:t>
                      </a: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업무구분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등급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소계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컨설팅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테스트</a:t>
                      </a:r>
                      <a:r>
                        <a:rPr kumimoji="1" lang="en-US" altLang="ko-KR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이행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안정화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M1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M2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M3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M4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M5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M6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M7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M8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M9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M10</a:t>
                      </a:r>
                      <a:endParaRPr kumimoji="1" 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12">
                <a:tc rowSpan="5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컨설팅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 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ML/TF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위험관리 전략 수립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오예진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95326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전사 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ML/TF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 모델 정의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이나라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49624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Coordinator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노영화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383122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PMO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지원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구성도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컨설턴트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645398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소계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34.40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3.85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7.85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7.85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6.85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371184"/>
                  </a:ext>
                </a:extLst>
              </a:tr>
              <a:tr h="208112">
                <a:tc rowSpan="5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데이터구축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RBA/AML Data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 개발</a:t>
                      </a:r>
                      <a:r>
                        <a:rPr kumimoji="1" 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PL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박대용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531869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공통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원천데이터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/KYC 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천장호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</a:t>
                      </a:r>
                      <a:r>
                        <a:rPr kumimoji="1" lang="en-US" altLang="ko-KR" sz="8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조혜영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CTR/RA(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거래패턴 업무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임상규</a:t>
                      </a:r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356003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소계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35.00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112">
                <a:tc rowSpan="8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업무구축</a:t>
                      </a:r>
                      <a:endParaRPr kumimoji="1" lang="ko-KR" altLang="en-US" sz="9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RBA/AML Web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팀 총괄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이경화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특급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918468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환거래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공통기능</a:t>
                      </a:r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관리화면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이상권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3907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STR 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모니터링</a:t>
                      </a:r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보고서</a:t>
                      </a:r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/XML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생성 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박진국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163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endParaRPr lang="ko-KR" altLang="en-US" dirty="0">
                        <a:solidFill>
                          <a:srgbClr val="333333"/>
                        </a:solidFill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KYC/WLF/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신상품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임점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성과관리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이근태 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초급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336021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CTR/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보고서</a:t>
                      </a:r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통계화면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리포팅 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김신욱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56158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RA(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위험평가</a:t>
                      </a:r>
                      <a:r>
                        <a:rPr kumimoji="1" lang="en-US" altLang="ko-KR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)/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거래패턴 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정현석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고급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61315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웹디자이너</a:t>
                      </a:r>
                      <a:r>
                        <a:rPr kumimoji="1" lang="en-US" altLang="ko-KR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,KYE/</a:t>
                      </a:r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교육관리 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업무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육지영</a:t>
                      </a:r>
                      <a:r>
                        <a:rPr kumimoji="1" 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 </a:t>
                      </a:r>
                      <a:endParaRPr kumimoji="1" 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중급</a:t>
                      </a:r>
                      <a:endParaRPr kumimoji="1" lang="ko-KR" altLang="en-US" sz="8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　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618600"/>
                  </a:ext>
                </a:extLst>
              </a:tr>
              <a:tr h="208112">
                <a:tc vMerge="1">
                  <a:txBody>
                    <a:bodyPr/>
                    <a:lstStyle/>
                    <a:p>
                      <a:pPr algn="ctr" fontAlgn="ctr"/>
                      <a:endParaRPr kumimoji="1"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1" lang="ko-KR" altLang="en-US" sz="800" b="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소계</a:t>
                      </a:r>
                      <a:r>
                        <a:rPr kumimoji="1" lang="ko-KR" altLang="en-US" sz="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　</a:t>
                      </a: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61.00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6.00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7.00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0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03878"/>
                  </a:ext>
                </a:extLst>
              </a:tr>
              <a:tr h="208112">
                <a:tc gridSpan="4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8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333333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</a:rPr>
                        <a:t>합계</a:t>
                      </a:r>
                      <a:endParaRPr kumimoji="1" lang="ko-KR" altLang="en-US" sz="8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</a:endParaRPr>
                    </a:p>
                  </a:txBody>
                  <a:tcPr marL="6540" marR="6540" marT="654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kumimoji="1" lang="ko-KR" altLang="en-US" sz="8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marL="6540" marR="6540" marT="654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196.40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19.60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25.60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27.10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26.10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20.50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21.25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21.75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800" b="1" i="0" u="none" strike="noStrike" dirty="0">
                          <a:solidFill>
                            <a:srgbClr val="333333"/>
                          </a:solidFill>
                          <a:effectLst/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9.00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262111"/>
                  </a:ext>
                </a:extLst>
              </a:tr>
            </a:tbl>
          </a:graphicData>
        </a:graphic>
      </p:graphicFrame>
      <p:sp>
        <p:nvSpPr>
          <p:cNvPr id="14" name="Rt1">
            <a:extLst>
              <a:ext uri="{FF2B5EF4-FFF2-40B4-BE49-F238E27FC236}">
                <a16:creationId xmlns:a16="http://schemas.microsoft.com/office/drawing/2014/main" id="{E9BE73A6-6FBF-4E8E-BB01-BBD63BF9FF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6475" y="1355087"/>
            <a:ext cx="9433049" cy="203133"/>
          </a:xfrm>
          <a:prstGeom prst="rect">
            <a:avLst/>
          </a:prstGeom>
          <a:noFill/>
          <a:ln w="1651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 사업은</a:t>
            </a:r>
            <a:r>
              <a:rPr lang="ko-KR" altLang="en-US" sz="1100" dirty="0" smtClean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196.4M/M 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전문인력이 투입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되며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고객요구사항의 충실한 반영과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ko-KR" altLang="en-US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수준의 기술력을 집중하여 최적의 시스템을 </a:t>
            </a:r>
            <a:r>
              <a:rPr lang="ko-KR" altLang="en-US" sz="1100" dirty="0" smtClean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구축합니다</a:t>
            </a:r>
            <a:r>
              <a:rPr lang="en-US" altLang="ko-KR" sz="1100" dirty="0"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9" name="Rt9">
            <a:extLst>
              <a:ext uri="{FF2B5EF4-FFF2-40B4-BE49-F238E27FC236}">
                <a16:creationId xmlns:a16="http://schemas.microsoft.com/office/drawing/2014/main" id="{A8090357-3C46-4F0F-94A5-8246A418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76" y="656692"/>
            <a:ext cx="8688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0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인력운영방안</a:t>
            </a:r>
            <a:endParaRPr lang="ko-KR" altLang="en-US" sz="10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Rt10">
            <a:extLst>
              <a:ext uri="{FF2B5EF4-FFF2-40B4-BE49-F238E27FC236}">
                <a16:creationId xmlns:a16="http://schemas.microsoft.com/office/drawing/2014/main" id="{E6BDB82E-19E0-4854-A5B9-C066CBD16246}"/>
              </a:ext>
            </a:extLst>
          </p:cNvPr>
          <p:cNvSpPr txBox="1">
            <a:spLocks/>
          </p:cNvSpPr>
          <p:nvPr/>
        </p:nvSpPr>
        <p:spPr bwMode="auto">
          <a:xfrm>
            <a:off x="546831" y="365086"/>
            <a:ext cx="1445515" cy="16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none" lIns="0" tIns="0" rIns="72000" bIns="0" rtlCol="0" anchor="t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조직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인력</a:t>
            </a:r>
            <a:r>
              <a:rPr lang="en-US" altLang="ko-KR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</a:t>
            </a:r>
            <a:r>
              <a:rPr lang="ko-KR" altLang="en-US" sz="1100" spc="-40" dirty="0" smtClean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D00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일정관리 방안</a:t>
            </a:r>
            <a:endParaRPr lang="ko-KR" altLang="en-US" sz="1100" spc="-4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BD003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Rt5">
            <a:extLst>
              <a:ext uri="{FF2B5EF4-FFF2-40B4-BE49-F238E27FC236}">
                <a16:creationId xmlns:a16="http://schemas.microsoft.com/office/drawing/2014/main" id="{427AD034-43DC-443A-8E76-41A197F24619}"/>
              </a:ext>
            </a:extLst>
          </p:cNvPr>
          <p:cNvSpPr txBox="1">
            <a:spLocks/>
          </p:cNvSpPr>
          <p:nvPr/>
        </p:nvSpPr>
        <p:spPr bwMode="auto">
          <a:xfrm>
            <a:off x="190800" y="0"/>
            <a:ext cx="340478" cy="6771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35038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lang="en-US" altLang="en-US" sz="1400" b="0" kern="1200" spc="-50" baseline="0" dirty="0">
                <a:ln>
                  <a:solidFill>
                    <a:srgbClr val="FF99FF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  <a:lvl2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2pPr>
            <a:lvl3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3pPr>
            <a:lvl4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4pPr>
            <a:lvl5pPr algn="l" defTabSz="935038" rtl="0" eaLnBrk="0" fontAlgn="base" latinLnBrk="1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5pPr>
            <a:lvl6pPr marL="457109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6pPr>
            <a:lvl7pPr marL="914217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7pPr>
            <a:lvl8pPr marL="1371326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8pPr>
            <a:lvl9pPr marL="1828434" algn="l" defTabSz="936438" rtl="0" fontAlgn="base" latinLnBrk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4400" spc="-70" dirty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400" spc="-70" dirty="0">
              <a:solidFill>
                <a:srgbClr val="BD00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BD00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 </a:t>
            </a:r>
            <a:r>
              <a:rPr lang="en-US" altLang="ko-KR" dirty="0" smtClean="0">
                <a:solidFill>
                  <a:srgbClr val="333333"/>
                </a:solidFill>
              </a:rPr>
              <a:t>- </a:t>
            </a:r>
            <a:fld id="{FB38E40C-4F93-4E56-877A-C28EC1FFA5A5}" type="slidenum">
              <a:rPr smtClean="0">
                <a:solidFill>
                  <a:srgbClr val="333333"/>
                </a:solidFill>
              </a:rPr>
              <a:pPr/>
              <a:t>9</a:t>
            </a:fld>
            <a:endParaRPr lang="ko-KR" alt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16902</TotalTime>
  <Words>13135</Words>
  <Application>Microsoft Office PowerPoint</Application>
  <PresentationFormat>A4 용지(210x297mm)</PresentationFormat>
  <Paragraphs>4139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91" baseType="lpstr">
      <vt:lpstr>고도 B</vt:lpstr>
      <vt:lpstr>굴림</vt:lpstr>
      <vt:lpstr>Rix모던고딕 M</vt:lpstr>
      <vt:lpstr>Times New Roman</vt:lpstr>
      <vt:lpstr>Arial</vt:lpstr>
      <vt:lpstr>Rix모던고딕 L</vt:lpstr>
      <vt:lpstr>Wingdings</vt:lpstr>
      <vt:lpstr>나눔고딕</vt:lpstr>
      <vt:lpstr>나눔스퀘어 ExtraBold</vt:lpstr>
      <vt:lpstr>Calibri</vt:lpstr>
      <vt:lpstr>KoPub돋움체 Medium</vt:lpstr>
      <vt:lpstr>Wingdings 2</vt:lpstr>
      <vt:lpstr>KoPub돋움체 Bold</vt:lpstr>
      <vt:lpstr>산돌고딕 L</vt:lpstr>
      <vt:lpstr>Tahoma</vt:lpstr>
      <vt:lpstr>맑은 고딕</vt:lpstr>
      <vt:lpstr>Monotype Sorts</vt:lpstr>
      <vt:lpstr>나눔스퀘어 Bold</vt:lpstr>
      <vt:lpstr>Rix모던고딕 EB</vt:lpstr>
      <vt:lpstr>Rix고딕 L</vt:lpstr>
      <vt:lpstr>한컴바탕</vt:lpstr>
      <vt:lpstr>KoPub돋움체 Light</vt:lpstr>
      <vt:lpstr>Arial Unicode MS</vt:lpstr>
      <vt:lpstr>나눔바른고딕</vt:lpstr>
      <vt:lpstr>나눔스퀘어</vt:lpstr>
      <vt:lpstr>Office 테마</vt:lpstr>
      <vt:lpstr>1.1.1 수행조직 구성방안</vt:lpstr>
      <vt:lpstr>1.1.2 프로젝트 수행 조직 구성도</vt:lpstr>
      <vt:lpstr>1.1.3 사업수행 조직 역할 및 책임 (1/2)</vt:lpstr>
      <vt:lpstr>1.1.3 사업수행 조직 역할 및 책임 (2/2)</vt:lpstr>
      <vt:lpstr>1.1.4 기술지원 방안</vt:lpstr>
      <vt:lpstr>1.2.1 투입인력 총괄표 (1/2)</vt:lpstr>
      <vt:lpstr>1.2.1 투입인력 총괄표 (2/2)</vt:lpstr>
      <vt:lpstr>1.2.2 투입인력 계획 (1/2)</vt:lpstr>
      <vt:lpstr>1.2.2 투입인력 계획 (2/2)</vt:lpstr>
      <vt:lpstr>1.2.3.1 인력변동시 관리방안</vt:lpstr>
      <vt:lpstr>1.2.3.2 주52시간 준수를 위한 투입인력 관리방안</vt:lpstr>
      <vt:lpstr>1.2.4 투입인력 이력사항</vt:lpstr>
      <vt:lpstr>1.3.1 추진일정 계획</vt:lpstr>
      <vt:lpstr>1.3.2.1 일정계획 수립 및 통제 방안 (1/2)</vt:lpstr>
      <vt:lpstr>1.3.2.1 일정계획 수립 및 통제 방안 (2/2)</vt:lpstr>
      <vt:lpstr>1.3.2.2 진척관리 기준 및 관리 절차</vt:lpstr>
      <vt:lpstr>1.3.2.3 일정지연 대처 방안</vt:lpstr>
      <vt:lpstr>2.1.1 개발방법론 개요</vt:lpstr>
      <vt:lpstr>2.1.2 제안사 방법론</vt:lpstr>
      <vt:lpstr>2.1.3 단계별 작업내역</vt:lpstr>
      <vt:lpstr>2.1.4.1 프로젝트 관리 도구</vt:lpstr>
      <vt:lpstr>2.1.4.2 요구사항 추적성 검토 도구</vt:lpstr>
      <vt:lpstr>2.1.4.3 데이터 모델 검토 도구</vt:lpstr>
      <vt:lpstr>2.1.4.4 프로젝트 상태 점검 도구</vt:lpstr>
      <vt:lpstr>2.1.5 방법론 적용 경험</vt:lpstr>
      <vt:lpstr>2.2.1 관리 방법론 개요</vt:lpstr>
      <vt:lpstr>2.2.2 단계별 주요활동</vt:lpstr>
      <vt:lpstr>2.2.3 관리 방법론을 적용한 통합관리</vt:lpstr>
      <vt:lpstr>2.3.1 산출물 관리 개요</vt:lpstr>
      <vt:lpstr>2.3.2 산출물 목록 및 제출시기</vt:lpstr>
      <vt:lpstr>2.3.3 산출물 제출 및 검수 방안</vt:lpstr>
      <vt:lpstr>2.3.4 산출물 연관 관계도 및 템플릿</vt:lpstr>
      <vt:lpstr>2.4.1 전사 품질경영체계 적용</vt:lpstr>
      <vt:lpstr>2.4.2 전문가 중심 조직운영</vt:lpstr>
      <vt:lpstr>2.4.3.1 품질보증 계획 수립</vt:lpstr>
      <vt:lpstr>2.4.3.2 품질보증 측정 지표 설정</vt:lpstr>
      <vt:lpstr>2.4.4 단계별 검토 수행</vt:lpstr>
      <vt:lpstr>2.4.5 시정조치 및 개선</vt:lpstr>
      <vt:lpstr>2.4.6 소스코드 인스펙션</vt:lpstr>
      <vt:lpstr>2.5.1 시스템 접근 제어 (1/3)</vt:lpstr>
      <vt:lpstr>2.5.1 시스템 접근 제어 (2/3)</vt:lpstr>
      <vt:lpstr>2.5.1 시스템 접근 제어 (3/3)</vt:lpstr>
      <vt:lpstr>2.5.2 개인정보 암호화 관리 (1/3)</vt:lpstr>
      <vt:lpstr>2.5.2 개인정보 암호화 관리 (2/3)</vt:lpstr>
      <vt:lpstr>2.5.2 개인정보 암호화 관리 (3/3)</vt:lpstr>
      <vt:lpstr>2.5.3 보고용 PC 보안관리</vt:lpstr>
      <vt:lpstr>2.5.4 감독기관의 보안지침 준수 (1/2)</vt:lpstr>
      <vt:lpstr>2.5.4 감독기관의 보안지침 준수 (2/2)</vt:lpstr>
      <vt:lpstr>2.5.5 시큐어 코딩 (1/2)</vt:lpstr>
      <vt:lpstr>2.5.5 시큐어 코딩 (2/2)</vt:lpstr>
      <vt:lpstr>2.5.6 보안관리 체계</vt:lpstr>
      <vt:lpstr>2.5.7 영역별 보안 대책</vt:lpstr>
      <vt:lpstr>2.5.8 고객정보 유출 대응 방안 (1/3)</vt:lpstr>
      <vt:lpstr>2.5.8 고객정보 유출 대응 방안 (2/3)</vt:lpstr>
      <vt:lpstr>2.5.8 고객정보 유출 대응 방안 (3/3)</vt:lpstr>
      <vt:lpstr>2.6.1 위험관리 절차</vt:lpstr>
      <vt:lpstr>2.6.2 위험식별 및 분석</vt:lpstr>
      <vt:lpstr>2.6.3 예상위험 및 대응 방안</vt:lpstr>
      <vt:lpstr>2.7.1 의사소통관리 방안</vt:lpstr>
      <vt:lpstr>2.7.2 단계별 보고 계획</vt:lpstr>
      <vt:lpstr>2.8.1 범위관리 방안</vt:lpstr>
      <vt:lpstr>2.9.1 형상관리 개요</vt:lpstr>
      <vt:lpstr>2.9.2 형상관리 절차</vt:lpstr>
      <vt:lpstr>2.10.1 변화관리 개요</vt:lpstr>
      <vt:lpstr>2.10.2 변화관리 주요 활동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HJK</dc:creator>
  <cp:lastModifiedBy>finan</cp:lastModifiedBy>
  <cp:revision>517</cp:revision>
  <cp:lastPrinted>2019-06-05T05:53:59Z</cp:lastPrinted>
  <dcterms:created xsi:type="dcterms:W3CDTF">2019-05-30T06:18:26Z</dcterms:created>
  <dcterms:modified xsi:type="dcterms:W3CDTF">2019-07-15T13:55:04Z</dcterms:modified>
</cp:coreProperties>
</file>